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63" r:id="rId3"/>
    <p:sldId id="264" r:id="rId4"/>
    <p:sldId id="269" r:id="rId5"/>
    <p:sldId id="265" r:id="rId6"/>
    <p:sldId id="260" r:id="rId7"/>
    <p:sldId id="270" r:id="rId8"/>
    <p:sldId id="258" r:id="rId9"/>
    <p:sldId id="261" r:id="rId10"/>
    <p:sldId id="273" r:id="rId11"/>
    <p:sldId id="279" r:id="rId12"/>
    <p:sldId id="275" r:id="rId13"/>
    <p:sldId id="274" r:id="rId14"/>
    <p:sldId id="276" r:id="rId15"/>
    <p:sldId id="278" r:id="rId16"/>
    <p:sldId id="280" r:id="rId17"/>
  </p:sldIdLst>
  <p:sldSz cx="9144000" cy="6858000" type="screen4x3"/>
  <p:notesSz cx="6662738"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129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5851" autoAdjust="0"/>
  </p:normalViewPr>
  <p:slideViewPr>
    <p:cSldViewPr>
      <p:cViewPr varScale="1">
        <p:scale>
          <a:sx n="101" d="100"/>
          <a:sy n="101" d="100"/>
        </p:scale>
        <p:origin x="-186" y="-102"/>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766" y="-102"/>
      </p:cViewPr>
      <p:guideLst>
        <p:guide orient="horz" pos="3127"/>
        <p:guide pos="209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a:defRPr sz="1200"/>
            </a:lvl1pPr>
          </a:lstStyle>
          <a:p>
            <a:fld id="{41B75FDB-BFD8-4977-9D62-99AFDB168EF6}" type="datetimeFigureOut">
              <a:rPr lang="it-IT" smtClean="0"/>
              <a:t>17/03/2015</a:t>
            </a:fld>
            <a:endParaRPr lang="it-IT"/>
          </a:p>
        </p:txBody>
      </p:sp>
      <p:sp>
        <p:nvSpPr>
          <p:cNvPr id="4" name="Segnaposto piè di pagina 3"/>
          <p:cNvSpPr>
            <a:spLocks noGrp="1"/>
          </p:cNvSpPr>
          <p:nvPr>
            <p:ph type="ftr" sz="quarter" idx="2"/>
          </p:nvPr>
        </p:nvSpPr>
        <p:spPr>
          <a:xfrm>
            <a:off x="0" y="9428163"/>
            <a:ext cx="2887663"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773488" y="9428163"/>
            <a:ext cx="2887662" cy="496887"/>
          </a:xfrm>
          <a:prstGeom prst="rect">
            <a:avLst/>
          </a:prstGeom>
        </p:spPr>
        <p:txBody>
          <a:bodyPr vert="horz" lIns="91440" tIns="45720" rIns="91440" bIns="45720" rtlCol="0" anchor="b"/>
          <a:lstStyle>
            <a:lvl1pPr algn="r">
              <a:defRPr sz="1200"/>
            </a:lvl1pPr>
          </a:lstStyle>
          <a:p>
            <a:fld id="{95293B77-924F-4885-9F6C-80DA4EE11DC5}" type="slidenum">
              <a:rPr lang="it-IT" smtClean="0"/>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06A01C6D-B286-46A1-9361-BE81FA8CF1F9}" type="datetimeFigureOut">
              <a:rPr lang="it-IT" smtClean="0"/>
              <a:pPr/>
              <a:t>17/03/2015</a:t>
            </a:fld>
            <a:endParaRPr lang="it-IT"/>
          </a:p>
        </p:txBody>
      </p:sp>
      <p:sp>
        <p:nvSpPr>
          <p:cNvPr id="4" name="Segnaposto immagine diapositiva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7D54EDC0-4CFC-41B7-90EB-09BA441A57F7}"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D54EDC0-4CFC-41B7-90EB-09BA441A57F7}"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D54EDC0-4CFC-41B7-90EB-09BA441A57F7}" type="slidenum">
              <a:rPr lang="it-IT" smtClean="0"/>
              <a:pPr/>
              <a:t>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D54EDC0-4CFC-41B7-90EB-09BA441A57F7}" type="slidenum">
              <a:rPr lang="it-IT" smtClean="0"/>
              <a:pPr/>
              <a:t>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sz="1200" dirty="0" smtClean="0">
                <a:latin typeface="Constantia" pitchFamily="18" charset="0"/>
              </a:rPr>
              <a:t>Adults from 25 to 64, </a:t>
            </a:r>
          </a:p>
          <a:p>
            <a:r>
              <a:rPr lang="en-GB" sz="1200" dirty="0" smtClean="0">
                <a:latin typeface="Constantia" pitchFamily="18" charset="0"/>
              </a:rPr>
              <a:t>but…WE ADAPT IT TO PARTNERS</a:t>
            </a:r>
            <a:r>
              <a:rPr lang="en-GB" sz="1200" baseline="0" dirty="0" smtClean="0">
                <a:latin typeface="Constantia" pitchFamily="18" charset="0"/>
              </a:rPr>
              <a:t> TARGET GROUPS. THE AGE RANGE MAY BE EXTENDED. </a:t>
            </a:r>
            <a:endParaRPr lang="en-GB" sz="1200" dirty="0" smtClean="0">
              <a:latin typeface="Constantia" pitchFamily="18" charset="0"/>
            </a:endParaRPr>
          </a:p>
          <a:p>
            <a:endParaRPr lang="it-IT" dirty="0"/>
          </a:p>
        </p:txBody>
      </p:sp>
      <p:sp>
        <p:nvSpPr>
          <p:cNvPr id="4" name="Segnaposto numero diapositiva 3"/>
          <p:cNvSpPr>
            <a:spLocks noGrp="1"/>
          </p:cNvSpPr>
          <p:nvPr>
            <p:ph type="sldNum" sz="quarter" idx="10"/>
          </p:nvPr>
        </p:nvSpPr>
        <p:spPr/>
        <p:txBody>
          <a:bodyPr/>
          <a:lstStyle/>
          <a:p>
            <a:fld id="{7D54EDC0-4CFC-41B7-90EB-09BA441A57F7}" type="slidenum">
              <a:rPr lang="it-IT" smtClean="0"/>
              <a:pPr/>
              <a:t>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Century Gothic" pitchFamily="34" charset="0"/>
              </a:rPr>
              <a:t>Partenariato </a:t>
            </a:r>
            <a:r>
              <a:rPr lang="it-IT" sz="1200" dirty="0" err="1" smtClean="0">
                <a:latin typeface="Century Gothic" pitchFamily="34" charset="0"/>
              </a:rPr>
              <a:t>multiattore</a:t>
            </a:r>
            <a:r>
              <a:rPr lang="it-IT" sz="1200" dirty="0" smtClean="0">
                <a:latin typeface="Century Gothic" pitchFamily="34" charset="0"/>
              </a:rPr>
              <a:t>, composto da 9 partner</a:t>
            </a:r>
          </a:p>
          <a:p>
            <a:endParaRPr lang="it-IT" dirty="0"/>
          </a:p>
        </p:txBody>
      </p:sp>
      <p:sp>
        <p:nvSpPr>
          <p:cNvPr id="4" name="Segnaposto numero diapositiva 3"/>
          <p:cNvSpPr>
            <a:spLocks noGrp="1"/>
          </p:cNvSpPr>
          <p:nvPr>
            <p:ph type="sldNum" sz="quarter" idx="10"/>
          </p:nvPr>
        </p:nvSpPr>
        <p:spPr/>
        <p:txBody>
          <a:bodyPr/>
          <a:lstStyle/>
          <a:p>
            <a:fld id="{7D54EDC0-4CFC-41B7-90EB-09BA441A57F7}" type="slidenum">
              <a:rPr lang="it-IT" smtClean="0"/>
              <a:pPr/>
              <a:t>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r>
              <a:rPr lang="en-US" sz="1200" dirty="0" smtClean="0">
                <a:latin typeface="Constantia" pitchFamily="18" charset="0"/>
              </a:rPr>
              <a:t>- a methodology for Quality Assurance in Adult learning - O2&amp;O3;</a:t>
            </a:r>
          </a:p>
          <a:p>
            <a:r>
              <a:rPr lang="en-US" sz="1200" dirty="0" smtClean="0">
                <a:latin typeface="Constantia" pitchFamily="18" charset="0"/>
              </a:rPr>
              <a:t>- exchange of practices at transnational level, internationalization of Formal and Non-formal AL providers and improved understanding of other VET and AE systems, as indirect outcome of applying PR, recognized by the former ENQA-VET in 2009;</a:t>
            </a:r>
          </a:p>
          <a:p>
            <a:r>
              <a:rPr lang="en-US" sz="1200" dirty="0" smtClean="0">
                <a:latin typeface="Constantia" pitchFamily="18" charset="0"/>
              </a:rPr>
              <a:t>- Promotion of peer-learning and mutual learning, and contribution to the professional development of the workers operating in the Adult Learning sector, at all level; </a:t>
            </a:r>
          </a:p>
          <a:p>
            <a:r>
              <a:rPr lang="en-US" sz="1200" dirty="0" smtClean="0">
                <a:latin typeface="Constantia" pitchFamily="18" charset="0"/>
              </a:rPr>
              <a:t>- Renewed quality culture and attention for the impact of educational initiatives, thanks to the </a:t>
            </a:r>
            <a:r>
              <a:rPr lang="en-US" sz="1200" dirty="0" err="1" smtClean="0">
                <a:latin typeface="Constantia" pitchFamily="18" charset="0"/>
              </a:rPr>
              <a:t>the</a:t>
            </a:r>
            <a:r>
              <a:rPr lang="en-US" sz="1200" dirty="0" smtClean="0">
                <a:latin typeface="Constantia" pitchFamily="18" charset="0"/>
              </a:rPr>
              <a:t> Warming-up Strategy and the “participatory” approach that characterize PR (direct involvement of learners, trainers, tutors, managers);</a:t>
            </a:r>
          </a:p>
          <a:p>
            <a:r>
              <a:rPr lang="en-US" sz="1200" dirty="0" smtClean="0">
                <a:latin typeface="Constantia" pitchFamily="18" charset="0"/>
              </a:rPr>
              <a:t>- Improved use of self-evaluation in the </a:t>
            </a:r>
            <a:r>
              <a:rPr lang="en-US" sz="1200" dirty="0" err="1" smtClean="0">
                <a:latin typeface="Constantia" pitchFamily="18" charset="0"/>
              </a:rPr>
              <a:t>organisations’</a:t>
            </a:r>
            <a:r>
              <a:rPr lang="en-US" sz="1200" dirty="0" smtClean="0">
                <a:latin typeface="Constantia" pitchFamily="18" charset="0"/>
              </a:rPr>
              <a:t> QM system thanks to the guided process of the PR and in line with the expectations of the EU policies (e.g. Conclusions of the 4th chapter of the Panteia study previously mentioned - p. 73);</a:t>
            </a:r>
          </a:p>
          <a:p>
            <a:r>
              <a:rPr lang="en-US" sz="1200" dirty="0" smtClean="0">
                <a:latin typeface="Constantia" pitchFamily="18" charset="0"/>
              </a:rPr>
              <a:t>- particularly high expected impact not only on Adult Learning sector, but on more than one field of Education and training, thanks to the participation of P9</a:t>
            </a:r>
          </a:p>
          <a:p>
            <a:r>
              <a:rPr lang="en-US" sz="1200" dirty="0" smtClean="0">
                <a:latin typeface="Constantia" pitchFamily="18" charset="0"/>
              </a:rPr>
              <a:t>- Report on the Piloting of the methodology;</a:t>
            </a:r>
          </a:p>
          <a:p>
            <a:r>
              <a:rPr lang="en-US" sz="1200" dirty="0" smtClean="0">
                <a:latin typeface="Constantia" pitchFamily="18" charset="0"/>
              </a:rPr>
              <a:t>- at least 300 formal and non-formal AL providers informed, of which at least 50 initiated to PR and 15 participating in the piloting of the methodology;</a:t>
            </a:r>
          </a:p>
          <a:p>
            <a:r>
              <a:rPr lang="en-US" sz="1200" dirty="0" smtClean="0">
                <a:latin typeface="Constantia" pitchFamily="18" charset="0"/>
              </a:rPr>
              <a:t>- project website;</a:t>
            </a:r>
          </a:p>
          <a:p>
            <a:r>
              <a:rPr lang="en-US" sz="1200" dirty="0" smtClean="0">
                <a:latin typeface="Constantia" pitchFamily="18" charset="0"/>
              </a:rPr>
              <a:t>- Moodle platform;</a:t>
            </a:r>
          </a:p>
          <a:p>
            <a:r>
              <a:rPr lang="en-US" sz="1200" dirty="0" smtClean="0">
                <a:latin typeface="Constantia" pitchFamily="18" charset="0"/>
              </a:rPr>
              <a:t>- Stakeholders' Committees established in each country, as bodies to be maintained beyond project implementation;</a:t>
            </a:r>
          </a:p>
          <a:p>
            <a:r>
              <a:rPr lang="en-US" sz="1200" dirty="0" smtClean="0">
                <a:latin typeface="Constantia" pitchFamily="18" charset="0"/>
              </a:rPr>
              <a:t>- 20 people from partners' staff trained as Peers, able to transfer such competences in their countries;</a:t>
            </a:r>
          </a:p>
          <a:p>
            <a:r>
              <a:rPr lang="en-US" sz="1200" dirty="0" smtClean="0">
                <a:latin typeface="Constantia" pitchFamily="18" charset="0"/>
              </a:rPr>
              <a:t>- at least 60 people trained as Peer in the different involved countries;</a:t>
            </a:r>
          </a:p>
          <a:p>
            <a:r>
              <a:rPr lang="en-US" sz="1200" dirty="0" smtClean="0">
                <a:latin typeface="Constantia" pitchFamily="18" charset="0"/>
              </a:rPr>
              <a:t>- informative brochure designed, developed and printed with the explanation of why each category of stakeholder has to invest on quality.</a:t>
            </a:r>
            <a:endParaRPr lang="it-IT" sz="1200" dirty="0" smtClean="0">
              <a:latin typeface="Constantia" pitchFamily="18" charset="0"/>
            </a:endParaRPr>
          </a:p>
          <a:p>
            <a:endParaRPr lang="it-IT" dirty="0"/>
          </a:p>
        </p:txBody>
      </p:sp>
      <p:sp>
        <p:nvSpPr>
          <p:cNvPr id="4" name="Segnaposto numero diapositiva 3"/>
          <p:cNvSpPr>
            <a:spLocks noGrp="1"/>
          </p:cNvSpPr>
          <p:nvPr>
            <p:ph type="sldNum" sz="quarter" idx="10"/>
          </p:nvPr>
        </p:nvSpPr>
        <p:spPr/>
        <p:txBody>
          <a:bodyPr/>
          <a:lstStyle/>
          <a:p>
            <a:fld id="{7D54EDC0-4CFC-41B7-90EB-09BA441A57F7}" type="slidenum">
              <a:rPr lang="it-IT" smtClean="0"/>
              <a:pPr/>
              <a:t>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endParaRPr lang="it-IT" dirty="0"/>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en-US" smtClean="0"/>
              <a:t>PRALINE – Peer Review in Adult Learning to Improve formal and Non-formal Education</a:t>
            </a: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4CD8500C-7C83-480B-BB1C-FC97E4E7C5E3}"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ADA08E3B-5780-4637-8624-05A78D2FC4A0}" type="datetime1">
              <a:rPr lang="it-IT" smtClean="0"/>
              <a:pPr/>
              <a:t>17/03/2015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en-US" smtClean="0"/>
              <a:t>PRALINE – Peer Review in Adult Learning to Improve formal and Non-formal Education</a:t>
            </a: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4CD8500C-7C83-480B-BB1C-FC97E4E7C5E3}"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143D2124-97E5-409A-8C36-AF9A9F621073}" type="datetime1">
              <a:rPr lang="it-IT" smtClean="0"/>
              <a:pPr/>
              <a:t>17/03/2015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en-US" smtClean="0"/>
              <a:t>PRALINE – Peer Review in Adult Learning to Improve formal and Non-formal Education</a:t>
            </a: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4CD8500C-7C83-480B-BB1C-FC97E4E7C5E3}"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4F9C139-F2D8-49EA-8E42-DC4714E29B99}" type="datetime1">
              <a:rPr lang="it-IT" smtClean="0"/>
              <a:pPr/>
              <a:t>17/03/2015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en-US" smtClean="0"/>
              <a:t>PRALINE – Peer Review in Adult Learning to Improve formal and Non-formal Education</a:t>
            </a: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4CD8500C-7C83-480B-BB1C-FC97E4E7C5E3}"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E00DFFCB-3279-4898-A50C-0B200E2E7CE8}" type="datetime1">
              <a:rPr lang="it-IT" smtClean="0"/>
              <a:pPr/>
              <a:t>17/03/2015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en-US" smtClean="0"/>
              <a:t>PRALINE – Peer Review in Adult Learning to Improve formal and Non-formal Education</a:t>
            </a: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4CD8500C-7C83-480B-BB1C-FC97E4E7C5E3}"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BBE72701-EAFD-42B7-861A-497F9F196CBD}" type="datetime1">
              <a:rPr lang="it-IT" smtClean="0"/>
              <a:pPr/>
              <a:t>17/03/2015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en-US" smtClean="0"/>
              <a:t>PRALINE – Peer Review in Adult Learning to Improve formal and Non-formal Education</a:t>
            </a: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4CD8500C-7C83-480B-BB1C-FC97E4E7C5E3}"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F6C87B8F-E2C5-4946-929F-69FF2F388366}" type="datetime1">
              <a:rPr lang="it-IT" smtClean="0"/>
              <a:pPr/>
              <a:t>17/03/2015</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r>
              <a:rPr lang="en-US" smtClean="0"/>
              <a:t>PRALINE – Peer Review in Adult Learning to Improve formal and Non-formal Education</a:t>
            </a:r>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4CD8500C-7C83-480B-BB1C-FC97E4E7C5E3}"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6E484887-9060-4ED2-A961-EE2140F31244}" type="datetime1">
              <a:rPr lang="it-IT" smtClean="0"/>
              <a:pPr/>
              <a:t>17/03/2015</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r>
              <a:rPr lang="en-US" smtClean="0"/>
              <a:t>PRALINE – Peer Review in Adult Learning to Improve formal and Non-formal Education</a:t>
            </a:r>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4CD8500C-7C83-480B-BB1C-FC97E4E7C5E3}"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4CD8500C-7C83-480B-BB1C-FC97E4E7C5E3}"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2B2FC178-43D9-431D-B9F2-FF36DB971566}" type="datetime1">
              <a:rPr lang="it-IT" smtClean="0"/>
              <a:pPr/>
              <a:t>17/03/2015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en-US" smtClean="0"/>
              <a:t>PRALINE – Peer Review in Adult Learning to Improve formal and Non-formal Education</a:t>
            </a: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4CD8500C-7C83-480B-BB1C-FC97E4E7C5E3}"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B854AAC-0BAC-4018-8912-537CA7918D3F}" type="datetime1">
              <a:rPr lang="it-IT" smtClean="0"/>
              <a:pPr/>
              <a:t>17/03/2015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en-US" smtClean="0"/>
              <a:t>PRALINE – Peer Review in Adult Learning to Improve formal and Non-formal Education</a:t>
            </a: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4CD8500C-7C83-480B-BB1C-FC97E4E7C5E3}"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pic>
        <p:nvPicPr>
          <p:cNvPr id="2050" name="Picture 2" descr="Erasmus+_2014-2020"/>
          <p:cNvPicPr>
            <a:picLocks noChangeAspect="1" noChangeArrowheads="1"/>
          </p:cNvPicPr>
          <p:nvPr userDrawn="1"/>
        </p:nvPicPr>
        <p:blipFill>
          <a:blip r:embed="rId13" cstate="print"/>
          <a:srcRect/>
          <a:stretch>
            <a:fillRect/>
          </a:stretch>
        </p:blipFill>
        <p:spPr bwMode="auto">
          <a:xfrm>
            <a:off x="7272554" y="6237312"/>
            <a:ext cx="1762413" cy="504055"/>
          </a:xfrm>
          <a:prstGeom prst="rect">
            <a:avLst/>
          </a:prstGeom>
          <a:noFill/>
          <a:ln w="9525">
            <a:noFill/>
            <a:miter lim="800000"/>
            <a:headEnd/>
            <a:tailEnd/>
          </a:ln>
        </p:spPr>
      </p:pic>
      <p:pic>
        <p:nvPicPr>
          <p:cNvPr id="2051" name="Picture 3" descr="praline_logo_rev"/>
          <p:cNvPicPr>
            <a:picLocks noChangeAspect="1" noChangeArrowheads="1"/>
          </p:cNvPicPr>
          <p:nvPr userDrawn="1"/>
        </p:nvPicPr>
        <p:blipFill>
          <a:blip r:embed="rId14" cstate="print"/>
          <a:srcRect/>
          <a:stretch>
            <a:fillRect/>
          </a:stretch>
        </p:blipFill>
        <p:spPr bwMode="auto">
          <a:xfrm>
            <a:off x="395536" y="260648"/>
            <a:ext cx="1656184" cy="109003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683568" y="980728"/>
            <a:ext cx="7920880" cy="2736304"/>
          </a:xfrm>
        </p:spPr>
        <p:txBody>
          <a:bodyPr>
            <a:normAutofit/>
          </a:bodyPr>
          <a:lstStyle/>
          <a:p>
            <a:r>
              <a:rPr lang="it-IT" sz="3200" b="1" dirty="0" smtClean="0">
                <a:latin typeface="Constantia" pitchFamily="18" charset="0"/>
              </a:rPr>
              <a:t/>
            </a:r>
            <a:br>
              <a:rPr lang="it-IT" sz="3200" b="1" dirty="0" smtClean="0">
                <a:latin typeface="Constantia" pitchFamily="18" charset="0"/>
              </a:rPr>
            </a:br>
            <a:r>
              <a:rPr lang="it-IT" sz="3600" b="1" dirty="0" smtClean="0">
                <a:latin typeface="Constantia" pitchFamily="18" charset="0"/>
              </a:rPr>
              <a:t/>
            </a:r>
            <a:br>
              <a:rPr lang="it-IT" sz="3600" b="1" dirty="0" smtClean="0">
                <a:latin typeface="Constantia" pitchFamily="18" charset="0"/>
              </a:rPr>
            </a:br>
            <a:r>
              <a:rPr lang="it-IT" sz="3200" b="1" i="1" dirty="0" smtClean="0">
                <a:latin typeface="Constantia" pitchFamily="18" charset="0"/>
              </a:rPr>
              <a:t>PRALINE</a:t>
            </a:r>
            <a:r>
              <a:rPr lang="it-IT" sz="3200" i="1" dirty="0" smtClean="0">
                <a:latin typeface="Constantia" pitchFamily="18" charset="0"/>
              </a:rPr>
              <a:t>- </a:t>
            </a:r>
            <a:r>
              <a:rPr lang="it-IT" sz="3200" b="1" i="1" dirty="0" smtClean="0">
                <a:latin typeface="Constantia" pitchFamily="18" charset="0"/>
              </a:rPr>
              <a:t>P</a:t>
            </a:r>
            <a:r>
              <a:rPr lang="it-IT" sz="3200" i="1" dirty="0" smtClean="0">
                <a:latin typeface="Constantia" pitchFamily="18" charset="0"/>
              </a:rPr>
              <a:t>eer </a:t>
            </a:r>
            <a:r>
              <a:rPr lang="it-IT" sz="3200" b="1" i="1" dirty="0" smtClean="0">
                <a:latin typeface="Constantia" pitchFamily="18" charset="0"/>
              </a:rPr>
              <a:t>R</a:t>
            </a:r>
            <a:r>
              <a:rPr lang="it-IT" sz="3200" i="1" dirty="0" smtClean="0">
                <a:latin typeface="Constantia" pitchFamily="18" charset="0"/>
              </a:rPr>
              <a:t>eview in </a:t>
            </a:r>
            <a:r>
              <a:rPr lang="it-IT" sz="3200" b="1" i="1" dirty="0" err="1" smtClean="0">
                <a:latin typeface="Constantia" pitchFamily="18" charset="0"/>
              </a:rPr>
              <a:t>A</a:t>
            </a:r>
            <a:r>
              <a:rPr lang="it-IT" sz="3200" i="1" dirty="0" err="1" smtClean="0">
                <a:latin typeface="Constantia" pitchFamily="18" charset="0"/>
              </a:rPr>
              <a:t>dult</a:t>
            </a:r>
            <a:r>
              <a:rPr lang="it-IT" sz="3200" i="1" dirty="0" smtClean="0">
                <a:latin typeface="Constantia" pitchFamily="18" charset="0"/>
              </a:rPr>
              <a:t> </a:t>
            </a:r>
            <a:br>
              <a:rPr lang="it-IT" sz="3200" i="1" dirty="0" smtClean="0">
                <a:latin typeface="Constantia" pitchFamily="18" charset="0"/>
              </a:rPr>
            </a:br>
            <a:r>
              <a:rPr lang="it-IT" sz="3200" b="1" i="1" dirty="0" smtClean="0">
                <a:latin typeface="Constantia" pitchFamily="18" charset="0"/>
              </a:rPr>
              <a:t>L</a:t>
            </a:r>
            <a:r>
              <a:rPr lang="it-IT" sz="3200" i="1" dirty="0" smtClean="0">
                <a:latin typeface="Constantia" pitchFamily="18" charset="0"/>
              </a:rPr>
              <a:t>earning </a:t>
            </a:r>
            <a:r>
              <a:rPr lang="it-IT" sz="3200" i="1" dirty="0" err="1" smtClean="0">
                <a:latin typeface="Constantia" pitchFamily="18" charset="0"/>
              </a:rPr>
              <a:t>to</a:t>
            </a:r>
            <a:r>
              <a:rPr lang="it-IT" sz="3200" i="1" dirty="0" smtClean="0">
                <a:latin typeface="Constantia" pitchFamily="18" charset="0"/>
              </a:rPr>
              <a:t> </a:t>
            </a:r>
            <a:r>
              <a:rPr lang="it-IT" sz="3200" b="1" i="1" dirty="0" err="1" smtClean="0">
                <a:latin typeface="Constantia" pitchFamily="18" charset="0"/>
              </a:rPr>
              <a:t>I</a:t>
            </a:r>
            <a:r>
              <a:rPr lang="it-IT" sz="3200" i="1" dirty="0" err="1" smtClean="0">
                <a:latin typeface="Constantia" pitchFamily="18" charset="0"/>
              </a:rPr>
              <a:t>mprove</a:t>
            </a:r>
            <a:r>
              <a:rPr lang="it-IT" sz="3200" i="1" dirty="0" smtClean="0">
                <a:latin typeface="Constantia" pitchFamily="18" charset="0"/>
              </a:rPr>
              <a:t> </a:t>
            </a:r>
            <a:r>
              <a:rPr lang="it-IT" sz="3200" i="1" dirty="0" err="1" smtClean="0">
                <a:latin typeface="Constantia" pitchFamily="18" charset="0"/>
              </a:rPr>
              <a:t>formal</a:t>
            </a:r>
            <a:r>
              <a:rPr lang="it-IT" sz="3200" i="1" dirty="0" smtClean="0">
                <a:latin typeface="Constantia" pitchFamily="18" charset="0"/>
              </a:rPr>
              <a:t> and </a:t>
            </a:r>
            <a:br>
              <a:rPr lang="it-IT" sz="3200" i="1" dirty="0" smtClean="0">
                <a:latin typeface="Constantia" pitchFamily="18" charset="0"/>
              </a:rPr>
            </a:br>
            <a:r>
              <a:rPr lang="it-IT" sz="3200" b="1" i="1" dirty="0" err="1" smtClean="0">
                <a:latin typeface="Constantia" pitchFamily="18" charset="0"/>
              </a:rPr>
              <a:t>N</a:t>
            </a:r>
            <a:r>
              <a:rPr lang="it-IT" sz="3200" i="1" dirty="0" err="1" smtClean="0">
                <a:latin typeface="Constantia" pitchFamily="18" charset="0"/>
              </a:rPr>
              <a:t>on-formal</a:t>
            </a:r>
            <a:r>
              <a:rPr lang="it-IT" sz="3200" i="1" dirty="0" smtClean="0">
                <a:latin typeface="Constantia" pitchFamily="18" charset="0"/>
              </a:rPr>
              <a:t> </a:t>
            </a:r>
            <a:r>
              <a:rPr lang="it-IT" sz="3200" b="1" i="1" dirty="0" err="1" smtClean="0">
                <a:latin typeface="Constantia" pitchFamily="18" charset="0"/>
              </a:rPr>
              <a:t>E</a:t>
            </a:r>
            <a:r>
              <a:rPr lang="it-IT" sz="3200" i="1" dirty="0" err="1" smtClean="0">
                <a:latin typeface="Constantia" pitchFamily="18" charset="0"/>
              </a:rPr>
              <a:t>ducation</a:t>
            </a:r>
            <a:endParaRPr lang="it-IT" sz="3600" b="1" i="1" dirty="0">
              <a:latin typeface="Constantia" pitchFamily="18" charset="0"/>
            </a:endParaRPr>
          </a:p>
        </p:txBody>
      </p:sp>
      <p:sp>
        <p:nvSpPr>
          <p:cNvPr id="8" name="Sottotitolo 2"/>
          <p:cNvSpPr>
            <a:spLocks noGrp="1"/>
          </p:cNvSpPr>
          <p:nvPr>
            <p:ph type="subTitle" idx="1"/>
          </p:nvPr>
        </p:nvSpPr>
        <p:spPr>
          <a:xfrm>
            <a:off x="251520" y="4509120"/>
            <a:ext cx="6400800" cy="936104"/>
          </a:xfrm>
        </p:spPr>
        <p:txBody>
          <a:bodyPr>
            <a:normAutofit/>
          </a:bodyPr>
          <a:lstStyle/>
          <a:p>
            <a:pPr algn="l"/>
            <a:r>
              <a:rPr lang="it-IT" sz="2800" b="1" dirty="0" smtClean="0">
                <a:solidFill>
                  <a:srgbClr val="7030A0"/>
                </a:solidFill>
                <a:latin typeface="Constantia" pitchFamily="18" charset="0"/>
              </a:rPr>
              <a:t>1° Incontro </a:t>
            </a:r>
            <a:r>
              <a:rPr lang="it-IT" sz="2800" b="1" dirty="0" err="1" smtClean="0">
                <a:solidFill>
                  <a:srgbClr val="7030A0"/>
                </a:solidFill>
                <a:latin typeface="Constantia" pitchFamily="18" charset="0"/>
              </a:rPr>
              <a:t>Stakeholders</a:t>
            </a:r>
            <a:r>
              <a:rPr lang="it-IT" sz="2800" b="1" dirty="0" smtClean="0">
                <a:solidFill>
                  <a:srgbClr val="7030A0"/>
                </a:solidFill>
                <a:latin typeface="Constantia" pitchFamily="18" charset="0"/>
              </a:rPr>
              <a:t>’ </a:t>
            </a:r>
            <a:r>
              <a:rPr lang="it-IT" sz="2800" b="1" dirty="0" err="1" smtClean="0">
                <a:solidFill>
                  <a:srgbClr val="7030A0"/>
                </a:solidFill>
                <a:latin typeface="Constantia" pitchFamily="18" charset="0"/>
              </a:rPr>
              <a:t>Committee</a:t>
            </a:r>
            <a:endParaRPr lang="it-IT" sz="2800" b="1" dirty="0" smtClean="0">
              <a:solidFill>
                <a:srgbClr val="7030A0"/>
              </a:solidFill>
              <a:latin typeface="Constantia" pitchFamily="18" charset="0"/>
            </a:endParaRPr>
          </a:p>
          <a:p>
            <a:pPr algn="l">
              <a:spcBef>
                <a:spcPts val="0"/>
              </a:spcBef>
            </a:pPr>
            <a:r>
              <a:rPr lang="it-IT" sz="2400" dirty="0" smtClean="0">
                <a:solidFill>
                  <a:srgbClr val="7030A0"/>
                </a:solidFill>
                <a:latin typeface="Constantia" pitchFamily="18" charset="0"/>
              </a:rPr>
              <a:t>c/o ISFOL (Roma), 18 Marzo 2015</a:t>
            </a:r>
          </a:p>
        </p:txBody>
      </p:sp>
      <p:grpSp>
        <p:nvGrpSpPr>
          <p:cNvPr id="18" name="Gruppo 17"/>
          <p:cNvGrpSpPr/>
          <p:nvPr/>
        </p:nvGrpSpPr>
        <p:grpSpPr>
          <a:xfrm>
            <a:off x="107504" y="6101755"/>
            <a:ext cx="8848669" cy="756245"/>
            <a:chOff x="43811" y="6101755"/>
            <a:chExt cx="8848669" cy="756245"/>
          </a:xfrm>
        </p:grpSpPr>
        <p:pic>
          <p:nvPicPr>
            <p:cNvPr id="19" name="Picture 9" descr="\\formazione.lan\root\archivio\PROGETTI ATTIVATI FORMA.Azione\CORSI ATTIVI 2012-2013\EU_PRALINE\GESTIONE\DISSEMINAZIONE\LOGHI PARTNER\P4_CECOA.png"/>
            <p:cNvPicPr>
              <a:picLocks noChangeAspect="1" noChangeArrowheads="1"/>
            </p:cNvPicPr>
            <p:nvPr/>
          </p:nvPicPr>
          <p:blipFill>
            <a:blip r:embed="rId3" cstate="print"/>
            <a:srcRect/>
            <a:stretch>
              <a:fillRect/>
            </a:stretch>
          </p:blipFill>
          <p:spPr bwMode="auto">
            <a:xfrm>
              <a:off x="2771800" y="6309320"/>
              <a:ext cx="1157547" cy="397644"/>
            </a:xfrm>
            <a:prstGeom prst="rect">
              <a:avLst/>
            </a:prstGeom>
            <a:noFill/>
          </p:spPr>
        </p:pic>
        <p:pic>
          <p:nvPicPr>
            <p:cNvPr id="20" name="Picture 4" descr="\\formazione.lan\root\archivio\PROGETTI ATTIVATI FORMA.Azione\CORSI ATTIVI 2012-2013\EU_PRALINE\GESTIONE\DISSEMINAZIONE\LOGHI PARTNER\P1_FORMA.Azione.jpg"/>
            <p:cNvPicPr>
              <a:picLocks noChangeAspect="1" noChangeArrowheads="1"/>
            </p:cNvPicPr>
            <p:nvPr/>
          </p:nvPicPr>
          <p:blipFill>
            <a:blip r:embed="rId4" cstate="print"/>
            <a:srcRect/>
            <a:stretch>
              <a:fillRect/>
            </a:stretch>
          </p:blipFill>
          <p:spPr bwMode="auto">
            <a:xfrm>
              <a:off x="43811" y="6101755"/>
              <a:ext cx="927789" cy="756245"/>
            </a:xfrm>
            <a:prstGeom prst="rect">
              <a:avLst/>
            </a:prstGeom>
            <a:noFill/>
          </p:spPr>
        </p:pic>
        <p:pic>
          <p:nvPicPr>
            <p:cNvPr id="21" name="Picture 5" descr="\\formazione.lan\root\archivio\PROGETTI ATTIVATI FORMA.Azione\CORSI ATTIVI 2012-2013\EU_PRALINE\GESTIONE\DISSEMINAZIONE\LOGHI PARTNER\P2_REGIONE UMBRIA.png"/>
            <p:cNvPicPr>
              <a:picLocks noChangeAspect="1" noChangeArrowheads="1"/>
            </p:cNvPicPr>
            <p:nvPr/>
          </p:nvPicPr>
          <p:blipFill>
            <a:blip r:embed="rId5" cstate="print"/>
            <a:srcRect/>
            <a:stretch>
              <a:fillRect/>
            </a:stretch>
          </p:blipFill>
          <p:spPr bwMode="auto">
            <a:xfrm>
              <a:off x="899592" y="6151240"/>
              <a:ext cx="706760" cy="706760"/>
            </a:xfrm>
            <a:prstGeom prst="rect">
              <a:avLst/>
            </a:prstGeom>
            <a:noFill/>
          </p:spPr>
        </p:pic>
        <p:pic>
          <p:nvPicPr>
            <p:cNvPr id="22" name="Picture 8" descr="\\formazione.lan\root\archivio\PROGETTI ATTIVATI FORMA.Azione\CORSI ATTIVI 2012-2013\EU_PRALINE\GESTIONE\DISSEMINAZIONE\LOGHI PARTNER\P3_LETU.jpg"/>
            <p:cNvPicPr>
              <a:picLocks noChangeAspect="1" noChangeArrowheads="1"/>
            </p:cNvPicPr>
            <p:nvPr/>
          </p:nvPicPr>
          <p:blipFill>
            <a:blip r:embed="rId6" cstate="print"/>
            <a:srcRect/>
            <a:stretch>
              <a:fillRect/>
            </a:stretch>
          </p:blipFill>
          <p:spPr bwMode="auto">
            <a:xfrm>
              <a:off x="1619672" y="6309320"/>
              <a:ext cx="1062037" cy="347663"/>
            </a:xfrm>
            <a:prstGeom prst="rect">
              <a:avLst/>
            </a:prstGeom>
            <a:noFill/>
          </p:spPr>
        </p:pic>
        <p:pic>
          <p:nvPicPr>
            <p:cNvPr id="23" name="Picture 10" descr="\\formazione.lan\root\archivio\PROGETTI ATTIVATI FORMA.Azione\CORSI ATTIVI 2012-2013\EU_PRALINE\GESTIONE\DISSEMINAZIONE\LOGHI PARTNER\P5_EPRA.jpg"/>
            <p:cNvPicPr>
              <a:picLocks noChangeAspect="1" noChangeArrowheads="1"/>
            </p:cNvPicPr>
            <p:nvPr/>
          </p:nvPicPr>
          <p:blipFill>
            <a:blip r:embed="rId7" cstate="print"/>
            <a:srcRect/>
            <a:stretch>
              <a:fillRect/>
            </a:stretch>
          </p:blipFill>
          <p:spPr bwMode="auto">
            <a:xfrm>
              <a:off x="4067944" y="6237312"/>
              <a:ext cx="1400770" cy="439206"/>
            </a:xfrm>
            <a:prstGeom prst="rect">
              <a:avLst/>
            </a:prstGeom>
            <a:noFill/>
          </p:spPr>
        </p:pic>
        <p:pic>
          <p:nvPicPr>
            <p:cNvPr id="24" name="Picture 11" descr="\\formazione.lan\root\archivio\PROGETTI ATTIVATI FORMA.Azione\CORSI ATTIVI 2012-2013\EU_PRALINE\GESTIONE\DISSEMINAZIONE\LOGHI PARTNER\P6_MUT.jpg"/>
            <p:cNvPicPr>
              <a:picLocks noChangeAspect="1" noChangeArrowheads="1"/>
            </p:cNvPicPr>
            <p:nvPr/>
          </p:nvPicPr>
          <p:blipFill>
            <a:blip r:embed="rId8" cstate="print"/>
            <a:srcRect/>
            <a:stretch>
              <a:fillRect/>
            </a:stretch>
          </p:blipFill>
          <p:spPr bwMode="auto">
            <a:xfrm>
              <a:off x="5508104" y="6157219"/>
              <a:ext cx="648072" cy="700781"/>
            </a:xfrm>
            <a:prstGeom prst="rect">
              <a:avLst/>
            </a:prstGeom>
            <a:noFill/>
          </p:spPr>
        </p:pic>
        <p:pic>
          <p:nvPicPr>
            <p:cNvPr id="25" name="Picture 12" descr="\\formazione.lan\root\archivio\PROGETTI ATTIVATI FORMA.Azione\CORSI ATTIVI 2012-2013\EU_PRALINE\GESTIONE\DISSEMINAZIONE\LOGHI PARTNER\P7_BUDAPESTI.jpg"/>
            <p:cNvPicPr>
              <a:picLocks noChangeAspect="1" noChangeArrowheads="1"/>
            </p:cNvPicPr>
            <p:nvPr/>
          </p:nvPicPr>
          <p:blipFill>
            <a:blip r:embed="rId9" cstate="print"/>
            <a:srcRect/>
            <a:stretch>
              <a:fillRect/>
            </a:stretch>
          </p:blipFill>
          <p:spPr bwMode="auto">
            <a:xfrm>
              <a:off x="6156176" y="6237312"/>
              <a:ext cx="1150565" cy="460023"/>
            </a:xfrm>
            <a:prstGeom prst="rect">
              <a:avLst/>
            </a:prstGeom>
            <a:noFill/>
          </p:spPr>
        </p:pic>
        <p:pic>
          <p:nvPicPr>
            <p:cNvPr id="26" name="Picture 13" descr="\\formazione.lan\root\archivio\PROGETTI ATTIVATI FORMA.Azione\CORSI ATTIVI 2012-2013\EU_PRALINE\GESTIONE\DISSEMINAZIONE\LOGHI PARTNER\P8_CIOFS-FP.jpg"/>
            <p:cNvPicPr>
              <a:picLocks noChangeAspect="1" noChangeArrowheads="1"/>
            </p:cNvPicPr>
            <p:nvPr/>
          </p:nvPicPr>
          <p:blipFill>
            <a:blip r:embed="rId10" cstate="print"/>
            <a:srcRect/>
            <a:stretch>
              <a:fillRect/>
            </a:stretch>
          </p:blipFill>
          <p:spPr bwMode="auto">
            <a:xfrm>
              <a:off x="7308304" y="6165304"/>
              <a:ext cx="809544" cy="504056"/>
            </a:xfrm>
            <a:prstGeom prst="rect">
              <a:avLst/>
            </a:prstGeom>
            <a:noFill/>
          </p:spPr>
        </p:pic>
        <p:pic>
          <p:nvPicPr>
            <p:cNvPr id="27" name="Picture 14" descr="\\formazione.lan\root\archivio\PROGETTI ATTIVATI FORMA.Azione\CORSI ATTIVI 2012-2013\EU_PRALINE\GESTIONE\DISSEMINAZIONE\LOGHI PARTNER\P9_EPLEFPA 76.png"/>
            <p:cNvPicPr>
              <a:picLocks noChangeAspect="1" noChangeArrowheads="1"/>
            </p:cNvPicPr>
            <p:nvPr/>
          </p:nvPicPr>
          <p:blipFill>
            <a:blip r:embed="rId11" cstate="print"/>
            <a:stretch>
              <a:fillRect/>
            </a:stretch>
          </p:blipFill>
          <p:spPr bwMode="auto">
            <a:xfrm>
              <a:off x="8257508" y="6165304"/>
              <a:ext cx="634972" cy="692696"/>
            </a:xfrm>
            <a:prstGeom prst="rect">
              <a:avLst/>
            </a:prstGeom>
            <a:noFill/>
            <a:ln>
              <a:noFill/>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755576" y="1628800"/>
            <a:ext cx="7344816" cy="4909036"/>
          </a:xfrm>
          <a:prstGeom prst="rect">
            <a:avLst/>
          </a:prstGeom>
        </p:spPr>
        <p:txBody>
          <a:bodyPr wrap="square">
            <a:spAutoFit/>
          </a:bodyPr>
          <a:lstStyle/>
          <a:p>
            <a:pPr indent="1588"/>
            <a:r>
              <a:rPr lang="it-IT" sz="2000" dirty="0" smtClean="0">
                <a:latin typeface="Century Gothic" pitchFamily="34" charset="0"/>
              </a:rPr>
              <a:t>DURATA</a:t>
            </a:r>
            <a:r>
              <a:rPr lang="it-IT" sz="2000" b="1" dirty="0" smtClean="0">
                <a:latin typeface="Century Gothic" pitchFamily="34" charset="0"/>
              </a:rPr>
              <a:t> 36 mesi             </a:t>
            </a:r>
          </a:p>
          <a:p>
            <a:pPr indent="1588"/>
            <a:r>
              <a:rPr lang="it-IT" sz="2000" dirty="0" smtClean="0">
                <a:latin typeface="Century Gothic" pitchFamily="34" charset="0"/>
              </a:rPr>
              <a:t>TERMINE ATTIVITÀ </a:t>
            </a:r>
            <a:r>
              <a:rPr lang="it-IT" sz="2000" b="1" dirty="0" smtClean="0">
                <a:latin typeface="Century Gothic" pitchFamily="34" charset="0"/>
              </a:rPr>
              <a:t>31 </a:t>
            </a:r>
            <a:r>
              <a:rPr lang="it-IT" sz="2000" b="1" dirty="0" smtClean="0">
                <a:latin typeface="Century Gothic" pitchFamily="34" charset="0"/>
              </a:rPr>
              <a:t>agosto 2017</a:t>
            </a:r>
          </a:p>
          <a:p>
            <a:pPr indent="1588" algn="ctr">
              <a:lnSpc>
                <a:spcPct val="150000"/>
              </a:lnSpc>
            </a:pPr>
            <a:endParaRPr lang="it-IT" sz="1200" b="1" dirty="0" smtClean="0">
              <a:latin typeface="Century Gothic" pitchFamily="34" charset="0"/>
            </a:endParaRPr>
          </a:p>
          <a:p>
            <a:pPr indent="1588">
              <a:lnSpc>
                <a:spcPct val="150000"/>
              </a:lnSpc>
            </a:pPr>
            <a:r>
              <a:rPr lang="it-IT" b="1" dirty="0" smtClean="0">
                <a:latin typeface="Century Gothic" pitchFamily="34" charset="0"/>
              </a:rPr>
              <a:t>FASI CHIAVE</a:t>
            </a:r>
          </a:p>
          <a:p>
            <a:pPr marL="268288" lvl="1" indent="1588">
              <a:buFont typeface="Wingdings" pitchFamily="2" charset="2"/>
              <a:buChar char="ü"/>
            </a:pPr>
            <a:r>
              <a:rPr lang="it-IT" sz="1600" dirty="0" smtClean="0">
                <a:latin typeface="Century Gothic" pitchFamily="34" charset="0"/>
              </a:rPr>
              <a:t>Rilascio </a:t>
            </a:r>
            <a:r>
              <a:rPr lang="it-IT" sz="1600" dirty="0" smtClean="0">
                <a:latin typeface="Century Gothic" pitchFamily="34" charset="0"/>
              </a:rPr>
              <a:t>della </a:t>
            </a:r>
            <a:r>
              <a:rPr lang="it-IT" sz="1600" dirty="0" err="1" smtClean="0">
                <a:latin typeface="Century Gothic" pitchFamily="34" charset="0"/>
              </a:rPr>
              <a:t>Warming-Up</a:t>
            </a:r>
            <a:r>
              <a:rPr lang="it-IT" sz="1600" dirty="0" smtClean="0">
                <a:latin typeface="Century Gothic" pitchFamily="34" charset="0"/>
              </a:rPr>
              <a:t> </a:t>
            </a:r>
            <a:r>
              <a:rPr lang="it-IT" sz="1600" dirty="0" err="1" smtClean="0">
                <a:latin typeface="Century Gothic" pitchFamily="34" charset="0"/>
              </a:rPr>
              <a:t>Strategy</a:t>
            </a:r>
            <a:r>
              <a:rPr lang="it-IT" sz="1600" dirty="0" smtClean="0">
                <a:latin typeface="Century Gothic" pitchFamily="34" charset="0"/>
              </a:rPr>
              <a:t> </a:t>
            </a:r>
            <a:endParaRPr lang="it-IT" sz="1600" dirty="0" smtClean="0">
              <a:latin typeface="Century Gothic" pitchFamily="34" charset="0"/>
            </a:endParaRPr>
          </a:p>
          <a:p>
            <a:pPr marL="725488" lvl="2" indent="1588"/>
            <a:r>
              <a:rPr lang="it-IT" sz="1600" b="1" dirty="0" smtClean="0">
                <a:latin typeface="Century Gothic" pitchFamily="34" charset="0"/>
              </a:rPr>
              <a:t>31 </a:t>
            </a:r>
            <a:r>
              <a:rPr lang="it-IT" sz="1600" b="1" dirty="0" smtClean="0">
                <a:latin typeface="Century Gothic" pitchFamily="34" charset="0"/>
              </a:rPr>
              <a:t>maggio </a:t>
            </a:r>
            <a:r>
              <a:rPr lang="it-IT" sz="1600" b="1" dirty="0" smtClean="0">
                <a:latin typeface="Century Gothic" pitchFamily="34" charset="0"/>
              </a:rPr>
              <a:t>2015</a:t>
            </a:r>
          </a:p>
          <a:p>
            <a:pPr marL="725488" lvl="2" indent="1588"/>
            <a:endParaRPr lang="it-IT" sz="500" dirty="0" smtClean="0">
              <a:latin typeface="Century Gothic" pitchFamily="34" charset="0"/>
            </a:endParaRPr>
          </a:p>
          <a:p>
            <a:pPr marL="268288" lvl="1" indent="1588">
              <a:buFont typeface="Wingdings" pitchFamily="2" charset="2"/>
              <a:buChar char="ü"/>
            </a:pPr>
            <a:r>
              <a:rPr lang="it-IT" sz="1600" dirty="0" smtClean="0">
                <a:latin typeface="Century Gothic" pitchFamily="34" charset="0"/>
              </a:rPr>
              <a:t> </a:t>
            </a:r>
            <a:r>
              <a:rPr lang="it-IT" sz="1600" dirty="0" smtClean="0">
                <a:latin typeface="Century Gothic" pitchFamily="34" charset="0"/>
              </a:rPr>
              <a:t>Finalizzazione </a:t>
            </a:r>
            <a:r>
              <a:rPr lang="it-IT" sz="1600" dirty="0" smtClean="0">
                <a:latin typeface="Century Gothic" pitchFamily="34" charset="0"/>
              </a:rPr>
              <a:t>metodologia Peer </a:t>
            </a:r>
            <a:r>
              <a:rPr lang="it-IT" sz="1600" dirty="0" smtClean="0">
                <a:latin typeface="Century Gothic" pitchFamily="34" charset="0"/>
              </a:rPr>
              <a:t>Review adattato all’AL </a:t>
            </a:r>
            <a:endParaRPr lang="it-IT" sz="1600" dirty="0" smtClean="0">
              <a:latin typeface="Century Gothic" pitchFamily="34" charset="0"/>
            </a:endParaRPr>
          </a:p>
          <a:p>
            <a:pPr marL="725488" lvl="2" indent="1588"/>
            <a:r>
              <a:rPr lang="it-IT" sz="1600" b="1" dirty="0" smtClean="0">
                <a:latin typeface="Century Gothic" pitchFamily="34" charset="0"/>
              </a:rPr>
              <a:t>febbraio 2016</a:t>
            </a:r>
          </a:p>
          <a:p>
            <a:pPr marL="725488" lvl="2" indent="1588"/>
            <a:endParaRPr lang="it-IT" sz="500" dirty="0" smtClean="0">
              <a:latin typeface="Century Gothic" pitchFamily="34" charset="0"/>
            </a:endParaRPr>
          </a:p>
          <a:p>
            <a:pPr marL="268288" lvl="1" indent="1588">
              <a:buFont typeface="Wingdings" pitchFamily="2" charset="2"/>
              <a:buChar char="ü"/>
            </a:pPr>
            <a:r>
              <a:rPr lang="it-IT" sz="1600" dirty="0" smtClean="0">
                <a:latin typeface="Century Gothic" pitchFamily="34" charset="0"/>
              </a:rPr>
              <a:t>Convegno di presentazione dei primi risultati </a:t>
            </a:r>
          </a:p>
          <a:p>
            <a:pPr marL="725488" lvl="2" indent="1588"/>
            <a:r>
              <a:rPr lang="it-IT" sz="1600" b="1" dirty="0" smtClean="0">
                <a:latin typeface="Century Gothic" pitchFamily="34" charset="0"/>
              </a:rPr>
              <a:t>entro febbraio 2016</a:t>
            </a:r>
          </a:p>
          <a:p>
            <a:pPr marL="725488" lvl="2" indent="1588"/>
            <a:endParaRPr lang="it-IT" sz="500" dirty="0" smtClean="0">
              <a:latin typeface="Century Gothic" pitchFamily="34" charset="0"/>
            </a:endParaRPr>
          </a:p>
          <a:p>
            <a:pPr marL="268288" lvl="1" indent="1588">
              <a:buFont typeface="Wingdings" pitchFamily="2" charset="2"/>
              <a:buChar char="ü"/>
            </a:pPr>
            <a:r>
              <a:rPr lang="it-IT" sz="1600" dirty="0" smtClean="0">
                <a:latin typeface="Century Gothic" pitchFamily="34" charset="0"/>
              </a:rPr>
              <a:t> Sperimentazione della PR adattata </a:t>
            </a:r>
          </a:p>
          <a:p>
            <a:pPr marL="725488" lvl="2" indent="1588"/>
            <a:r>
              <a:rPr lang="it-IT" sz="1600" b="1" dirty="0" smtClean="0">
                <a:latin typeface="Century Gothic" pitchFamily="34" charset="0"/>
              </a:rPr>
              <a:t>entro 15 ottobre 2016</a:t>
            </a:r>
          </a:p>
          <a:p>
            <a:pPr marL="725488" lvl="2" indent="1588"/>
            <a:endParaRPr lang="it-IT" sz="500" dirty="0" smtClean="0">
              <a:latin typeface="Century Gothic" pitchFamily="34" charset="0"/>
            </a:endParaRPr>
          </a:p>
          <a:p>
            <a:pPr marL="268288" lvl="1" indent="1588">
              <a:buFont typeface="Wingdings" pitchFamily="2" charset="2"/>
              <a:buChar char="ü"/>
            </a:pPr>
            <a:r>
              <a:rPr lang="it-IT" sz="1600" dirty="0" smtClean="0">
                <a:latin typeface="Century Gothic" pitchFamily="34" charset="0"/>
              </a:rPr>
              <a:t> </a:t>
            </a:r>
            <a:r>
              <a:rPr lang="it-IT" sz="1600" dirty="0" smtClean="0">
                <a:latin typeface="Century Gothic" pitchFamily="34" charset="0"/>
              </a:rPr>
              <a:t>Attuazione della </a:t>
            </a:r>
            <a:r>
              <a:rPr lang="it-IT" sz="1600" dirty="0" err="1" smtClean="0">
                <a:latin typeface="Century Gothic" pitchFamily="34" charset="0"/>
              </a:rPr>
              <a:t>Warming</a:t>
            </a:r>
            <a:r>
              <a:rPr lang="it-IT" sz="1600" dirty="0" err="1" smtClean="0">
                <a:latin typeface="Century Gothic" pitchFamily="34" charset="0"/>
              </a:rPr>
              <a:t>-</a:t>
            </a:r>
            <a:r>
              <a:rPr lang="it-IT" sz="1600" dirty="0" err="1" smtClean="0">
                <a:latin typeface="Century Gothic" pitchFamily="34" charset="0"/>
              </a:rPr>
              <a:t>up</a:t>
            </a:r>
            <a:r>
              <a:rPr lang="it-IT" sz="1600" dirty="0" smtClean="0">
                <a:latin typeface="Century Gothic" pitchFamily="34" charset="0"/>
              </a:rPr>
              <a:t> </a:t>
            </a:r>
            <a:r>
              <a:rPr lang="it-IT" sz="1600" dirty="0" err="1" smtClean="0">
                <a:latin typeface="Century Gothic" pitchFamily="34" charset="0"/>
              </a:rPr>
              <a:t>Strategy</a:t>
            </a:r>
            <a:r>
              <a:rPr lang="it-IT" sz="1600" dirty="0" smtClean="0">
                <a:latin typeface="Century Gothic" pitchFamily="34" charset="0"/>
              </a:rPr>
              <a:t> </a:t>
            </a:r>
            <a:endParaRPr lang="it-IT" sz="1600" dirty="0" smtClean="0">
              <a:latin typeface="Century Gothic" pitchFamily="34" charset="0"/>
            </a:endParaRPr>
          </a:p>
          <a:p>
            <a:pPr marL="725488" lvl="2" indent="1588"/>
            <a:r>
              <a:rPr lang="it-IT" sz="1600" b="1" dirty="0" smtClean="0">
                <a:latin typeface="Century Gothic" pitchFamily="34" charset="0"/>
              </a:rPr>
              <a:t>entro </a:t>
            </a:r>
            <a:r>
              <a:rPr lang="it-IT" sz="1600" b="1" dirty="0" smtClean="0">
                <a:latin typeface="Century Gothic" pitchFamily="34" charset="0"/>
              </a:rPr>
              <a:t>30 giugno </a:t>
            </a:r>
            <a:r>
              <a:rPr lang="it-IT" sz="1600" b="1" dirty="0" smtClean="0">
                <a:latin typeface="Century Gothic" pitchFamily="34" charset="0"/>
              </a:rPr>
              <a:t>2017</a:t>
            </a:r>
          </a:p>
          <a:p>
            <a:pPr marL="725488" lvl="2" indent="1588"/>
            <a:endParaRPr lang="it-IT" sz="500" dirty="0" smtClean="0">
              <a:latin typeface="Century Gothic" pitchFamily="34" charset="0"/>
            </a:endParaRPr>
          </a:p>
          <a:p>
            <a:pPr marL="268288" lvl="1" indent="1588">
              <a:buFont typeface="Wingdings" pitchFamily="2" charset="2"/>
              <a:buChar char="ü"/>
            </a:pPr>
            <a:r>
              <a:rPr lang="it-IT" sz="1600" dirty="0" smtClean="0">
                <a:latin typeface="Century Gothic" pitchFamily="34" charset="0"/>
              </a:rPr>
              <a:t>Conferenza Finale a Bruxelles presso la sede della Regione </a:t>
            </a:r>
            <a:r>
              <a:rPr lang="it-IT" sz="1600" dirty="0" smtClean="0">
                <a:latin typeface="Century Gothic" pitchFamily="34" charset="0"/>
              </a:rPr>
              <a:t>Umbria</a:t>
            </a:r>
          </a:p>
          <a:p>
            <a:pPr marL="725488" lvl="2" indent="1588"/>
            <a:r>
              <a:rPr lang="it-IT" sz="1600" b="1" dirty="0" smtClean="0">
                <a:latin typeface="Century Gothic" pitchFamily="34" charset="0"/>
              </a:rPr>
              <a:t>tra </a:t>
            </a:r>
            <a:r>
              <a:rPr lang="it-IT" sz="1600" b="1" dirty="0" smtClean="0">
                <a:latin typeface="Century Gothic" pitchFamily="34" charset="0"/>
              </a:rPr>
              <a:t>febbraio e giugno </a:t>
            </a:r>
            <a:r>
              <a:rPr lang="it-IT" sz="1600" b="1" dirty="0" smtClean="0">
                <a:latin typeface="Century Gothic" pitchFamily="34" charset="0"/>
              </a:rPr>
              <a:t>2017</a:t>
            </a:r>
            <a:endParaRPr lang="it-IT" sz="2000" b="1" dirty="0">
              <a:latin typeface="Century Gothic" pitchFamily="34" charset="0"/>
            </a:endParaRPr>
          </a:p>
        </p:txBody>
      </p:sp>
      <p:sp>
        <p:nvSpPr>
          <p:cNvPr id="5" name="Titolo 1"/>
          <p:cNvSpPr txBox="1">
            <a:spLocks/>
          </p:cNvSpPr>
          <p:nvPr/>
        </p:nvSpPr>
        <p:spPr>
          <a:xfrm>
            <a:off x="2195736" y="764704"/>
            <a:ext cx="6084168" cy="9716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3600" b="1" i="1" dirty="0" smtClean="0">
                <a:solidFill>
                  <a:srgbClr val="BE129D"/>
                </a:solidFill>
                <a:latin typeface="Constantia" pitchFamily="18" charset="0"/>
                <a:ea typeface="+mj-ea"/>
                <a:cs typeface="+mj-cs"/>
              </a:rPr>
              <a:t>Tempi di </a:t>
            </a:r>
            <a:r>
              <a:rPr lang="en-GB" sz="3600" b="1" i="1" dirty="0" err="1" smtClean="0">
                <a:solidFill>
                  <a:srgbClr val="BE129D"/>
                </a:solidFill>
                <a:latin typeface="Constantia" pitchFamily="18" charset="0"/>
                <a:ea typeface="+mj-ea"/>
                <a:cs typeface="+mj-cs"/>
              </a:rPr>
              <a:t>attuazione</a:t>
            </a:r>
            <a:endParaRPr kumimoji="0" lang="en-GB" sz="3600" b="1" i="1" u="none" strike="noStrike" kern="1200" cap="none" spc="0" normalizeH="0" baseline="0" noProof="0" dirty="0">
              <a:ln>
                <a:noFill/>
              </a:ln>
              <a:solidFill>
                <a:srgbClr val="BE129D"/>
              </a:solidFill>
              <a:effectLst/>
              <a:uLnTx/>
              <a:uFillTx/>
              <a:latin typeface="Constantia" pitchFamily="18" charset="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0" y="2708920"/>
            <a:ext cx="9144000" cy="9716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dirty="0" smtClean="0">
                <a:latin typeface="Constantia" pitchFamily="18" charset="0"/>
                <a:ea typeface="+mj-ea"/>
                <a:cs typeface="+mj-cs"/>
              </a:rPr>
              <a:t>Warming-up Strategy</a:t>
            </a:r>
            <a:endParaRPr kumimoji="0" lang="en-GB" sz="3600" b="1" u="none" strike="noStrike" kern="1200" cap="none" spc="0" normalizeH="0" baseline="0" noProof="0" dirty="0">
              <a:ln>
                <a:noFill/>
              </a:ln>
              <a:effectLst/>
              <a:uLnTx/>
              <a:uFillTx/>
              <a:latin typeface="Constantia" pitchFamily="18" charset="0"/>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99592" y="1844824"/>
            <a:ext cx="7416824" cy="3477875"/>
          </a:xfrm>
          <a:prstGeom prst="rect">
            <a:avLst/>
          </a:prstGeom>
          <a:noFill/>
        </p:spPr>
        <p:txBody>
          <a:bodyPr wrap="square" rtlCol="0">
            <a:spAutoFit/>
          </a:bodyPr>
          <a:lstStyle/>
          <a:p>
            <a:pPr algn="just"/>
            <a:endParaRPr lang="it-IT" sz="2000" dirty="0" smtClean="0">
              <a:latin typeface="Century Gothic" pitchFamily="34" charset="0"/>
            </a:endParaRPr>
          </a:p>
          <a:p>
            <a:pPr algn="just"/>
            <a:r>
              <a:rPr lang="it-IT" sz="2000" b="1" dirty="0" smtClean="0">
                <a:latin typeface="Century Gothic" pitchFamily="34" charset="0"/>
              </a:rPr>
              <a:t>ASSICURARE ALLE AZIONI </a:t>
            </a:r>
            <a:r>
              <a:rPr lang="it-IT" sz="2000" b="1" dirty="0" err="1" smtClean="0">
                <a:latin typeface="Century Gothic" pitchFamily="34" charset="0"/>
              </a:rPr>
              <a:t>DI</a:t>
            </a:r>
            <a:r>
              <a:rPr lang="it-IT" sz="2000" b="1" dirty="0" smtClean="0">
                <a:latin typeface="Century Gothic" pitchFamily="34" charset="0"/>
              </a:rPr>
              <a:t> PROGETTO COERENZA E ADEGUATEZZA ALLE POLITICHE</a:t>
            </a:r>
            <a:r>
              <a:rPr lang="it-IT" sz="2000" dirty="0" smtClean="0">
                <a:latin typeface="Century Gothic" pitchFamily="34" charset="0"/>
              </a:rPr>
              <a:t> europee, nazionali, regionali in materia di apprendimento degli adulti e assicurazione qualità </a:t>
            </a:r>
          </a:p>
          <a:p>
            <a:pPr algn="just"/>
            <a:endParaRPr lang="it-IT" sz="2000" dirty="0" smtClean="0">
              <a:latin typeface="Century Gothic" pitchFamily="34" charset="0"/>
            </a:endParaRPr>
          </a:p>
          <a:p>
            <a:pPr algn="just"/>
            <a:endParaRPr lang="it-IT" sz="2000" dirty="0" smtClean="0">
              <a:latin typeface="Century Gothic" pitchFamily="34" charset="0"/>
            </a:endParaRPr>
          </a:p>
          <a:p>
            <a:pPr algn="just"/>
            <a:r>
              <a:rPr lang="it-IT" sz="2000" b="1" dirty="0" smtClean="0">
                <a:latin typeface="Century Gothic" pitchFamily="34" charset="0"/>
              </a:rPr>
              <a:t>CONTRIBUIRE A MASSIMIZZARE GLI IMPATTI ATTESI</a:t>
            </a:r>
            <a:r>
              <a:rPr lang="it-IT" sz="2000" dirty="0" smtClean="0">
                <a:latin typeface="Century Gothic" pitchFamily="34" charset="0"/>
              </a:rPr>
              <a:t>, </a:t>
            </a:r>
            <a:r>
              <a:rPr lang="it-IT" sz="2000" dirty="0" smtClean="0">
                <a:latin typeface="Century Gothic" pitchFamily="34" charset="0"/>
              </a:rPr>
              <a:t>in termini sia di coinvolgimento attivo di discenti adulti, che di strutture che operano nel settore, fino all’eventuale diffusione della European Peer Review</a:t>
            </a:r>
            <a:endParaRPr lang="it-IT" sz="2000" dirty="0">
              <a:latin typeface="Century Gothic" pitchFamily="34" charset="0"/>
            </a:endParaRPr>
          </a:p>
        </p:txBody>
      </p:sp>
      <p:sp>
        <p:nvSpPr>
          <p:cNvPr id="4" name="Titolo 1"/>
          <p:cNvSpPr txBox="1">
            <a:spLocks/>
          </p:cNvSpPr>
          <p:nvPr/>
        </p:nvSpPr>
        <p:spPr>
          <a:xfrm>
            <a:off x="2195736" y="764704"/>
            <a:ext cx="6084168" cy="9716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3600" b="1" i="1" dirty="0" err="1" smtClean="0">
                <a:solidFill>
                  <a:srgbClr val="BE129D"/>
                </a:solidFill>
                <a:latin typeface="Constantia" pitchFamily="18" charset="0"/>
                <a:ea typeface="+mj-ea"/>
                <a:cs typeface="+mj-cs"/>
              </a:rPr>
              <a:t>Finalità</a:t>
            </a:r>
            <a:endParaRPr kumimoji="0" lang="en-GB" sz="3600" b="1" i="1" u="none" strike="noStrike" kern="1200" cap="none" spc="0" normalizeH="0" baseline="0" noProof="0" dirty="0">
              <a:ln>
                <a:noFill/>
              </a:ln>
              <a:solidFill>
                <a:srgbClr val="BE129D"/>
              </a:solidFill>
              <a:effectLst/>
              <a:uLnTx/>
              <a:uFillTx/>
              <a:latin typeface="Constantia" pitchFamily="18" charset="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755576" y="1988840"/>
            <a:ext cx="741682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RAPPRESENTANTI DELLE </a:t>
            </a:r>
            <a:r>
              <a:rPr kumimoji="0" lang="it-IT" sz="20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AUTORITÀ PUBBLICHE RESPONSABILI </a:t>
            </a:r>
            <a:r>
              <a:rPr kumimoji="0" lang="it-IT" sz="20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PER L'ISTRUZIONE E LA FORMAZIONE (</a:t>
            </a:r>
            <a:r>
              <a:rPr kumimoji="0" lang="it-IT" sz="20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a livello regionale o nazionale, a seconda da </a:t>
            </a:r>
            <a:r>
              <a:rPr kumimoji="0" lang="it-IT" sz="20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paesi)</a:t>
            </a:r>
          </a:p>
          <a:p>
            <a:pPr marL="0" marR="0" lvl="0" indent="0" algn="just" defTabSz="914400" rtl="0" eaLnBrk="1" fontAlgn="base" latinLnBrk="0" hangingPunct="1">
              <a:lnSpc>
                <a:spcPct val="100000"/>
              </a:lnSpc>
              <a:spcBef>
                <a:spcPct val="0"/>
              </a:spcBef>
              <a:spcAft>
                <a:spcPct val="0"/>
              </a:spcAft>
              <a:buClrTx/>
              <a:buSzTx/>
              <a:buFontTx/>
              <a:buNone/>
              <a:tabLst/>
            </a:pPr>
            <a:endParaRPr lang="it-IT" sz="2000" dirty="0" smtClean="0">
              <a:latin typeface="Century Gothic"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RAPPRESENTANTI DELLE </a:t>
            </a:r>
            <a:r>
              <a:rPr kumimoji="0" lang="it-IT" sz="20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PARTI SOCIALI </a:t>
            </a:r>
            <a:r>
              <a:rPr kumimoji="0" lang="it-IT" sz="20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che </a:t>
            </a:r>
            <a:r>
              <a:rPr kumimoji="0" lang="it-IT" sz="20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si occupano della qualità dell'apprendimento dei </a:t>
            </a:r>
            <a:r>
              <a:rPr kumimoji="0" lang="it-IT" sz="20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lavoratori</a:t>
            </a:r>
          </a:p>
          <a:p>
            <a:pPr marL="0" marR="0" lvl="0" indent="0" algn="just" defTabSz="914400" rtl="0" eaLnBrk="1" fontAlgn="base" latinLnBrk="0" hangingPunct="1">
              <a:lnSpc>
                <a:spcPct val="100000"/>
              </a:lnSpc>
              <a:spcBef>
                <a:spcPct val="0"/>
              </a:spcBef>
              <a:spcAft>
                <a:spcPct val="0"/>
              </a:spcAft>
              <a:buClrTx/>
              <a:buSzTx/>
              <a:buFontTx/>
              <a:buNone/>
              <a:tabLst/>
            </a:pPr>
            <a:endParaRPr lang="it-IT" sz="2000" dirty="0" smtClean="0">
              <a:latin typeface="Century Gothic"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RAPPRESENTANTI DEGLI</a:t>
            </a:r>
            <a:r>
              <a:rPr kumimoji="0" lang="it-IT" sz="2000" b="0" i="0" u="none" strike="noStrike" cap="none" normalizeH="0" dirty="0" smtClean="0">
                <a:ln>
                  <a:noFill/>
                </a:ln>
                <a:solidFill>
                  <a:schemeClr val="tx1"/>
                </a:solidFill>
                <a:effectLst/>
                <a:latin typeface="Century Gothic" pitchFamily="34" charset="0"/>
                <a:ea typeface="Calibri" pitchFamily="34" charset="0"/>
                <a:cs typeface="Times New Roman" pitchFamily="18" charset="0"/>
              </a:rPr>
              <a:t> </a:t>
            </a:r>
            <a:r>
              <a:rPr kumimoji="0" lang="it-IT" sz="2000" b="1" i="0" u="none" strike="noStrike" cap="none" normalizeH="0" dirty="0" smtClean="0">
                <a:ln>
                  <a:noFill/>
                </a:ln>
                <a:solidFill>
                  <a:schemeClr val="tx1"/>
                </a:solidFill>
                <a:effectLst/>
                <a:latin typeface="Century Gothic" pitchFamily="34" charset="0"/>
                <a:ea typeface="Calibri" pitchFamily="34" charset="0"/>
                <a:cs typeface="Times New Roman" pitchFamily="18" charset="0"/>
              </a:rPr>
              <a:t>OPERATORI </a:t>
            </a:r>
            <a:r>
              <a:rPr kumimoji="0" lang="it-IT" sz="20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DELL’ADULT LEARNING</a:t>
            </a:r>
            <a:endParaRPr lang="it-IT" sz="2000" b="1" dirty="0" smtClean="0">
              <a:latin typeface="Century Gothic"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endParaRPr>
          </a:p>
          <a:p>
            <a:pPr algn="just" fontAlgn="base">
              <a:spcBef>
                <a:spcPct val="0"/>
              </a:spcBef>
              <a:spcAft>
                <a:spcPct val="0"/>
              </a:spcAft>
            </a:pPr>
            <a:r>
              <a:rPr lang="it-IT" sz="2000" b="1" dirty="0" smtClean="0">
                <a:latin typeface="Century Gothic" pitchFamily="34" charset="0"/>
                <a:ea typeface="Calibri" pitchFamily="34" charset="0"/>
                <a:cs typeface="Times New Roman" pitchFamily="18" charset="0"/>
              </a:rPr>
              <a:t>DISCENTI ADULTI</a:t>
            </a:r>
            <a:endParaRPr lang="it-IT" sz="2000" b="1" dirty="0" smtClean="0">
              <a:latin typeface="Century Gothic"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REFERENTI DEL PROGETTO</a:t>
            </a:r>
            <a:endParaRPr lang="it-IT" sz="2000" dirty="0" smtClean="0">
              <a:latin typeface="Century Gothic" pitchFamily="34" charset="0"/>
              <a:ea typeface="Calibri" pitchFamily="34" charset="0"/>
              <a:cs typeface="Times New Roman" pitchFamily="18" charset="0"/>
            </a:endParaRPr>
          </a:p>
        </p:txBody>
      </p:sp>
      <p:sp>
        <p:nvSpPr>
          <p:cNvPr id="5" name="Titolo 1"/>
          <p:cNvSpPr txBox="1">
            <a:spLocks/>
          </p:cNvSpPr>
          <p:nvPr/>
        </p:nvSpPr>
        <p:spPr>
          <a:xfrm>
            <a:off x="2195736" y="764704"/>
            <a:ext cx="6084168" cy="9716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3600" b="1" i="1" dirty="0" err="1" smtClean="0">
                <a:solidFill>
                  <a:srgbClr val="BE129D"/>
                </a:solidFill>
                <a:latin typeface="Constantia" pitchFamily="18" charset="0"/>
                <a:ea typeface="+mj-ea"/>
                <a:cs typeface="+mj-cs"/>
              </a:rPr>
              <a:t>Composizione</a:t>
            </a:r>
            <a:endParaRPr kumimoji="0" lang="en-GB" sz="3600" b="1" i="1" u="none" strike="noStrike" kern="1200" cap="none" spc="0" normalizeH="0" baseline="0" noProof="0" dirty="0">
              <a:ln>
                <a:noFill/>
              </a:ln>
              <a:solidFill>
                <a:srgbClr val="BE129D"/>
              </a:solidFill>
              <a:effectLst/>
              <a:uLnTx/>
              <a:uFillTx/>
              <a:latin typeface="Constantia" pitchFamily="18" charset="0"/>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827584" y="1835532"/>
            <a:ext cx="741682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just" defTabSz="914400" rtl="0" eaLnBrk="1" fontAlgn="base" latinLnBrk="0" hangingPunct="1">
              <a:lnSpc>
                <a:spcPct val="100000"/>
              </a:lnSpc>
              <a:spcBef>
                <a:spcPct val="0"/>
              </a:spcBef>
              <a:spcAft>
                <a:spcPct val="0"/>
              </a:spcAft>
              <a:buClrTx/>
              <a:buSzTx/>
              <a:buFont typeface="+mj-lt"/>
              <a:buAutoNum type="arabicPeriod"/>
              <a:tabLst/>
            </a:pPr>
            <a:r>
              <a:rPr kumimoji="0" lang="it-IT" sz="24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All'inizio </a:t>
            </a:r>
            <a:r>
              <a:rPr kumimoji="0" lang="it-IT" sz="24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del processo di adattamento della metodologia Peer Review al settore </a:t>
            </a:r>
            <a:r>
              <a:rPr lang="it-IT" sz="2400" dirty="0" smtClean="0">
                <a:latin typeface="Century Gothic" pitchFamily="34" charset="0"/>
                <a:ea typeface="Calibri" pitchFamily="34" charset="0"/>
                <a:cs typeface="Times New Roman" pitchFamily="18" charset="0"/>
              </a:rPr>
              <a:t>dell’Educazione per Adulti</a:t>
            </a:r>
            <a:endParaRPr kumimoji="0" lang="it-IT" sz="24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endParaRPr>
          </a:p>
          <a:p>
            <a:pPr marL="514350" marR="0" lvl="0" indent="-514350" algn="just" defTabSz="914400" rtl="0" eaLnBrk="1" fontAlgn="base" latinLnBrk="0" hangingPunct="1">
              <a:lnSpc>
                <a:spcPct val="100000"/>
              </a:lnSpc>
              <a:spcBef>
                <a:spcPct val="0"/>
              </a:spcBef>
              <a:spcAft>
                <a:spcPct val="0"/>
              </a:spcAft>
              <a:buClrTx/>
              <a:buSzTx/>
              <a:buFont typeface="+mj-lt"/>
              <a:buAutoNum type="arabicPeriod"/>
              <a:tabLst/>
            </a:pPr>
            <a:endParaRPr kumimoji="0" lang="it-IT" sz="24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endParaRPr>
          </a:p>
          <a:p>
            <a:pPr marL="514350" marR="0" lvl="0" indent="-514350" algn="just" defTabSz="914400" rtl="0" eaLnBrk="1" fontAlgn="base" latinLnBrk="0" hangingPunct="1">
              <a:lnSpc>
                <a:spcPct val="100000"/>
              </a:lnSpc>
              <a:spcBef>
                <a:spcPct val="0"/>
              </a:spcBef>
              <a:spcAft>
                <a:spcPct val="0"/>
              </a:spcAft>
              <a:buClrTx/>
              <a:buSzTx/>
              <a:buFont typeface="+mj-lt"/>
              <a:buAutoNum type="arabicPeriod"/>
              <a:tabLst/>
            </a:pPr>
            <a:r>
              <a:rPr kumimoji="0" lang="it-IT" sz="24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Al termine</a:t>
            </a:r>
            <a:r>
              <a:rPr kumimoji="0" lang="it-IT" sz="2400" b="0" i="0" u="none" strike="noStrike" cap="none" normalizeH="0" dirty="0" smtClean="0">
                <a:ln>
                  <a:noFill/>
                </a:ln>
                <a:solidFill>
                  <a:schemeClr val="tx1"/>
                </a:solidFill>
                <a:effectLst/>
                <a:latin typeface="Century Gothic" pitchFamily="34" charset="0"/>
                <a:ea typeface="Calibri" pitchFamily="34" charset="0"/>
                <a:cs typeface="Times New Roman" pitchFamily="18" charset="0"/>
              </a:rPr>
              <a:t> </a:t>
            </a:r>
            <a:r>
              <a:rPr kumimoji="0" lang="it-IT" sz="24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della fase </a:t>
            </a:r>
            <a:r>
              <a:rPr kumimoji="0" lang="it-IT" sz="24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di sperimentazione</a:t>
            </a:r>
          </a:p>
          <a:p>
            <a:pPr marL="514350" marR="0" lvl="0" indent="-514350" algn="just" defTabSz="914400" rtl="0" eaLnBrk="1" fontAlgn="base" latinLnBrk="0" hangingPunct="1">
              <a:lnSpc>
                <a:spcPct val="100000"/>
              </a:lnSpc>
              <a:spcBef>
                <a:spcPct val="0"/>
              </a:spcBef>
              <a:spcAft>
                <a:spcPct val="0"/>
              </a:spcAft>
              <a:buClrTx/>
              <a:buSzTx/>
              <a:buFont typeface="+mj-lt"/>
              <a:buAutoNum type="arabicPeriod"/>
              <a:tabLst/>
            </a:pPr>
            <a:endParaRPr lang="it-IT" sz="2400" dirty="0" smtClean="0">
              <a:latin typeface="Century Gothic" pitchFamily="34" charset="0"/>
            </a:endParaRPr>
          </a:p>
          <a:p>
            <a:pPr marL="514350" marR="0" lvl="0" indent="-514350" algn="just" defTabSz="914400" rtl="0" eaLnBrk="1" fontAlgn="base" latinLnBrk="0" hangingPunct="1">
              <a:lnSpc>
                <a:spcPct val="100000"/>
              </a:lnSpc>
              <a:spcBef>
                <a:spcPct val="0"/>
              </a:spcBef>
              <a:spcAft>
                <a:spcPct val="0"/>
              </a:spcAft>
              <a:buClrTx/>
              <a:buSzTx/>
              <a:buFont typeface="+mj-lt"/>
              <a:buAutoNum type="arabicPeriod"/>
              <a:tabLst/>
            </a:pPr>
            <a:r>
              <a:rPr kumimoji="0" lang="it-IT" sz="24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Nella</a:t>
            </a:r>
            <a:r>
              <a:rPr kumimoji="0" lang="it-IT" sz="2400" b="0" i="0" u="none" strike="noStrike" cap="none" normalizeH="0" dirty="0" smtClean="0">
                <a:ln>
                  <a:noFill/>
                </a:ln>
                <a:solidFill>
                  <a:schemeClr val="tx1"/>
                </a:solidFill>
                <a:effectLst/>
                <a:latin typeface="Century Gothic" pitchFamily="34" charset="0"/>
                <a:ea typeface="Calibri" pitchFamily="34" charset="0"/>
                <a:cs typeface="Times New Roman" pitchFamily="18" charset="0"/>
              </a:rPr>
              <a:t> fase</a:t>
            </a:r>
            <a:r>
              <a:rPr kumimoji="0" lang="it-IT" sz="24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 </a:t>
            </a:r>
            <a:r>
              <a:rPr kumimoji="0" lang="it-IT" sz="24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finale del progetto</a:t>
            </a:r>
            <a:r>
              <a:rPr kumimoji="0" lang="it-IT" sz="2400" b="0" i="0" u="none" strike="noStrike" cap="none" normalizeH="0" dirty="0" smtClean="0">
                <a:ln>
                  <a:noFill/>
                </a:ln>
                <a:solidFill>
                  <a:schemeClr val="tx1"/>
                </a:solidFill>
                <a:effectLst/>
                <a:latin typeface="Century Gothic" pitchFamily="34" charset="0"/>
                <a:ea typeface="Calibri" pitchFamily="34" charset="0"/>
                <a:cs typeface="Times New Roman" pitchFamily="18" charset="0"/>
              </a:rPr>
              <a:t> (Conferenza Finale a Bruxelles) </a:t>
            </a:r>
            <a:endParaRPr kumimoji="0" lang="it-IT" sz="2400" b="0" i="0" u="none" strike="noStrike" cap="none" normalizeH="0" baseline="0" dirty="0" smtClean="0">
              <a:ln>
                <a:noFill/>
              </a:ln>
              <a:solidFill>
                <a:schemeClr val="tx1"/>
              </a:solidFill>
              <a:effectLst/>
              <a:latin typeface="Century Gothic" pitchFamily="34" charset="0"/>
            </a:endParaRPr>
          </a:p>
        </p:txBody>
      </p:sp>
      <p:sp>
        <p:nvSpPr>
          <p:cNvPr id="4" name="Titolo 1"/>
          <p:cNvSpPr txBox="1">
            <a:spLocks/>
          </p:cNvSpPr>
          <p:nvPr/>
        </p:nvSpPr>
        <p:spPr>
          <a:xfrm>
            <a:off x="2195736" y="764704"/>
            <a:ext cx="6084168" cy="9716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2800" b="1" i="1" dirty="0" err="1" smtClean="0">
                <a:solidFill>
                  <a:srgbClr val="BE129D"/>
                </a:solidFill>
                <a:latin typeface="Constantia" pitchFamily="18" charset="0"/>
                <a:ea typeface="+mj-ea"/>
                <a:cs typeface="+mj-cs"/>
              </a:rPr>
              <a:t>Incontri</a:t>
            </a:r>
            <a:r>
              <a:rPr lang="en-GB" sz="2800" b="1" i="1" dirty="0" smtClean="0">
                <a:solidFill>
                  <a:srgbClr val="BE129D"/>
                </a:solidFill>
                <a:latin typeface="Constantia" pitchFamily="18" charset="0"/>
                <a:ea typeface="+mj-ea"/>
                <a:cs typeface="+mj-cs"/>
              </a:rPr>
              <a:t> </a:t>
            </a:r>
            <a:r>
              <a:rPr lang="en-GB" sz="2800" b="1" i="1" dirty="0" err="1" smtClean="0">
                <a:solidFill>
                  <a:srgbClr val="BE129D"/>
                </a:solidFill>
                <a:latin typeface="Constantia" pitchFamily="18" charset="0"/>
                <a:ea typeface="+mj-ea"/>
                <a:cs typeface="+mj-cs"/>
              </a:rPr>
              <a:t>previsti</a:t>
            </a:r>
            <a:r>
              <a:rPr lang="en-GB" sz="2800" b="1" i="1" dirty="0" smtClean="0">
                <a:solidFill>
                  <a:srgbClr val="BE129D"/>
                </a:solidFill>
                <a:latin typeface="Constantia" pitchFamily="18" charset="0"/>
                <a:ea typeface="+mj-ea"/>
                <a:cs typeface="+mj-cs"/>
              </a:rPr>
              <a:t> </a:t>
            </a:r>
            <a:r>
              <a:rPr lang="en-GB" sz="2800" b="1" i="1" dirty="0" err="1" smtClean="0">
                <a:solidFill>
                  <a:srgbClr val="BE129D"/>
                </a:solidFill>
                <a:latin typeface="Constantia" pitchFamily="18" charset="0"/>
                <a:ea typeface="+mj-ea"/>
                <a:cs typeface="+mj-cs"/>
              </a:rPr>
              <a:t>da</a:t>
            </a:r>
            <a:r>
              <a:rPr lang="en-GB" sz="2800" b="1" i="1" dirty="0" smtClean="0">
                <a:solidFill>
                  <a:srgbClr val="BE129D"/>
                </a:solidFill>
                <a:latin typeface="Constantia" pitchFamily="18" charset="0"/>
                <a:ea typeface="+mj-ea"/>
                <a:cs typeface="+mj-cs"/>
              </a:rPr>
              <a:t> </a:t>
            </a:r>
            <a:r>
              <a:rPr lang="en-GB" sz="2800" b="1" i="1" dirty="0" err="1" smtClean="0">
                <a:solidFill>
                  <a:srgbClr val="BE129D"/>
                </a:solidFill>
                <a:latin typeface="Constantia" pitchFamily="18" charset="0"/>
                <a:ea typeface="+mj-ea"/>
                <a:cs typeface="+mj-cs"/>
              </a:rPr>
              <a:t>progetto</a:t>
            </a:r>
            <a:endParaRPr kumimoji="0" lang="en-GB" sz="2800" b="1" i="1" u="none" strike="noStrike" kern="1200" cap="none" spc="0" normalizeH="0" baseline="0" noProof="0" dirty="0">
              <a:ln>
                <a:noFill/>
              </a:ln>
              <a:solidFill>
                <a:srgbClr val="BE129D"/>
              </a:solidFill>
              <a:effectLst/>
              <a:uLnTx/>
              <a:uFillTx/>
              <a:latin typeface="Constantia" pitchFamily="18" charset="0"/>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539552" y="1954289"/>
            <a:ext cx="8064896"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FEEDBACK SU:</a:t>
            </a:r>
            <a:endParaRPr kumimoji="0" lang="it-IT" sz="20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endParaRPr>
          </a:p>
          <a:p>
            <a:pPr marL="263525" lvl="1" indent="-179388" algn="just" fontAlgn="base">
              <a:spcBef>
                <a:spcPct val="0"/>
              </a:spcBef>
              <a:spcAft>
                <a:spcPct val="0"/>
              </a:spcAft>
              <a:buFont typeface="Arial" pitchFamily="34" charset="0"/>
              <a:buChar char="•"/>
            </a:pPr>
            <a:r>
              <a:rPr kumimoji="0" lang="it-IT" sz="2000" b="1" i="0"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fattori e processi chiave </a:t>
            </a:r>
            <a:r>
              <a:rPr kumimoji="0" lang="it-IT" sz="2000" b="0" i="0"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nell’Assicurazione Qualità dell'offerta di Educazione degli Adulti - Aree di Qualità</a:t>
            </a:r>
          </a:p>
          <a:p>
            <a:pPr marL="263525" lvl="1" indent="-179388" algn="just" fontAlgn="base">
              <a:spcBef>
                <a:spcPct val="0"/>
              </a:spcBef>
              <a:spcAft>
                <a:spcPct val="0"/>
              </a:spcAft>
            </a:pPr>
            <a:endParaRPr kumimoji="0" lang="it-IT" sz="500" b="0" i="0" strike="noStrike" cap="none" normalizeH="0" baseline="0" dirty="0" smtClean="0">
              <a:ln>
                <a:noFill/>
              </a:ln>
              <a:solidFill>
                <a:schemeClr val="tx1"/>
              </a:solidFill>
              <a:effectLst/>
              <a:latin typeface="Century Gothic" pitchFamily="34" charset="0"/>
              <a:ea typeface="Calibri" pitchFamily="34" charset="0"/>
              <a:cs typeface="Times New Roman" pitchFamily="18" charset="0"/>
            </a:endParaRPr>
          </a:p>
          <a:p>
            <a:pPr marL="263525" marR="0" lvl="1" indent="-179388" algn="just" fontAlgn="base">
              <a:lnSpc>
                <a:spcPct val="100000"/>
              </a:lnSpc>
              <a:spcBef>
                <a:spcPct val="0"/>
              </a:spcBef>
              <a:spcAft>
                <a:spcPct val="0"/>
              </a:spcAft>
              <a:buClrTx/>
              <a:buSzTx/>
              <a:buFont typeface="Arial" pitchFamily="34" charset="0"/>
              <a:buChar char="•"/>
              <a:tabLst/>
            </a:pPr>
            <a:r>
              <a:rPr lang="it-IT" sz="2000" dirty="0" smtClean="0">
                <a:latin typeface="Century Gothic" pitchFamily="34" charset="0"/>
                <a:ea typeface="Calibri" pitchFamily="34" charset="0"/>
                <a:cs typeface="Times New Roman" pitchFamily="18" charset="0"/>
              </a:rPr>
              <a:t>Strategia per lo sviluppo di una cultura della Qualità (</a:t>
            </a:r>
            <a:r>
              <a:rPr lang="it-IT" sz="2000" b="1" dirty="0" err="1" smtClean="0">
                <a:latin typeface="Century Gothic" pitchFamily="34" charset="0"/>
                <a:ea typeface="Calibri" pitchFamily="34" charset="0"/>
                <a:cs typeface="Times New Roman" pitchFamily="18" charset="0"/>
              </a:rPr>
              <a:t>Warming-up</a:t>
            </a:r>
            <a:r>
              <a:rPr lang="it-IT" sz="2000" b="1" dirty="0" smtClean="0">
                <a:latin typeface="Century Gothic" pitchFamily="34" charset="0"/>
                <a:ea typeface="Calibri" pitchFamily="34" charset="0"/>
                <a:cs typeface="Times New Roman" pitchFamily="18" charset="0"/>
              </a:rPr>
              <a:t> </a:t>
            </a:r>
            <a:r>
              <a:rPr lang="it-IT" sz="2000" b="1" dirty="0" err="1" smtClean="0">
                <a:latin typeface="Century Gothic" pitchFamily="34" charset="0"/>
                <a:ea typeface="Calibri" pitchFamily="34" charset="0"/>
                <a:cs typeface="Times New Roman" pitchFamily="18" charset="0"/>
              </a:rPr>
              <a:t>Strategy</a:t>
            </a:r>
            <a:r>
              <a:rPr lang="it-IT" sz="2000" dirty="0" smtClean="0">
                <a:latin typeface="Century Gothic" pitchFamily="34" charset="0"/>
                <a:ea typeface="Calibri" pitchFamily="34" charset="0"/>
                <a:cs typeface="Times New Roman" pitchFamily="18" charset="0"/>
              </a:rPr>
              <a:t>)</a:t>
            </a:r>
          </a:p>
          <a:p>
            <a:pPr marL="263525" marR="0" lvl="1" indent="-179388" algn="just" fontAlgn="base">
              <a:lnSpc>
                <a:spcPct val="100000"/>
              </a:lnSpc>
              <a:spcBef>
                <a:spcPct val="0"/>
              </a:spcBef>
              <a:spcAft>
                <a:spcPct val="0"/>
              </a:spcAft>
              <a:buClrTx/>
              <a:buSzTx/>
              <a:tabLst/>
            </a:pPr>
            <a:endParaRPr lang="it-IT" sz="500" dirty="0" smtClean="0">
              <a:latin typeface="Century Gothic" pitchFamily="34" charset="0"/>
              <a:ea typeface="Calibri" pitchFamily="34" charset="0"/>
              <a:cs typeface="Times New Roman" pitchFamily="18" charset="0"/>
            </a:endParaRPr>
          </a:p>
          <a:p>
            <a:pPr marL="263525" marR="0" lvl="1" indent="-179388" algn="just" fontAlgn="base">
              <a:lnSpc>
                <a:spcPct val="100000"/>
              </a:lnSpc>
              <a:spcBef>
                <a:spcPct val="0"/>
              </a:spcBef>
              <a:spcAft>
                <a:spcPct val="0"/>
              </a:spcAft>
              <a:buClrTx/>
              <a:buSzTx/>
              <a:buFont typeface="Arial" pitchFamily="34" charset="0"/>
              <a:buChar char="•"/>
              <a:tabLst/>
            </a:pPr>
            <a:r>
              <a:rPr lang="it-IT" sz="2000" b="1" dirty="0" smtClean="0">
                <a:latin typeface="Century Gothic" pitchFamily="34" charset="0"/>
                <a:ea typeface="Calibri" pitchFamily="34" charset="0"/>
                <a:cs typeface="Times New Roman" pitchFamily="18" charset="0"/>
              </a:rPr>
              <a:t>risultati </a:t>
            </a:r>
            <a:r>
              <a:rPr lang="it-IT" sz="2000" b="1" dirty="0" smtClean="0">
                <a:latin typeface="Century Gothic" pitchFamily="34" charset="0"/>
                <a:ea typeface="Calibri" pitchFamily="34" charset="0"/>
                <a:cs typeface="Times New Roman" pitchFamily="18" charset="0"/>
              </a:rPr>
              <a:t>delle attività di sperimentazione </a:t>
            </a:r>
            <a:r>
              <a:rPr lang="it-IT" sz="2000" dirty="0" smtClean="0">
                <a:latin typeface="Century Gothic" pitchFamily="34" charset="0"/>
                <a:ea typeface="Calibri" pitchFamily="34" charset="0"/>
                <a:cs typeface="Times New Roman" pitchFamily="18" charset="0"/>
              </a:rPr>
              <a:t>della Peer </a:t>
            </a:r>
            <a:r>
              <a:rPr lang="it-IT" sz="2000" dirty="0" smtClean="0">
                <a:latin typeface="Century Gothic" pitchFamily="34" charset="0"/>
                <a:ea typeface="Calibri" pitchFamily="34" charset="0"/>
                <a:cs typeface="Times New Roman" pitchFamily="18" charset="0"/>
              </a:rPr>
              <a:t>Review</a:t>
            </a:r>
            <a:endParaRPr lang="it-IT" sz="2000" dirty="0" smtClean="0">
              <a:latin typeface="Century Gothic" pitchFamily="34" charset="0"/>
              <a:ea typeface="Calibri" pitchFamily="34" charset="0"/>
              <a:cs typeface="Times New Roman" pitchFamily="18" charset="0"/>
            </a:endParaRPr>
          </a:p>
          <a:p>
            <a:pPr algn="just"/>
            <a:endParaRPr lang="it-IT" sz="2000" dirty="0" smtClean="0">
              <a:latin typeface="Century Gothic" pitchFamily="34" charset="0"/>
            </a:endParaRPr>
          </a:p>
          <a:p>
            <a:pPr algn="just"/>
            <a:r>
              <a:rPr lang="it-IT" sz="2000" dirty="0" smtClean="0">
                <a:latin typeface="Century Gothic" pitchFamily="34" charset="0"/>
              </a:rPr>
              <a:t>Favorire/proporre </a:t>
            </a:r>
            <a:r>
              <a:rPr lang="it-IT" sz="2000" b="1" dirty="0" smtClean="0">
                <a:latin typeface="Century Gothic" pitchFamily="34" charset="0"/>
              </a:rPr>
              <a:t>politiche di </a:t>
            </a:r>
            <a:r>
              <a:rPr lang="it-IT" sz="2000" b="1" i="1" dirty="0" smtClean="0">
                <a:latin typeface="Century Gothic" pitchFamily="34" charset="0"/>
              </a:rPr>
              <a:t>mainstreaming</a:t>
            </a:r>
            <a:r>
              <a:rPr lang="it-IT" sz="2000" dirty="0" smtClean="0">
                <a:latin typeface="Century Gothic" pitchFamily="34" charset="0"/>
              </a:rPr>
              <a:t> per integrare la metodologia </a:t>
            </a:r>
            <a:r>
              <a:rPr lang="it-IT" sz="2000" dirty="0" smtClean="0">
                <a:latin typeface="Century Gothic" pitchFamily="34" charset="0"/>
              </a:rPr>
              <a:t>della </a:t>
            </a:r>
            <a:r>
              <a:rPr lang="it-IT" sz="2000" dirty="0" err="1" smtClean="0">
                <a:latin typeface="Century Gothic" pitchFamily="34" charset="0"/>
              </a:rPr>
              <a:t>European</a:t>
            </a:r>
            <a:r>
              <a:rPr lang="it-IT" sz="2000" dirty="0" smtClean="0">
                <a:latin typeface="Century Gothic" pitchFamily="34" charset="0"/>
              </a:rPr>
              <a:t> Peer </a:t>
            </a:r>
            <a:r>
              <a:rPr lang="it-IT" sz="2000" dirty="0" smtClean="0">
                <a:latin typeface="Century Gothic" pitchFamily="34" charset="0"/>
              </a:rPr>
              <a:t>Review per il settore </a:t>
            </a:r>
            <a:r>
              <a:rPr lang="it-IT" sz="2000" dirty="0" smtClean="0">
                <a:latin typeface="Century Gothic" pitchFamily="34" charset="0"/>
              </a:rPr>
              <a:t>dell’Educazione per Adulti nei </a:t>
            </a:r>
            <a:r>
              <a:rPr lang="it-IT" sz="2000" dirty="0" smtClean="0">
                <a:latin typeface="Century Gothic" pitchFamily="34" charset="0"/>
              </a:rPr>
              <a:t>sistemi di </a:t>
            </a:r>
            <a:r>
              <a:rPr lang="it-IT" sz="2000" dirty="0" err="1" smtClean="0">
                <a:latin typeface="Century Gothic" pitchFamily="34" charset="0"/>
              </a:rPr>
              <a:t>Quality</a:t>
            </a:r>
            <a:r>
              <a:rPr lang="it-IT" sz="2000" dirty="0" smtClean="0">
                <a:latin typeface="Century Gothic" pitchFamily="34" charset="0"/>
              </a:rPr>
              <a:t> </a:t>
            </a:r>
            <a:r>
              <a:rPr lang="it-IT" sz="2000" dirty="0" err="1" smtClean="0">
                <a:latin typeface="Century Gothic" pitchFamily="34" charset="0"/>
              </a:rPr>
              <a:t>Assurance</a:t>
            </a:r>
            <a:r>
              <a:rPr lang="it-IT" sz="2000" dirty="0" smtClean="0">
                <a:latin typeface="Century Gothic" pitchFamily="34" charset="0"/>
              </a:rPr>
              <a:t> locali.</a:t>
            </a:r>
          </a:p>
          <a:p>
            <a:pPr algn="just"/>
            <a:endParaRPr lang="it-IT" sz="2000" dirty="0" smtClean="0">
              <a:latin typeface="Century Gothic" pitchFamily="34" charset="0"/>
            </a:endParaRPr>
          </a:p>
        </p:txBody>
      </p:sp>
      <p:sp>
        <p:nvSpPr>
          <p:cNvPr id="4" name="Titolo 1"/>
          <p:cNvSpPr txBox="1">
            <a:spLocks/>
          </p:cNvSpPr>
          <p:nvPr/>
        </p:nvSpPr>
        <p:spPr>
          <a:xfrm>
            <a:off x="2195736" y="764704"/>
            <a:ext cx="6084168" cy="9716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3600" b="1" i="1" dirty="0" err="1" smtClean="0">
                <a:solidFill>
                  <a:srgbClr val="BE129D"/>
                </a:solidFill>
                <a:latin typeface="Constantia" pitchFamily="18" charset="0"/>
                <a:ea typeface="+mj-ea"/>
                <a:cs typeface="+mj-cs"/>
              </a:rPr>
              <a:t>Contributi</a:t>
            </a:r>
            <a:r>
              <a:rPr lang="en-GB" sz="3600" b="1" i="1" dirty="0" smtClean="0">
                <a:solidFill>
                  <a:srgbClr val="BE129D"/>
                </a:solidFill>
                <a:latin typeface="Constantia" pitchFamily="18" charset="0"/>
                <a:ea typeface="+mj-ea"/>
                <a:cs typeface="+mj-cs"/>
              </a:rPr>
              <a:t> </a:t>
            </a:r>
            <a:r>
              <a:rPr lang="en-GB" sz="3600" b="1" i="1" dirty="0" err="1" smtClean="0">
                <a:solidFill>
                  <a:srgbClr val="BE129D"/>
                </a:solidFill>
                <a:latin typeface="Constantia" pitchFamily="18" charset="0"/>
                <a:ea typeface="+mj-ea"/>
                <a:cs typeface="+mj-cs"/>
              </a:rPr>
              <a:t>attesi</a:t>
            </a:r>
            <a:endParaRPr kumimoji="0" lang="en-GB" sz="3600" b="1" i="1" u="none" strike="noStrike" kern="1200" cap="none" spc="0" normalizeH="0" baseline="0" noProof="0" dirty="0">
              <a:ln>
                <a:noFill/>
              </a:ln>
              <a:solidFill>
                <a:srgbClr val="BE129D"/>
              </a:solidFill>
              <a:effectLst/>
              <a:uLnTx/>
              <a:uFillTx/>
              <a:latin typeface="Constantia" pitchFamily="18" charset="0"/>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0" y="2708920"/>
            <a:ext cx="9144000" cy="9716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dirty="0" smtClean="0">
                <a:latin typeface="Constantia" pitchFamily="18" charset="0"/>
                <a:ea typeface="+mj-ea"/>
                <a:cs typeface="+mj-cs"/>
              </a:rPr>
              <a:t>Grazie per </a:t>
            </a:r>
            <a:r>
              <a:rPr lang="en-GB" sz="3600" b="1" dirty="0" err="1" smtClean="0">
                <a:latin typeface="Constantia" pitchFamily="18" charset="0"/>
                <a:ea typeface="+mj-ea"/>
                <a:cs typeface="+mj-cs"/>
              </a:rPr>
              <a:t>l’attenzione</a:t>
            </a:r>
            <a:r>
              <a:rPr lang="en-GB" sz="3600" b="1" dirty="0" smtClean="0">
                <a:latin typeface="Constantia" pitchFamily="18" charset="0"/>
                <a:ea typeface="+mj-ea"/>
                <a:cs typeface="+mj-cs"/>
              </a:rPr>
              <a:t>!</a:t>
            </a:r>
            <a:endParaRPr kumimoji="0" lang="en-GB" sz="3600" b="1" u="none" strike="noStrike" kern="1200" cap="none" spc="0" normalizeH="0" baseline="0" noProof="0" dirty="0">
              <a:ln>
                <a:noFill/>
              </a:ln>
              <a:effectLst/>
              <a:uLnTx/>
              <a:uFillTx/>
              <a:latin typeface="Constantia" pitchFamily="18" charset="0"/>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683568" y="1097360"/>
            <a:ext cx="7772400" cy="5760640"/>
          </a:xfrm>
          <a:prstGeom prst="rect">
            <a:avLst/>
          </a:prstGeom>
        </p:spPr>
        <p:txBody>
          <a:bodyPr vert="horz" lIns="91440" tIns="45720" rIns="91440" bIns="45720" rtlCol="0" anchor="ctr">
            <a:normAutofit/>
          </a:bodyPr>
          <a:lstStyle/>
          <a:p>
            <a:pPr lvl="0" algn="ctr">
              <a:spcBef>
                <a:spcPct val="0"/>
              </a:spcBef>
            </a:pPr>
            <a:r>
              <a:rPr lang="en-US" sz="2000" i="1" dirty="0">
                <a:latin typeface="Constantia" pitchFamily="18" charset="0"/>
                <a:ea typeface="+mj-ea"/>
                <a:cs typeface="+mj-cs"/>
              </a:rPr>
              <a:t>“In most countries there is a consensus that </a:t>
            </a:r>
            <a:r>
              <a:rPr lang="en-US" sz="2000" b="1" i="1" dirty="0">
                <a:latin typeface="Constantia" pitchFamily="18" charset="0"/>
                <a:ea typeface="+mj-ea"/>
                <a:cs typeface="+mj-cs"/>
              </a:rPr>
              <a:t>quality assurance systems should be developed for the adult learning sector</a:t>
            </a:r>
            <a:r>
              <a:rPr lang="en-US" sz="2000" i="1" dirty="0">
                <a:latin typeface="Constantia" pitchFamily="18" charset="0"/>
                <a:ea typeface="+mj-ea"/>
                <a:cs typeface="+mj-cs"/>
              </a:rPr>
              <a:t>, and especially for the non-formal sector. Most countries are currently developing or revising their legislative framework for adult learning, putting more focus on quality assurance mechanisms. In the last few years, most countries produced white papers, communications, policy proposals and lifelong learning strategies in which they </a:t>
            </a:r>
            <a:r>
              <a:rPr lang="en-US" sz="2000" i="1" dirty="0" smtClean="0">
                <a:latin typeface="Constantia" pitchFamily="18" charset="0"/>
                <a:ea typeface="+mj-ea"/>
                <a:cs typeface="+mj-cs"/>
              </a:rPr>
              <a:t>emphasize </a:t>
            </a:r>
            <a:r>
              <a:rPr lang="en-US" sz="2000" i="1" dirty="0">
                <a:latin typeface="Constantia" pitchFamily="18" charset="0"/>
                <a:ea typeface="+mj-ea"/>
                <a:cs typeface="+mj-cs"/>
              </a:rPr>
              <a:t>the importance of quality assurance. Nevertheless, </a:t>
            </a:r>
            <a:r>
              <a:rPr lang="en-US" sz="2000" b="1" i="1" dirty="0">
                <a:latin typeface="Constantia" pitchFamily="18" charset="0"/>
                <a:ea typeface="+mj-ea"/>
                <a:cs typeface="+mj-cs"/>
              </a:rPr>
              <a:t>the main challenge is to implement these strategies</a:t>
            </a:r>
            <a:r>
              <a:rPr lang="en-US" sz="2000" i="1" dirty="0">
                <a:latin typeface="Constantia" pitchFamily="18" charset="0"/>
                <a:ea typeface="+mj-ea"/>
                <a:cs typeface="+mj-cs"/>
              </a:rPr>
              <a:t>. </a:t>
            </a:r>
            <a:r>
              <a:rPr lang="en-US" sz="2000" b="1" i="1" dirty="0">
                <a:latin typeface="Constantia" pitchFamily="18" charset="0"/>
                <a:ea typeface="+mj-ea"/>
                <a:cs typeface="+mj-cs"/>
              </a:rPr>
              <a:t>Experience shows that it takes a long time to build consensus on the idea and content of quality systems</a:t>
            </a:r>
            <a:r>
              <a:rPr lang="en-US" sz="2000" i="1" dirty="0">
                <a:latin typeface="Constantia" pitchFamily="18" charset="0"/>
                <a:ea typeface="+mj-ea"/>
                <a:cs typeface="+mj-cs"/>
              </a:rPr>
              <a:t>” </a:t>
            </a:r>
            <a:endParaRPr lang="en-US" sz="2000" i="1" dirty="0" smtClean="0">
              <a:latin typeface="Constantia" pitchFamily="18" charset="0"/>
              <a:ea typeface="+mj-ea"/>
              <a:cs typeface="+mj-cs"/>
            </a:endParaRPr>
          </a:p>
          <a:p>
            <a:pPr lvl="0" algn="ctr">
              <a:spcBef>
                <a:spcPct val="0"/>
              </a:spcBef>
            </a:pPr>
            <a:endParaRPr lang="en-US" sz="2800" i="1" dirty="0">
              <a:latin typeface="Constantia" pitchFamily="18" charset="0"/>
              <a:ea typeface="+mj-ea"/>
              <a:cs typeface="+mj-cs"/>
            </a:endParaRPr>
          </a:p>
          <a:p>
            <a:pPr lvl="0" algn="r">
              <a:spcBef>
                <a:spcPct val="0"/>
              </a:spcBef>
            </a:pPr>
            <a:r>
              <a:rPr lang="en-US" i="1" dirty="0" smtClean="0">
                <a:latin typeface="Constantia" pitchFamily="18" charset="0"/>
                <a:ea typeface="+mj-ea"/>
                <a:cs typeface="+mj-cs"/>
              </a:rPr>
              <a:t>(</a:t>
            </a:r>
            <a:r>
              <a:rPr lang="en-US" i="1" dirty="0">
                <a:latin typeface="Constantia" pitchFamily="18" charset="0"/>
                <a:ea typeface="+mj-ea"/>
                <a:cs typeface="+mj-cs"/>
              </a:rPr>
              <a:t>Panteia, Developing the adult learning sector, p.XII - 2013</a:t>
            </a:r>
            <a:r>
              <a:rPr lang="en-US" i="1" dirty="0" smtClean="0">
                <a:latin typeface="Constantia" pitchFamily="18" charset="0"/>
                <a:ea typeface="+mj-ea"/>
                <a:cs typeface="+mj-cs"/>
              </a:rPr>
              <a:t>)</a:t>
            </a:r>
            <a:endParaRPr kumimoji="0" lang="it-IT" sz="2000" i="1" u="none" strike="noStrike" kern="1200" cap="none" spc="0" normalizeH="0" baseline="0" noProof="0" dirty="0">
              <a:ln>
                <a:noFill/>
              </a:ln>
              <a:solidFill>
                <a:schemeClr val="tx1"/>
              </a:solidFill>
              <a:effectLst/>
              <a:uLnTx/>
              <a:uFillTx/>
              <a:latin typeface="Constantia" pitchFamily="18" charset="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2195736" y="980728"/>
            <a:ext cx="6084168" cy="971600"/>
          </a:xfrm>
        </p:spPr>
        <p:txBody>
          <a:bodyPr>
            <a:normAutofit/>
          </a:bodyPr>
          <a:lstStyle/>
          <a:p>
            <a:pPr algn="r"/>
            <a:r>
              <a:rPr lang="en-GB" sz="3600" b="1" i="1" dirty="0" err="1" smtClean="0">
                <a:solidFill>
                  <a:srgbClr val="BE129D"/>
                </a:solidFill>
                <a:latin typeface="Constantia" pitchFamily="18" charset="0"/>
              </a:rPr>
              <a:t>Finalità</a:t>
            </a:r>
            <a:endParaRPr lang="en-GB" sz="3600" b="1" i="1" dirty="0">
              <a:solidFill>
                <a:srgbClr val="BE129D"/>
              </a:solidFill>
              <a:latin typeface="Constantia" pitchFamily="18" charset="0"/>
            </a:endParaRPr>
          </a:p>
        </p:txBody>
      </p:sp>
      <p:sp>
        <p:nvSpPr>
          <p:cNvPr id="5" name="Rettangolo 4"/>
          <p:cNvSpPr/>
          <p:nvPr/>
        </p:nvSpPr>
        <p:spPr>
          <a:xfrm>
            <a:off x="1043608" y="1976641"/>
            <a:ext cx="6840760" cy="3108543"/>
          </a:xfrm>
          <a:prstGeom prst="rect">
            <a:avLst/>
          </a:prstGeom>
        </p:spPr>
        <p:txBody>
          <a:bodyPr wrap="square">
            <a:spAutoFit/>
          </a:bodyPr>
          <a:lstStyle/>
          <a:p>
            <a:pPr algn="just"/>
            <a:r>
              <a:rPr lang="it-IT" sz="2800" b="1" dirty="0" smtClean="0">
                <a:latin typeface="Century Gothic" pitchFamily="34" charset="0"/>
              </a:rPr>
              <a:t>iniziative </a:t>
            </a:r>
            <a:r>
              <a:rPr lang="it-IT" sz="2800" b="1" dirty="0" smtClean="0">
                <a:latin typeface="Century Gothic" pitchFamily="34" charset="0"/>
              </a:rPr>
              <a:t>innovative e sostenibili </a:t>
            </a:r>
            <a:r>
              <a:rPr lang="it-IT" sz="2800" dirty="0" smtClean="0">
                <a:latin typeface="Century Gothic" pitchFamily="34" charset="0"/>
              </a:rPr>
              <a:t>per supportare gli organismi che operano nell’ambito </a:t>
            </a:r>
            <a:r>
              <a:rPr lang="it-IT" sz="2800" b="1" dirty="0" smtClean="0">
                <a:latin typeface="Century Gothic" pitchFamily="34" charset="0"/>
              </a:rPr>
              <a:t>dell’apprendimento degli adulti, </a:t>
            </a:r>
            <a:r>
              <a:rPr lang="it-IT" sz="2800" dirty="0" smtClean="0">
                <a:latin typeface="Century Gothic" pitchFamily="34" charset="0"/>
              </a:rPr>
              <a:t>in particolare quelli del settore del </a:t>
            </a:r>
            <a:r>
              <a:rPr lang="it-IT" sz="2800" b="1" dirty="0" smtClean="0">
                <a:latin typeface="Century Gothic" pitchFamily="34" charset="0"/>
              </a:rPr>
              <a:t>non formale, </a:t>
            </a:r>
            <a:r>
              <a:rPr lang="it-IT" sz="2800" dirty="0" smtClean="0">
                <a:latin typeface="Century Gothic" pitchFamily="34" charset="0"/>
              </a:rPr>
              <a:t>nell’implementazione di pratiche e sistemi di </a:t>
            </a:r>
            <a:r>
              <a:rPr lang="it-IT" sz="2800" b="1" i="1" dirty="0" err="1" smtClean="0">
                <a:latin typeface="Century Gothic" pitchFamily="34" charset="0"/>
              </a:rPr>
              <a:t>quality</a:t>
            </a:r>
            <a:r>
              <a:rPr lang="it-IT" sz="2800" b="1" i="1" dirty="0" smtClean="0">
                <a:latin typeface="Century Gothic" pitchFamily="34" charset="0"/>
              </a:rPr>
              <a:t> </a:t>
            </a:r>
            <a:r>
              <a:rPr lang="it-IT" sz="2800" b="1" i="1" dirty="0" err="1" smtClean="0">
                <a:latin typeface="Century Gothic" pitchFamily="34" charset="0"/>
              </a:rPr>
              <a:t>assurance</a:t>
            </a:r>
            <a:r>
              <a:rPr lang="it-IT" sz="2800" b="1" dirty="0" smtClean="0">
                <a:latin typeface="Century Gothic" pitchFamily="34" charset="0"/>
              </a:rPr>
              <a:t>.</a:t>
            </a:r>
            <a:endParaRPr lang="it-IT" sz="2800" dirty="0" smtClean="0">
              <a:latin typeface="Century Gothic"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67544" y="1988840"/>
            <a:ext cx="7992888" cy="5816977"/>
          </a:xfrm>
          <a:prstGeom prst="rect">
            <a:avLst/>
          </a:prstGeom>
        </p:spPr>
        <p:txBody>
          <a:bodyPr wrap="square">
            <a:spAutoFit/>
          </a:bodyPr>
          <a:lstStyle/>
          <a:p>
            <a:pPr algn="just"/>
            <a:endParaRPr lang="en-US" sz="1200" dirty="0" smtClean="0">
              <a:latin typeface="Constantia" pitchFamily="18" charset="0"/>
            </a:endParaRPr>
          </a:p>
          <a:p>
            <a:pPr algn="just"/>
            <a:r>
              <a:rPr lang="en-US" b="1" dirty="0" err="1" smtClean="0">
                <a:latin typeface="Century Gothic" pitchFamily="34" charset="0"/>
              </a:rPr>
              <a:t>Migliorare</a:t>
            </a:r>
            <a:r>
              <a:rPr lang="en-US" b="1" dirty="0" smtClean="0">
                <a:latin typeface="Century Gothic" pitchFamily="34" charset="0"/>
              </a:rPr>
              <a:t> la </a:t>
            </a:r>
            <a:r>
              <a:rPr lang="en-US" b="1" dirty="0" err="1" smtClean="0">
                <a:latin typeface="Century Gothic" pitchFamily="34" charset="0"/>
              </a:rPr>
              <a:t>qualità</a:t>
            </a:r>
            <a:r>
              <a:rPr lang="en-US" b="1" dirty="0" smtClean="0">
                <a:latin typeface="Century Gothic" pitchFamily="34" charset="0"/>
              </a:rPr>
              <a:t> e la </a:t>
            </a:r>
            <a:r>
              <a:rPr lang="en-US" b="1" dirty="0" err="1" smtClean="0">
                <a:latin typeface="Century Gothic" pitchFamily="34" charset="0"/>
              </a:rPr>
              <a:t>rilevanza</a:t>
            </a:r>
            <a:r>
              <a:rPr lang="en-US" b="1" dirty="0" smtClean="0">
                <a:latin typeface="Century Gothic" pitchFamily="34" charset="0"/>
              </a:rPr>
              <a:t> </a:t>
            </a:r>
            <a:r>
              <a:rPr lang="en-US" b="1" dirty="0" err="1" smtClean="0">
                <a:latin typeface="Century Gothic" pitchFamily="34" charset="0"/>
              </a:rPr>
              <a:t>dell’offerta</a:t>
            </a:r>
            <a:r>
              <a:rPr lang="en-US" b="1" dirty="0" smtClean="0">
                <a:latin typeface="Century Gothic" pitchFamily="34" charset="0"/>
              </a:rPr>
              <a:t> di </a:t>
            </a:r>
            <a:r>
              <a:rPr lang="en-US" b="1" dirty="0" err="1" smtClean="0">
                <a:latin typeface="Century Gothic" pitchFamily="34" charset="0"/>
              </a:rPr>
              <a:t>formazione</a:t>
            </a:r>
            <a:r>
              <a:rPr lang="en-US" b="1" dirty="0" smtClean="0">
                <a:latin typeface="Century Gothic" pitchFamily="34" charset="0"/>
              </a:rPr>
              <a:t> </a:t>
            </a:r>
            <a:r>
              <a:rPr lang="en-US" b="1" dirty="0" err="1" smtClean="0">
                <a:latin typeface="Century Gothic" pitchFamily="34" charset="0"/>
              </a:rPr>
              <a:t>degli</a:t>
            </a:r>
            <a:r>
              <a:rPr lang="en-US" b="1" dirty="0" smtClean="0">
                <a:latin typeface="Century Gothic" pitchFamily="34" charset="0"/>
              </a:rPr>
              <a:t> </a:t>
            </a:r>
            <a:r>
              <a:rPr lang="en-US" b="1" dirty="0" err="1" smtClean="0">
                <a:latin typeface="Century Gothic" pitchFamily="34" charset="0"/>
              </a:rPr>
              <a:t>adu</a:t>
            </a:r>
            <a:r>
              <a:rPr lang="en-US" dirty="0" err="1" smtClean="0">
                <a:latin typeface="Century Gothic" pitchFamily="34" charset="0"/>
              </a:rPr>
              <a:t>lti</a:t>
            </a:r>
            <a:r>
              <a:rPr lang="en-US" dirty="0" smtClean="0">
                <a:latin typeface="Century Gothic" pitchFamily="34" charset="0"/>
              </a:rPr>
              <a:t>  in </a:t>
            </a:r>
            <a:r>
              <a:rPr lang="en-US" dirty="0" err="1" smtClean="0">
                <a:latin typeface="Century Gothic" pitchFamily="34" charset="0"/>
              </a:rPr>
              <a:t>un’ottica</a:t>
            </a:r>
            <a:r>
              <a:rPr lang="en-US" dirty="0" smtClean="0">
                <a:latin typeface="Century Gothic" pitchFamily="34" charset="0"/>
              </a:rPr>
              <a:t> di lifelong learning</a:t>
            </a:r>
          </a:p>
          <a:p>
            <a:pPr algn="just"/>
            <a:endParaRPr lang="en-US" dirty="0" smtClean="0">
              <a:latin typeface="Century Gothic" pitchFamily="34" charset="0"/>
            </a:endParaRPr>
          </a:p>
          <a:p>
            <a:pPr algn="just"/>
            <a:r>
              <a:rPr lang="en-US" dirty="0" err="1" smtClean="0">
                <a:latin typeface="Century Gothic" pitchFamily="34" charset="0"/>
              </a:rPr>
              <a:t>Implementare</a:t>
            </a:r>
            <a:r>
              <a:rPr lang="en-US" dirty="0" smtClean="0">
                <a:latin typeface="Century Gothic" pitchFamily="34" charset="0"/>
              </a:rPr>
              <a:t> </a:t>
            </a:r>
            <a:r>
              <a:rPr lang="en-US" dirty="0" err="1" smtClean="0">
                <a:latin typeface="Century Gothic" pitchFamily="34" charset="0"/>
              </a:rPr>
              <a:t>strategie</a:t>
            </a:r>
            <a:r>
              <a:rPr lang="en-US" dirty="0" smtClean="0">
                <a:latin typeface="Century Gothic" pitchFamily="34" charset="0"/>
              </a:rPr>
              <a:t>, </a:t>
            </a:r>
            <a:r>
              <a:rPr lang="en-US" dirty="0" err="1" smtClean="0">
                <a:latin typeface="Century Gothic" pitchFamily="34" charset="0"/>
              </a:rPr>
              <a:t>metodi</a:t>
            </a:r>
            <a:r>
              <a:rPr lang="en-US" dirty="0" smtClean="0">
                <a:latin typeface="Century Gothic" pitchFamily="34" charset="0"/>
              </a:rPr>
              <a:t> e </a:t>
            </a:r>
            <a:r>
              <a:rPr lang="en-US" dirty="0" err="1" smtClean="0">
                <a:latin typeface="Century Gothic" pitchFamily="34" charset="0"/>
              </a:rPr>
              <a:t>strumenti</a:t>
            </a:r>
            <a:r>
              <a:rPr lang="en-US" dirty="0" smtClean="0">
                <a:latin typeface="Century Gothic" pitchFamily="34" charset="0"/>
              </a:rPr>
              <a:t> per </a:t>
            </a:r>
            <a:r>
              <a:rPr lang="en-US" dirty="0" err="1" smtClean="0">
                <a:latin typeface="Century Gothic" pitchFamily="34" charset="0"/>
              </a:rPr>
              <a:t>rafforzare</a:t>
            </a:r>
            <a:r>
              <a:rPr lang="en-US" dirty="0" smtClean="0">
                <a:latin typeface="Century Gothic" pitchFamily="34" charset="0"/>
              </a:rPr>
              <a:t> la </a:t>
            </a:r>
            <a:r>
              <a:rPr lang="en-US" dirty="0" err="1" smtClean="0">
                <a:latin typeface="Century Gothic" pitchFamily="34" charset="0"/>
              </a:rPr>
              <a:t>qualità</a:t>
            </a:r>
            <a:r>
              <a:rPr lang="en-US" dirty="0" smtClean="0">
                <a:latin typeface="Century Gothic" pitchFamily="34" charset="0"/>
              </a:rPr>
              <a:t> dei </a:t>
            </a:r>
            <a:r>
              <a:rPr lang="en-US" dirty="0" err="1" smtClean="0">
                <a:latin typeface="Century Gothic" pitchFamily="34" charset="0"/>
              </a:rPr>
              <a:t>soggetti</a:t>
            </a:r>
            <a:r>
              <a:rPr lang="en-US" dirty="0" smtClean="0">
                <a:latin typeface="Century Gothic" pitchFamily="34" charset="0"/>
              </a:rPr>
              <a:t> </a:t>
            </a:r>
            <a:r>
              <a:rPr lang="en-US" dirty="0" err="1" smtClean="0">
                <a:latin typeface="Century Gothic" pitchFamily="34" charset="0"/>
              </a:rPr>
              <a:t>che</a:t>
            </a:r>
            <a:r>
              <a:rPr lang="en-US" dirty="0" smtClean="0">
                <a:latin typeface="Century Gothic" pitchFamily="34" charset="0"/>
              </a:rPr>
              <a:t> </a:t>
            </a:r>
            <a:r>
              <a:rPr lang="en-US" dirty="0" err="1" smtClean="0">
                <a:latin typeface="Century Gothic" pitchFamily="34" charset="0"/>
              </a:rPr>
              <a:t>offrono</a:t>
            </a:r>
            <a:r>
              <a:rPr lang="en-US" dirty="0" smtClean="0">
                <a:latin typeface="Century Gothic" pitchFamily="34" charset="0"/>
              </a:rPr>
              <a:t> </a:t>
            </a:r>
            <a:r>
              <a:rPr lang="en-US" b="1" dirty="0" err="1" smtClean="0">
                <a:latin typeface="Century Gothic" pitchFamily="34" charset="0"/>
              </a:rPr>
              <a:t>educazione</a:t>
            </a:r>
            <a:r>
              <a:rPr lang="en-US" b="1" dirty="0" smtClean="0">
                <a:latin typeface="Century Gothic" pitchFamily="34" charset="0"/>
              </a:rPr>
              <a:t> </a:t>
            </a:r>
            <a:r>
              <a:rPr lang="en-US" b="1" dirty="0" err="1" smtClean="0">
                <a:latin typeface="Century Gothic" pitchFamily="34" charset="0"/>
              </a:rPr>
              <a:t>formale</a:t>
            </a:r>
            <a:r>
              <a:rPr lang="en-US" b="1" dirty="0" smtClean="0">
                <a:latin typeface="Century Gothic" pitchFamily="34" charset="0"/>
              </a:rPr>
              <a:t>  e non </a:t>
            </a:r>
            <a:r>
              <a:rPr lang="en-US" b="1" dirty="0" err="1" smtClean="0">
                <a:latin typeface="Century Gothic" pitchFamily="34" charset="0"/>
              </a:rPr>
              <a:t>formale</a:t>
            </a:r>
            <a:r>
              <a:rPr lang="en-US" b="1" dirty="0" smtClean="0">
                <a:latin typeface="Century Gothic" pitchFamily="34" charset="0"/>
              </a:rPr>
              <a:t> per </a:t>
            </a:r>
            <a:r>
              <a:rPr lang="en-US" b="1" dirty="0" err="1" smtClean="0">
                <a:latin typeface="Century Gothic" pitchFamily="34" charset="0"/>
              </a:rPr>
              <a:t>adult</a:t>
            </a:r>
            <a:r>
              <a:rPr lang="en-US" dirty="0" err="1" smtClean="0">
                <a:latin typeface="Century Gothic" pitchFamily="34" charset="0"/>
              </a:rPr>
              <a:t>i</a:t>
            </a:r>
            <a:endParaRPr lang="en-US" dirty="0" smtClean="0">
              <a:latin typeface="Century Gothic" pitchFamily="34" charset="0"/>
            </a:endParaRPr>
          </a:p>
          <a:p>
            <a:pPr algn="just"/>
            <a:endParaRPr lang="en-US" dirty="0" smtClean="0">
              <a:latin typeface="Century Gothic" pitchFamily="34" charset="0"/>
            </a:endParaRPr>
          </a:p>
          <a:p>
            <a:pPr algn="just"/>
            <a:r>
              <a:rPr lang="en-US" b="1" dirty="0" err="1" smtClean="0">
                <a:latin typeface="Century Gothic" pitchFamily="34" charset="0"/>
              </a:rPr>
              <a:t>Avvicinare</a:t>
            </a:r>
            <a:r>
              <a:rPr lang="en-US" dirty="0" smtClean="0">
                <a:latin typeface="Century Gothic" pitchFamily="34" charset="0"/>
              </a:rPr>
              <a:t> </a:t>
            </a:r>
            <a:r>
              <a:rPr lang="en-US" dirty="0" err="1" smtClean="0">
                <a:latin typeface="Century Gothic" pitchFamily="34" charset="0"/>
              </a:rPr>
              <a:t>gli</a:t>
            </a:r>
            <a:r>
              <a:rPr lang="en-US" dirty="0" smtClean="0">
                <a:latin typeface="Century Gothic" pitchFamily="34" charset="0"/>
              </a:rPr>
              <a:t> </a:t>
            </a:r>
            <a:r>
              <a:rPr lang="en-US" dirty="0" err="1" smtClean="0">
                <a:latin typeface="Century Gothic" pitchFamily="34" charset="0"/>
              </a:rPr>
              <a:t>operatori</a:t>
            </a:r>
            <a:r>
              <a:rPr lang="en-US" dirty="0" smtClean="0">
                <a:latin typeface="Century Gothic" pitchFamily="34" charset="0"/>
              </a:rPr>
              <a:t> di </a:t>
            </a:r>
            <a:r>
              <a:rPr lang="en-US" dirty="0" err="1" smtClean="0">
                <a:latin typeface="Century Gothic" pitchFamily="34" charset="0"/>
              </a:rPr>
              <a:t>educazione</a:t>
            </a:r>
            <a:r>
              <a:rPr lang="en-US" dirty="0" smtClean="0">
                <a:latin typeface="Century Gothic" pitchFamily="34" charset="0"/>
              </a:rPr>
              <a:t> non </a:t>
            </a:r>
            <a:r>
              <a:rPr lang="en-US" dirty="0" err="1" smtClean="0">
                <a:latin typeface="Century Gothic" pitchFamily="34" charset="0"/>
              </a:rPr>
              <a:t>formale</a:t>
            </a:r>
            <a:r>
              <a:rPr lang="en-US" dirty="0" smtClean="0">
                <a:latin typeface="Century Gothic" pitchFamily="34" charset="0"/>
              </a:rPr>
              <a:t> </a:t>
            </a:r>
            <a:r>
              <a:rPr lang="en-US" dirty="0" err="1" smtClean="0">
                <a:latin typeface="Century Gothic" pitchFamily="34" charset="0"/>
              </a:rPr>
              <a:t>degli</a:t>
            </a:r>
            <a:r>
              <a:rPr lang="en-US" dirty="0" smtClean="0">
                <a:latin typeface="Century Gothic" pitchFamily="34" charset="0"/>
              </a:rPr>
              <a:t> </a:t>
            </a:r>
            <a:r>
              <a:rPr lang="en-US" dirty="0" err="1" smtClean="0">
                <a:latin typeface="Century Gothic" pitchFamily="34" charset="0"/>
              </a:rPr>
              <a:t>adulti</a:t>
            </a:r>
            <a:r>
              <a:rPr lang="en-US" dirty="0" smtClean="0">
                <a:latin typeface="Century Gothic" pitchFamily="34" charset="0"/>
              </a:rPr>
              <a:t> </a:t>
            </a:r>
            <a:r>
              <a:rPr lang="en-US" dirty="0" err="1" smtClean="0">
                <a:latin typeface="Century Gothic" pitchFamily="34" charset="0"/>
              </a:rPr>
              <a:t>alla</a:t>
            </a:r>
            <a:r>
              <a:rPr lang="en-US" dirty="0" smtClean="0">
                <a:latin typeface="Century Gothic" pitchFamily="34" charset="0"/>
              </a:rPr>
              <a:t> </a:t>
            </a:r>
            <a:r>
              <a:rPr lang="en-US" b="1" dirty="0" err="1" smtClean="0">
                <a:latin typeface="Century Gothic" pitchFamily="34" charset="0"/>
              </a:rPr>
              <a:t>cultura</a:t>
            </a:r>
            <a:r>
              <a:rPr lang="en-US" b="1" dirty="0" smtClean="0">
                <a:latin typeface="Century Gothic" pitchFamily="34" charset="0"/>
              </a:rPr>
              <a:t> della </a:t>
            </a:r>
            <a:r>
              <a:rPr lang="en-US" b="1" dirty="0" err="1" smtClean="0">
                <a:latin typeface="Century Gothic" pitchFamily="34" charset="0"/>
              </a:rPr>
              <a:t>qualità</a:t>
            </a:r>
            <a:r>
              <a:rPr lang="en-US" dirty="0" smtClean="0">
                <a:latin typeface="Century Gothic" pitchFamily="34" charset="0"/>
              </a:rPr>
              <a:t>, in termini di </a:t>
            </a:r>
            <a:r>
              <a:rPr lang="en-US" b="1" dirty="0" err="1" smtClean="0">
                <a:latin typeface="Century Gothic" pitchFamily="34" charset="0"/>
              </a:rPr>
              <a:t>focalizzazione</a:t>
            </a:r>
            <a:r>
              <a:rPr lang="en-US" b="1" dirty="0" smtClean="0">
                <a:latin typeface="Century Gothic" pitchFamily="34" charset="0"/>
              </a:rPr>
              <a:t> sui </a:t>
            </a:r>
            <a:r>
              <a:rPr lang="en-US" b="1" dirty="0" err="1" smtClean="0">
                <a:latin typeface="Century Gothic" pitchFamily="34" charset="0"/>
              </a:rPr>
              <a:t>risultati</a:t>
            </a:r>
            <a:r>
              <a:rPr lang="en-US" b="1" dirty="0" smtClean="0">
                <a:latin typeface="Century Gothic" pitchFamily="34" charset="0"/>
              </a:rPr>
              <a:t> di </a:t>
            </a:r>
            <a:r>
              <a:rPr lang="en-US" b="1" dirty="0" err="1" smtClean="0">
                <a:latin typeface="Century Gothic" pitchFamily="34" charset="0"/>
              </a:rPr>
              <a:t>apprendimento</a:t>
            </a:r>
            <a:r>
              <a:rPr lang="en-US" dirty="0" smtClean="0">
                <a:latin typeface="Century Gothic" pitchFamily="34" charset="0"/>
              </a:rPr>
              <a:t> (Learning Outcomes), </a:t>
            </a:r>
            <a:r>
              <a:rPr lang="en-US" b="1" dirty="0" err="1" smtClean="0">
                <a:latin typeface="Century Gothic" pitchFamily="34" charset="0"/>
              </a:rPr>
              <a:t>adeguamento</a:t>
            </a:r>
            <a:r>
              <a:rPr lang="en-US" b="1" dirty="0" smtClean="0">
                <a:latin typeface="Century Gothic" pitchFamily="34" charset="0"/>
              </a:rPr>
              <a:t> delle </a:t>
            </a:r>
            <a:r>
              <a:rPr lang="en-US" b="1" dirty="0" err="1" smtClean="0">
                <a:latin typeface="Century Gothic" pitchFamily="34" charset="0"/>
              </a:rPr>
              <a:t>competenze</a:t>
            </a:r>
            <a:r>
              <a:rPr lang="en-US" b="1" dirty="0" smtClean="0">
                <a:latin typeface="Century Gothic" pitchFamily="34" charset="0"/>
              </a:rPr>
              <a:t> dei </a:t>
            </a:r>
            <a:r>
              <a:rPr lang="en-US" b="1" dirty="0" err="1" smtClean="0">
                <a:latin typeface="Century Gothic" pitchFamily="34" charset="0"/>
              </a:rPr>
              <a:t>formatori</a:t>
            </a:r>
            <a:r>
              <a:rPr lang="en-US" dirty="0" smtClean="0">
                <a:latin typeface="Century Gothic" pitchFamily="34" charset="0"/>
              </a:rPr>
              <a:t>, </a:t>
            </a:r>
            <a:r>
              <a:rPr lang="en-US" dirty="0" err="1" smtClean="0">
                <a:latin typeface="Century Gothic" pitchFamily="34" charset="0"/>
              </a:rPr>
              <a:t>acquisizione</a:t>
            </a:r>
            <a:r>
              <a:rPr lang="en-US" dirty="0" smtClean="0">
                <a:latin typeface="Century Gothic" pitchFamily="34" charset="0"/>
              </a:rPr>
              <a:t> di </a:t>
            </a:r>
            <a:r>
              <a:rPr lang="en-US" b="1" dirty="0" err="1" smtClean="0">
                <a:latin typeface="Century Gothic" pitchFamily="34" charset="0"/>
              </a:rPr>
              <a:t>modelli</a:t>
            </a:r>
            <a:r>
              <a:rPr lang="en-US" b="1" dirty="0" smtClean="0">
                <a:latin typeface="Century Gothic" pitchFamily="34" charset="0"/>
              </a:rPr>
              <a:t> </a:t>
            </a:r>
            <a:r>
              <a:rPr lang="en-US" b="1" dirty="0" err="1" smtClean="0">
                <a:latin typeface="Century Gothic" pitchFamily="34" charset="0"/>
              </a:rPr>
              <a:t>organizzativi</a:t>
            </a:r>
            <a:r>
              <a:rPr lang="en-US" b="1" dirty="0" smtClean="0">
                <a:latin typeface="Century Gothic" pitchFamily="34" charset="0"/>
              </a:rPr>
              <a:t> e di </a:t>
            </a:r>
            <a:r>
              <a:rPr lang="en-US" b="1" dirty="0" err="1" smtClean="0">
                <a:latin typeface="Century Gothic" pitchFamily="34" charset="0"/>
              </a:rPr>
              <a:t>gestione</a:t>
            </a:r>
            <a:endParaRPr lang="en-US" b="1" dirty="0" smtClean="0">
              <a:latin typeface="Century Gothic" pitchFamily="34" charset="0"/>
            </a:endParaRPr>
          </a:p>
          <a:p>
            <a:pPr algn="just"/>
            <a:endParaRPr lang="en-US" dirty="0" smtClean="0">
              <a:latin typeface="Century Gothic" pitchFamily="34" charset="0"/>
            </a:endParaRPr>
          </a:p>
          <a:p>
            <a:pPr algn="just"/>
            <a:r>
              <a:rPr lang="en-US" dirty="0" err="1" smtClean="0">
                <a:latin typeface="Century Gothic" pitchFamily="34" charset="0"/>
              </a:rPr>
              <a:t>Promuovere</a:t>
            </a:r>
            <a:r>
              <a:rPr lang="en-US" dirty="0" smtClean="0">
                <a:latin typeface="Century Gothic" pitchFamily="34" charset="0"/>
              </a:rPr>
              <a:t> </a:t>
            </a:r>
            <a:r>
              <a:rPr lang="en-US" dirty="0" err="1" smtClean="0">
                <a:latin typeface="Century Gothic" pitchFamily="34" charset="0"/>
              </a:rPr>
              <a:t>l’adozione</a:t>
            </a:r>
            <a:r>
              <a:rPr lang="en-US" dirty="0" smtClean="0">
                <a:latin typeface="Century Gothic" pitchFamily="34" charset="0"/>
              </a:rPr>
              <a:t> e </a:t>
            </a:r>
            <a:r>
              <a:rPr lang="en-US" dirty="0" err="1" smtClean="0">
                <a:latin typeface="Century Gothic" pitchFamily="34" charset="0"/>
              </a:rPr>
              <a:t>l’implementazione</a:t>
            </a:r>
            <a:r>
              <a:rPr lang="en-US" dirty="0" smtClean="0">
                <a:latin typeface="Century Gothic" pitchFamily="34" charset="0"/>
              </a:rPr>
              <a:t> della </a:t>
            </a:r>
            <a:r>
              <a:rPr lang="en-US" b="1" dirty="0" err="1" smtClean="0">
                <a:latin typeface="Century Gothic" pitchFamily="34" charset="0"/>
              </a:rPr>
              <a:t>metodologia</a:t>
            </a:r>
            <a:r>
              <a:rPr lang="en-US" b="1" dirty="0" smtClean="0">
                <a:latin typeface="Century Gothic" pitchFamily="34" charset="0"/>
              </a:rPr>
              <a:t> di </a:t>
            </a:r>
            <a:r>
              <a:rPr lang="en-US" b="1" dirty="0" err="1" smtClean="0">
                <a:latin typeface="Century Gothic" pitchFamily="34" charset="0"/>
              </a:rPr>
              <a:t>valutazione</a:t>
            </a:r>
            <a:r>
              <a:rPr lang="en-US" b="1" dirty="0" smtClean="0">
                <a:latin typeface="Century Gothic" pitchFamily="34" charset="0"/>
              </a:rPr>
              <a:t> della Qualità </a:t>
            </a:r>
            <a:r>
              <a:rPr lang="en-US" b="1" dirty="0" err="1" smtClean="0">
                <a:latin typeface="Century Gothic" pitchFamily="34" charset="0"/>
              </a:rPr>
              <a:t>denominata</a:t>
            </a:r>
            <a:r>
              <a:rPr lang="en-US" b="1" dirty="0" smtClean="0">
                <a:latin typeface="Century Gothic" pitchFamily="34" charset="0"/>
              </a:rPr>
              <a:t> Peer Review</a:t>
            </a:r>
            <a:r>
              <a:rPr lang="en-US" dirty="0" smtClean="0">
                <a:latin typeface="Century Gothic" pitchFamily="34" charset="0"/>
              </a:rPr>
              <a:t> </a:t>
            </a:r>
            <a:r>
              <a:rPr lang="en-US" dirty="0" err="1" smtClean="0">
                <a:latin typeface="Century Gothic" pitchFamily="34" charset="0"/>
              </a:rPr>
              <a:t>tra</a:t>
            </a:r>
            <a:r>
              <a:rPr lang="en-US" dirty="0" smtClean="0">
                <a:latin typeface="Century Gothic" pitchFamily="34" charset="0"/>
              </a:rPr>
              <a:t> </a:t>
            </a:r>
            <a:r>
              <a:rPr lang="en-US" dirty="0" err="1" smtClean="0">
                <a:latin typeface="Century Gothic" pitchFamily="34" charset="0"/>
              </a:rPr>
              <a:t>gli</a:t>
            </a:r>
            <a:r>
              <a:rPr lang="en-US" dirty="0" smtClean="0">
                <a:latin typeface="Century Gothic" pitchFamily="34" charset="0"/>
              </a:rPr>
              <a:t> </a:t>
            </a:r>
            <a:r>
              <a:rPr lang="en-US" dirty="0" err="1" smtClean="0">
                <a:latin typeface="Century Gothic" pitchFamily="34" charset="0"/>
              </a:rPr>
              <a:t>operatori</a:t>
            </a:r>
            <a:r>
              <a:rPr lang="en-US" dirty="0" smtClean="0">
                <a:latin typeface="Century Gothic" pitchFamily="34" charset="0"/>
              </a:rPr>
              <a:t> della </a:t>
            </a:r>
            <a:r>
              <a:rPr lang="en-US" dirty="0" err="1" smtClean="0">
                <a:latin typeface="Century Gothic" pitchFamily="34" charset="0"/>
              </a:rPr>
              <a:t>educazione</a:t>
            </a:r>
            <a:r>
              <a:rPr lang="en-US" dirty="0" smtClean="0">
                <a:latin typeface="Century Gothic" pitchFamily="34" charset="0"/>
              </a:rPr>
              <a:t> </a:t>
            </a:r>
            <a:r>
              <a:rPr lang="en-US" dirty="0" err="1" smtClean="0">
                <a:latin typeface="Century Gothic" pitchFamily="34" charset="0"/>
              </a:rPr>
              <a:t>formale</a:t>
            </a:r>
            <a:r>
              <a:rPr lang="en-US" dirty="0" smtClean="0">
                <a:latin typeface="Century Gothic" pitchFamily="34" charset="0"/>
              </a:rPr>
              <a:t> e non </a:t>
            </a:r>
            <a:r>
              <a:rPr lang="en-US" dirty="0" err="1" smtClean="0">
                <a:latin typeface="Century Gothic" pitchFamily="34" charset="0"/>
              </a:rPr>
              <a:t>formale</a:t>
            </a:r>
            <a:r>
              <a:rPr lang="en-US" dirty="0" smtClean="0">
                <a:latin typeface="Century Gothic" pitchFamily="34" charset="0"/>
              </a:rPr>
              <a:t> </a:t>
            </a:r>
            <a:r>
              <a:rPr lang="en-US" dirty="0" err="1" smtClean="0">
                <a:latin typeface="Century Gothic" pitchFamily="34" charset="0"/>
              </a:rPr>
              <a:t>degli</a:t>
            </a:r>
            <a:r>
              <a:rPr lang="en-US" dirty="0" smtClean="0">
                <a:latin typeface="Century Gothic" pitchFamily="34" charset="0"/>
              </a:rPr>
              <a:t> </a:t>
            </a:r>
            <a:r>
              <a:rPr lang="en-US" dirty="0" err="1" smtClean="0">
                <a:latin typeface="Century Gothic" pitchFamily="34" charset="0"/>
              </a:rPr>
              <a:t>adulti</a:t>
            </a:r>
            <a:r>
              <a:rPr lang="en-US" dirty="0" smtClean="0">
                <a:latin typeface="Century Gothic" pitchFamily="34" charset="0"/>
              </a:rPr>
              <a:t>, </a:t>
            </a:r>
            <a:r>
              <a:rPr lang="en-US" dirty="0" err="1" smtClean="0">
                <a:latin typeface="Century Gothic" pitchFamily="34" charset="0"/>
              </a:rPr>
              <a:t>nei</a:t>
            </a:r>
            <a:r>
              <a:rPr lang="en-US" dirty="0" smtClean="0">
                <a:latin typeface="Century Gothic" pitchFamily="34" charset="0"/>
              </a:rPr>
              <a:t> </a:t>
            </a:r>
            <a:r>
              <a:rPr lang="en-US" dirty="0" err="1" smtClean="0">
                <a:latin typeface="Century Gothic" pitchFamily="34" charset="0"/>
              </a:rPr>
              <a:t>Paesi</a:t>
            </a:r>
            <a:r>
              <a:rPr lang="en-US" dirty="0" smtClean="0">
                <a:latin typeface="Century Gothic" pitchFamily="34" charset="0"/>
              </a:rPr>
              <a:t> Partner.</a:t>
            </a:r>
          </a:p>
          <a:p>
            <a:pPr algn="just"/>
            <a:endParaRPr lang="en-US" dirty="0" smtClean="0">
              <a:latin typeface="Century Gothic" pitchFamily="34" charset="0"/>
            </a:endParaRPr>
          </a:p>
          <a:p>
            <a:pPr algn="just"/>
            <a:endParaRPr lang="en-US" dirty="0" smtClean="0">
              <a:latin typeface="Constantia" pitchFamily="18" charset="0"/>
            </a:endParaRPr>
          </a:p>
          <a:p>
            <a:pPr algn="just"/>
            <a:endParaRPr lang="en-US" dirty="0" smtClean="0">
              <a:latin typeface="Constantia" pitchFamily="18" charset="0"/>
            </a:endParaRPr>
          </a:p>
          <a:p>
            <a:pPr algn="just"/>
            <a:endParaRPr lang="it-IT" dirty="0">
              <a:latin typeface="Constantia" pitchFamily="18" charset="0"/>
            </a:endParaRPr>
          </a:p>
        </p:txBody>
      </p:sp>
      <p:sp>
        <p:nvSpPr>
          <p:cNvPr id="6" name="Titolo 1"/>
          <p:cNvSpPr txBox="1">
            <a:spLocks/>
          </p:cNvSpPr>
          <p:nvPr/>
        </p:nvSpPr>
        <p:spPr>
          <a:xfrm>
            <a:off x="2195736" y="980728"/>
            <a:ext cx="6084168" cy="9716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1" u="none" strike="noStrike" kern="1200" cap="none" spc="0" normalizeH="0" baseline="0" noProof="0" dirty="0" err="1" smtClean="0">
                <a:ln>
                  <a:noFill/>
                </a:ln>
                <a:solidFill>
                  <a:srgbClr val="BE129D"/>
                </a:solidFill>
                <a:effectLst/>
                <a:uLnTx/>
                <a:uFillTx/>
                <a:latin typeface="Constantia" pitchFamily="18" charset="0"/>
                <a:ea typeface="+mj-ea"/>
                <a:cs typeface="+mj-cs"/>
              </a:rPr>
              <a:t>Obiettivi</a:t>
            </a:r>
            <a:endParaRPr kumimoji="0" lang="en-GB" sz="3600" b="1" i="1" u="none" strike="noStrike" kern="1200" cap="none" spc="0" normalizeH="0" baseline="0" noProof="0" dirty="0">
              <a:ln>
                <a:noFill/>
              </a:ln>
              <a:solidFill>
                <a:srgbClr val="BE129D"/>
              </a:solidFill>
              <a:effectLst/>
              <a:uLnTx/>
              <a:uFillTx/>
              <a:latin typeface="Constantia" pitchFamily="18" charset="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19"/>
          <p:cNvSpPr/>
          <p:nvPr/>
        </p:nvSpPr>
        <p:spPr>
          <a:xfrm>
            <a:off x="6444208" y="476672"/>
            <a:ext cx="244827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uppo 22"/>
          <p:cNvGrpSpPr/>
          <p:nvPr/>
        </p:nvGrpSpPr>
        <p:grpSpPr>
          <a:xfrm>
            <a:off x="683568" y="1700808"/>
            <a:ext cx="6768752" cy="4432558"/>
            <a:chOff x="899592" y="1844824"/>
            <a:chExt cx="6768752" cy="4432558"/>
          </a:xfrm>
        </p:grpSpPr>
        <p:sp>
          <p:nvSpPr>
            <p:cNvPr id="8" name="Rettangolo 7"/>
            <p:cNvSpPr/>
            <p:nvPr/>
          </p:nvSpPr>
          <p:spPr>
            <a:xfrm>
              <a:off x="899592" y="1844824"/>
              <a:ext cx="4968552" cy="1015663"/>
            </a:xfrm>
            <a:prstGeom prst="rect">
              <a:avLst/>
            </a:prstGeom>
            <a:ln>
              <a:solidFill>
                <a:schemeClr val="bg1">
                  <a:lumMod val="65000"/>
                </a:schemeClr>
              </a:solidFill>
              <a:prstDash val="solid"/>
            </a:ln>
          </p:spPr>
          <p:txBody>
            <a:bodyPr wrap="square">
              <a:spAutoFit/>
            </a:bodyPr>
            <a:lstStyle/>
            <a:p>
              <a:pPr algn="ctr"/>
              <a:r>
                <a:rPr lang="en-GB" sz="2000" dirty="0" err="1" smtClean="0">
                  <a:latin typeface="Century Gothic" pitchFamily="34" charset="0"/>
                </a:rPr>
                <a:t>Miglioramento</a:t>
              </a:r>
              <a:r>
                <a:rPr lang="en-GB" sz="2000" dirty="0" smtClean="0">
                  <a:latin typeface="Century Gothic" pitchFamily="34" charset="0"/>
                </a:rPr>
                <a:t> della Qualità </a:t>
              </a:r>
              <a:r>
                <a:rPr lang="en-GB" sz="2000" dirty="0" err="1" smtClean="0">
                  <a:latin typeface="Century Gothic" pitchFamily="34" charset="0"/>
                </a:rPr>
                <a:t>dell’apprendimento</a:t>
              </a:r>
              <a:r>
                <a:rPr lang="en-GB" sz="2000" dirty="0" smtClean="0">
                  <a:latin typeface="Century Gothic" pitchFamily="34" charset="0"/>
                </a:rPr>
                <a:t> </a:t>
              </a:r>
              <a:r>
                <a:rPr lang="en-GB" sz="2000" dirty="0" err="1" smtClean="0">
                  <a:latin typeface="Century Gothic" pitchFamily="34" charset="0"/>
                </a:rPr>
                <a:t>formale</a:t>
              </a:r>
              <a:r>
                <a:rPr lang="en-GB" sz="2000" dirty="0" smtClean="0">
                  <a:latin typeface="Century Gothic" pitchFamily="34" charset="0"/>
                </a:rPr>
                <a:t>, non </a:t>
              </a:r>
              <a:r>
                <a:rPr lang="en-GB" sz="2000" dirty="0" err="1" smtClean="0">
                  <a:latin typeface="Century Gothic" pitchFamily="34" charset="0"/>
                </a:rPr>
                <a:t>formale</a:t>
              </a:r>
              <a:r>
                <a:rPr lang="en-GB" sz="2000" dirty="0" smtClean="0">
                  <a:latin typeface="Century Gothic" pitchFamily="34" charset="0"/>
                </a:rPr>
                <a:t> e </a:t>
              </a:r>
              <a:r>
                <a:rPr lang="en-GB" sz="2000" dirty="0" err="1" smtClean="0">
                  <a:latin typeface="Century Gothic" pitchFamily="34" charset="0"/>
                </a:rPr>
                <a:t>informale</a:t>
              </a:r>
              <a:r>
                <a:rPr lang="en-GB" sz="2000" dirty="0" smtClean="0">
                  <a:latin typeface="Century Gothic" pitchFamily="34" charset="0"/>
                </a:rPr>
                <a:t> </a:t>
              </a:r>
              <a:r>
                <a:rPr lang="en-GB" sz="2000" dirty="0" err="1" smtClean="0">
                  <a:latin typeface="Century Gothic" pitchFamily="34" charset="0"/>
                </a:rPr>
                <a:t>degli</a:t>
              </a:r>
              <a:r>
                <a:rPr lang="en-GB" sz="2000" dirty="0" smtClean="0">
                  <a:latin typeface="Century Gothic" pitchFamily="34" charset="0"/>
                </a:rPr>
                <a:t> </a:t>
              </a:r>
              <a:r>
                <a:rPr lang="en-GB" sz="2000" dirty="0" err="1" smtClean="0">
                  <a:latin typeface="Century Gothic" pitchFamily="34" charset="0"/>
                </a:rPr>
                <a:t>adulti</a:t>
              </a:r>
              <a:endParaRPr lang="it-IT" sz="2000" dirty="0">
                <a:latin typeface="Century Gothic" pitchFamily="34" charset="0"/>
              </a:endParaRPr>
            </a:p>
          </p:txBody>
        </p:sp>
        <p:sp>
          <p:nvSpPr>
            <p:cNvPr id="10" name="Rettangolo 9"/>
            <p:cNvSpPr/>
            <p:nvPr/>
          </p:nvSpPr>
          <p:spPr>
            <a:xfrm>
              <a:off x="899592" y="3068960"/>
              <a:ext cx="4968552" cy="707886"/>
            </a:xfrm>
            <a:prstGeom prst="rect">
              <a:avLst/>
            </a:prstGeom>
            <a:ln>
              <a:solidFill>
                <a:schemeClr val="bg1">
                  <a:lumMod val="65000"/>
                </a:schemeClr>
              </a:solidFill>
              <a:prstDash val="solid"/>
            </a:ln>
          </p:spPr>
          <p:txBody>
            <a:bodyPr wrap="square">
              <a:spAutoFit/>
            </a:bodyPr>
            <a:lstStyle/>
            <a:p>
              <a:pPr algn="ctr"/>
              <a:r>
                <a:rPr lang="en-GB" sz="2000" dirty="0" err="1" smtClean="0">
                  <a:latin typeface="Century Gothic" pitchFamily="34" charset="0"/>
                </a:rPr>
                <a:t>Verifica</a:t>
              </a:r>
              <a:r>
                <a:rPr lang="en-GB" sz="2000" dirty="0" smtClean="0">
                  <a:latin typeface="Century Gothic" pitchFamily="34" charset="0"/>
                </a:rPr>
                <a:t> dell’ </a:t>
              </a:r>
              <a:r>
                <a:rPr lang="en-GB" sz="2000" dirty="0" err="1" smtClean="0">
                  <a:latin typeface="Century Gothic" pitchFamily="34" charset="0"/>
                </a:rPr>
                <a:t>adeguatezza</a:t>
              </a:r>
              <a:r>
                <a:rPr lang="en-GB" sz="2000" dirty="0" smtClean="0">
                  <a:latin typeface="Century Gothic" pitchFamily="34" charset="0"/>
                </a:rPr>
                <a:t> della Peer Review </a:t>
              </a:r>
              <a:r>
                <a:rPr lang="en-GB" sz="2000" dirty="0" err="1" smtClean="0">
                  <a:latin typeface="Century Gothic" pitchFamily="34" charset="0"/>
                </a:rPr>
                <a:t>allo</a:t>
              </a:r>
              <a:r>
                <a:rPr lang="en-GB" sz="2000" dirty="0" smtClean="0">
                  <a:latin typeface="Century Gothic" pitchFamily="34" charset="0"/>
                </a:rPr>
                <a:t> </a:t>
              </a:r>
              <a:r>
                <a:rPr lang="en-GB" sz="2000" dirty="0" err="1" smtClean="0">
                  <a:latin typeface="Century Gothic" pitchFamily="34" charset="0"/>
                </a:rPr>
                <a:t>scopo</a:t>
              </a:r>
              <a:endParaRPr lang="it-IT" sz="2000" dirty="0">
                <a:latin typeface="Century Gothic" pitchFamily="34" charset="0"/>
              </a:endParaRPr>
            </a:p>
          </p:txBody>
        </p:sp>
        <p:sp>
          <p:nvSpPr>
            <p:cNvPr id="13" name="Rettangolo 12"/>
            <p:cNvSpPr/>
            <p:nvPr/>
          </p:nvSpPr>
          <p:spPr>
            <a:xfrm>
              <a:off x="5940152" y="1844824"/>
              <a:ext cx="1728192" cy="3524042"/>
            </a:xfrm>
            <a:prstGeom prst="rect">
              <a:avLst/>
            </a:prstGeom>
            <a:ln>
              <a:solidFill>
                <a:schemeClr val="accent1">
                  <a:lumMod val="75000"/>
                </a:schemeClr>
              </a:solidFill>
              <a:prstDash val="solid"/>
            </a:ln>
          </p:spPr>
          <p:txBody>
            <a:bodyPr vert="horz" wrap="square">
              <a:spAutoFit/>
            </a:bodyPr>
            <a:lstStyle/>
            <a:p>
              <a:pPr algn="ctr"/>
              <a:endParaRPr lang="en-GB" dirty="0" smtClean="0">
                <a:latin typeface="Century Gothic" pitchFamily="34" charset="0"/>
              </a:endParaRPr>
            </a:p>
            <a:p>
              <a:pPr algn="ctr"/>
              <a:endParaRPr lang="en-GB" dirty="0" smtClean="0">
                <a:latin typeface="Century Gothic" pitchFamily="34" charset="0"/>
              </a:endParaRPr>
            </a:p>
            <a:p>
              <a:pPr algn="ctr"/>
              <a:endParaRPr lang="en-GB" sz="1600" dirty="0" smtClean="0">
                <a:latin typeface="Century Gothic" pitchFamily="34" charset="0"/>
              </a:endParaRPr>
            </a:p>
            <a:p>
              <a:pPr algn="ctr"/>
              <a:endParaRPr lang="en-GB" sz="1100" dirty="0" smtClean="0">
                <a:latin typeface="Century Gothic" pitchFamily="34" charset="0"/>
              </a:endParaRPr>
            </a:p>
            <a:p>
              <a:pPr algn="ctr"/>
              <a:r>
                <a:rPr lang="en-GB" sz="1600" dirty="0" err="1" smtClean="0">
                  <a:latin typeface="Century Gothic" pitchFamily="34" charset="0"/>
                </a:rPr>
                <a:t>Attivazione</a:t>
              </a:r>
              <a:r>
                <a:rPr lang="en-GB" sz="1600" dirty="0" smtClean="0">
                  <a:latin typeface="Century Gothic" pitchFamily="34" charset="0"/>
                </a:rPr>
                <a:t> / </a:t>
              </a:r>
              <a:r>
                <a:rPr lang="en-GB" sz="1600" dirty="0" err="1" smtClean="0">
                  <a:latin typeface="Century Gothic" pitchFamily="34" charset="0"/>
                </a:rPr>
                <a:t>Partecipazione</a:t>
              </a:r>
              <a:r>
                <a:rPr lang="en-GB" sz="1600" dirty="0" smtClean="0">
                  <a:latin typeface="Century Gothic" pitchFamily="34" charset="0"/>
                </a:rPr>
                <a:t> </a:t>
              </a:r>
              <a:r>
                <a:rPr lang="en-GB" sz="1600" dirty="0" smtClean="0">
                  <a:latin typeface="Century Gothic" pitchFamily="34" charset="0"/>
                </a:rPr>
                <a:t>dei </a:t>
              </a:r>
              <a:r>
                <a:rPr lang="en-GB" sz="1600" dirty="0" err="1" smtClean="0">
                  <a:latin typeface="Century Gothic" pitchFamily="34" charset="0"/>
                </a:rPr>
                <a:t>discenti</a:t>
              </a:r>
              <a:r>
                <a:rPr lang="en-GB" sz="1600" dirty="0" smtClean="0">
                  <a:latin typeface="Century Gothic" pitchFamily="34" charset="0"/>
                </a:rPr>
                <a:t> </a:t>
              </a:r>
              <a:r>
                <a:rPr lang="en-GB" sz="1600" dirty="0" err="1" smtClean="0">
                  <a:latin typeface="Century Gothic" pitchFamily="34" charset="0"/>
                </a:rPr>
                <a:t>adulti</a:t>
              </a:r>
              <a:r>
                <a:rPr lang="en-GB" sz="1600" dirty="0" smtClean="0">
                  <a:latin typeface="Century Gothic" pitchFamily="34" charset="0"/>
                </a:rPr>
                <a:t> </a:t>
              </a:r>
              <a:r>
                <a:rPr lang="en-GB" sz="1600" dirty="0" err="1" smtClean="0">
                  <a:latin typeface="Century Gothic" pitchFamily="34" charset="0"/>
                </a:rPr>
                <a:t>nella</a:t>
              </a:r>
              <a:r>
                <a:rPr lang="en-GB" sz="1600" dirty="0" smtClean="0">
                  <a:latin typeface="Century Gothic" pitchFamily="34" charset="0"/>
                </a:rPr>
                <a:t> </a:t>
              </a:r>
              <a:r>
                <a:rPr lang="en-GB" sz="1600" dirty="0" err="1" smtClean="0">
                  <a:latin typeface="Century Gothic" pitchFamily="34" charset="0"/>
                </a:rPr>
                <a:t>cultura</a:t>
              </a:r>
              <a:r>
                <a:rPr lang="en-GB" sz="1600" dirty="0" smtClean="0">
                  <a:latin typeface="Century Gothic" pitchFamily="34" charset="0"/>
                </a:rPr>
                <a:t> </a:t>
              </a:r>
              <a:r>
                <a:rPr lang="en-GB" sz="1600" dirty="0" err="1" smtClean="0">
                  <a:latin typeface="Century Gothic" pitchFamily="34" charset="0"/>
                </a:rPr>
                <a:t>della</a:t>
              </a:r>
              <a:r>
                <a:rPr lang="en-GB" sz="1600" dirty="0" smtClean="0">
                  <a:latin typeface="Century Gothic" pitchFamily="34" charset="0"/>
                </a:rPr>
                <a:t> </a:t>
              </a:r>
              <a:r>
                <a:rPr lang="en-GB" sz="1600" dirty="0" err="1" smtClean="0">
                  <a:latin typeface="Century Gothic" pitchFamily="34" charset="0"/>
                </a:rPr>
                <a:t>Qualità</a:t>
              </a:r>
              <a:endParaRPr lang="en-GB" sz="1600" dirty="0" smtClean="0">
                <a:latin typeface="Century Gothic" pitchFamily="34" charset="0"/>
              </a:endParaRPr>
            </a:p>
            <a:p>
              <a:pPr algn="ctr"/>
              <a:endParaRPr lang="en-GB" sz="1600" dirty="0" smtClean="0">
                <a:latin typeface="Century Gothic" pitchFamily="34" charset="0"/>
              </a:endParaRPr>
            </a:p>
            <a:p>
              <a:pPr algn="ctr"/>
              <a:endParaRPr lang="en-GB" sz="1600" dirty="0" smtClean="0">
                <a:latin typeface="Century Gothic" pitchFamily="34" charset="0"/>
              </a:endParaRPr>
            </a:p>
            <a:p>
              <a:pPr algn="ctr"/>
              <a:endParaRPr lang="en-GB" sz="1600" dirty="0" smtClean="0">
                <a:latin typeface="Century Gothic" pitchFamily="34" charset="0"/>
              </a:endParaRPr>
            </a:p>
            <a:p>
              <a:pPr algn="ctr"/>
              <a:endParaRPr lang="it-IT" sz="1600" dirty="0">
                <a:latin typeface="Century Gothic" pitchFamily="34" charset="0"/>
              </a:endParaRPr>
            </a:p>
          </p:txBody>
        </p:sp>
        <p:sp>
          <p:nvSpPr>
            <p:cNvPr id="15" name="Rettangolo 14"/>
            <p:cNvSpPr/>
            <p:nvPr/>
          </p:nvSpPr>
          <p:spPr>
            <a:xfrm>
              <a:off x="5940152" y="5445225"/>
              <a:ext cx="1728192" cy="830997"/>
            </a:xfrm>
            <a:prstGeom prst="rect">
              <a:avLst/>
            </a:prstGeom>
            <a:ln w="28575">
              <a:solidFill>
                <a:srgbClr val="002060"/>
              </a:solidFill>
              <a:prstDash val="solid"/>
            </a:ln>
          </p:spPr>
          <p:txBody>
            <a:bodyPr wrap="square" anchor="ctr">
              <a:spAutoFit/>
            </a:bodyPr>
            <a:lstStyle/>
            <a:p>
              <a:pPr algn="ctr"/>
              <a:r>
                <a:rPr lang="en-GB" dirty="0" smtClean="0">
                  <a:latin typeface="Century Gothic" pitchFamily="34" charset="0"/>
                </a:rPr>
                <a:t>WARMING-UP </a:t>
              </a:r>
              <a:r>
                <a:rPr lang="en-GB" dirty="0" smtClean="0">
                  <a:latin typeface="Century Gothic" pitchFamily="34" charset="0"/>
                </a:rPr>
                <a:t>STRATEGY</a:t>
              </a:r>
            </a:p>
            <a:p>
              <a:pPr algn="ctr"/>
              <a:endParaRPr lang="en-GB" sz="1200" dirty="0" smtClean="0">
                <a:latin typeface="Century Gothic" pitchFamily="34" charset="0"/>
              </a:endParaRPr>
            </a:p>
          </p:txBody>
        </p:sp>
        <p:cxnSp>
          <p:nvCxnSpPr>
            <p:cNvPr id="18" name="Connettore 1 17"/>
            <p:cNvCxnSpPr/>
            <p:nvPr/>
          </p:nvCxnSpPr>
          <p:spPr>
            <a:xfrm>
              <a:off x="3347864" y="2852936"/>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uppo 33"/>
            <p:cNvGrpSpPr/>
            <p:nvPr/>
          </p:nvGrpSpPr>
          <p:grpSpPr>
            <a:xfrm>
              <a:off x="899592" y="4149080"/>
              <a:ext cx="4968552" cy="2128302"/>
              <a:chOff x="899592" y="3933056"/>
              <a:chExt cx="4968552" cy="2128302"/>
            </a:xfrm>
          </p:grpSpPr>
          <p:sp>
            <p:nvSpPr>
              <p:cNvPr id="11" name="Rettangolo 10"/>
              <p:cNvSpPr/>
              <p:nvPr/>
            </p:nvSpPr>
            <p:spPr>
              <a:xfrm>
                <a:off x="899592" y="3933056"/>
                <a:ext cx="2448272" cy="1200329"/>
              </a:xfrm>
              <a:prstGeom prst="rect">
                <a:avLst/>
              </a:prstGeom>
              <a:ln>
                <a:solidFill>
                  <a:schemeClr val="accent1">
                    <a:lumMod val="75000"/>
                  </a:schemeClr>
                </a:solidFill>
                <a:prstDash val="solid"/>
              </a:ln>
            </p:spPr>
            <p:txBody>
              <a:bodyPr wrap="square">
                <a:spAutoFit/>
              </a:bodyPr>
              <a:lstStyle/>
              <a:p>
                <a:pPr algn="ctr"/>
                <a:r>
                  <a:rPr lang="en-GB" dirty="0" smtClean="0">
                    <a:latin typeface="Century Gothic" pitchFamily="34" charset="0"/>
                  </a:rPr>
                  <a:t>ADATTAMENTO E SPERIMENTAZIONE DELLA METODOLOGIA</a:t>
                </a:r>
                <a:endParaRPr lang="it-IT" dirty="0">
                  <a:latin typeface="Century Gothic" pitchFamily="34" charset="0"/>
                </a:endParaRPr>
              </a:p>
            </p:txBody>
          </p:sp>
          <p:sp>
            <p:nvSpPr>
              <p:cNvPr id="12" name="Rettangolo 11"/>
              <p:cNvSpPr/>
              <p:nvPr/>
            </p:nvSpPr>
            <p:spPr>
              <a:xfrm>
                <a:off x="3419872" y="3933056"/>
                <a:ext cx="2448272" cy="1200329"/>
              </a:xfrm>
              <a:prstGeom prst="rect">
                <a:avLst/>
              </a:prstGeom>
              <a:ln>
                <a:solidFill>
                  <a:schemeClr val="accent1">
                    <a:lumMod val="75000"/>
                  </a:schemeClr>
                </a:solidFill>
                <a:prstDash val="solid"/>
              </a:ln>
            </p:spPr>
            <p:txBody>
              <a:bodyPr wrap="square">
                <a:spAutoFit/>
              </a:bodyPr>
              <a:lstStyle/>
              <a:p>
                <a:pPr algn="ctr"/>
                <a:r>
                  <a:rPr lang="en-GB" dirty="0" err="1" smtClean="0">
                    <a:latin typeface="Century Gothic" pitchFamily="34" charset="0"/>
                  </a:rPr>
                  <a:t>Coinvolgimento</a:t>
                </a:r>
                <a:r>
                  <a:rPr lang="en-GB" dirty="0" smtClean="0">
                    <a:latin typeface="Century Gothic" pitchFamily="34" charset="0"/>
                  </a:rPr>
                  <a:t> dei </a:t>
                </a:r>
                <a:r>
                  <a:rPr lang="en-GB" dirty="0" err="1" smtClean="0">
                    <a:latin typeface="Century Gothic" pitchFamily="34" charset="0"/>
                  </a:rPr>
                  <a:t>professionisti</a:t>
                </a:r>
                <a:r>
                  <a:rPr lang="en-GB" dirty="0" smtClean="0">
                    <a:latin typeface="Century Gothic" pitchFamily="34" charset="0"/>
                  </a:rPr>
                  <a:t> di AL </a:t>
                </a:r>
                <a:r>
                  <a:rPr lang="en-GB" dirty="0" err="1" smtClean="0">
                    <a:latin typeface="Century Gothic" pitchFamily="34" charset="0"/>
                  </a:rPr>
                  <a:t>nelle</a:t>
                </a:r>
                <a:r>
                  <a:rPr lang="en-GB" dirty="0" smtClean="0">
                    <a:latin typeface="Century Gothic" pitchFamily="34" charset="0"/>
                  </a:rPr>
                  <a:t> </a:t>
                </a:r>
                <a:r>
                  <a:rPr lang="en-GB" dirty="0" err="1" smtClean="0">
                    <a:latin typeface="Century Gothic" pitchFamily="34" charset="0"/>
                  </a:rPr>
                  <a:t>pratiche</a:t>
                </a:r>
                <a:r>
                  <a:rPr lang="en-GB" dirty="0" smtClean="0">
                    <a:latin typeface="Century Gothic" pitchFamily="34" charset="0"/>
                  </a:rPr>
                  <a:t> di Qualità</a:t>
                </a:r>
                <a:endParaRPr lang="it-IT" dirty="0">
                  <a:latin typeface="Century Gothic" pitchFamily="34" charset="0"/>
                </a:endParaRPr>
              </a:p>
            </p:txBody>
          </p:sp>
          <p:sp>
            <p:nvSpPr>
              <p:cNvPr id="14" name="Rettangolo 13"/>
              <p:cNvSpPr/>
              <p:nvPr/>
            </p:nvSpPr>
            <p:spPr>
              <a:xfrm>
                <a:off x="899592" y="5229200"/>
                <a:ext cx="4968552" cy="400110"/>
              </a:xfrm>
              <a:prstGeom prst="rect">
                <a:avLst/>
              </a:prstGeom>
              <a:ln w="28575">
                <a:solidFill>
                  <a:schemeClr val="accent5">
                    <a:lumMod val="75000"/>
                  </a:schemeClr>
                </a:solidFill>
                <a:prstDash val="solid"/>
              </a:ln>
            </p:spPr>
            <p:txBody>
              <a:bodyPr wrap="square">
                <a:spAutoFit/>
              </a:bodyPr>
              <a:lstStyle/>
              <a:p>
                <a:pPr algn="ctr"/>
                <a:r>
                  <a:rPr lang="en-GB" sz="2000" dirty="0" smtClean="0">
                    <a:latin typeface="Century Gothic" pitchFamily="34" charset="0"/>
                  </a:rPr>
                  <a:t>TRAINING FOR PEERS</a:t>
                </a:r>
                <a:endParaRPr lang="it-IT" sz="2000" dirty="0">
                  <a:latin typeface="Century Gothic" pitchFamily="34" charset="0"/>
                </a:endParaRPr>
              </a:p>
            </p:txBody>
          </p:sp>
          <p:sp>
            <p:nvSpPr>
              <p:cNvPr id="21" name="Rettangolo 20"/>
              <p:cNvSpPr/>
              <p:nvPr/>
            </p:nvSpPr>
            <p:spPr>
              <a:xfrm>
                <a:off x="899592" y="5661248"/>
                <a:ext cx="4968552" cy="400110"/>
              </a:xfrm>
              <a:prstGeom prst="rect">
                <a:avLst/>
              </a:prstGeom>
              <a:ln w="28575">
                <a:solidFill>
                  <a:schemeClr val="accent5">
                    <a:lumMod val="75000"/>
                  </a:schemeClr>
                </a:solidFill>
                <a:prstDash val="solid"/>
              </a:ln>
            </p:spPr>
            <p:txBody>
              <a:bodyPr wrap="square">
                <a:spAutoFit/>
              </a:bodyPr>
              <a:lstStyle/>
              <a:p>
                <a:pPr algn="ctr"/>
                <a:r>
                  <a:rPr lang="en-GB" sz="2000" dirty="0" smtClean="0">
                    <a:latin typeface="Century Gothic" pitchFamily="34" charset="0"/>
                  </a:rPr>
                  <a:t>TRAINING FOR TRAINERS</a:t>
                </a:r>
                <a:endParaRPr lang="it-IT" sz="2000" dirty="0">
                  <a:latin typeface="Century Gothic" pitchFamily="34" charset="0"/>
                </a:endParaRPr>
              </a:p>
            </p:txBody>
          </p:sp>
        </p:grpSp>
        <p:cxnSp>
          <p:nvCxnSpPr>
            <p:cNvPr id="35" name="Connettore 1 34"/>
            <p:cNvCxnSpPr/>
            <p:nvPr/>
          </p:nvCxnSpPr>
          <p:spPr>
            <a:xfrm>
              <a:off x="3347864" y="3789040"/>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a:off x="1835696" y="3933056"/>
              <a:ext cx="30243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a:off x="4860032" y="3933056"/>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a:off x="1835696" y="3933056"/>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itolo 1"/>
          <p:cNvSpPr txBox="1">
            <a:spLocks/>
          </p:cNvSpPr>
          <p:nvPr/>
        </p:nvSpPr>
        <p:spPr>
          <a:xfrm>
            <a:off x="2195736" y="692696"/>
            <a:ext cx="6084168" cy="971600"/>
          </a:xfrm>
          <a:prstGeom prst="rect">
            <a:avLst/>
          </a:prstGeom>
        </p:spPr>
        <p:txBody>
          <a:bodyPr>
            <a:normAutofit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200" b="1" i="1" u="none" strike="noStrike" kern="1200" cap="none" spc="0" normalizeH="0" baseline="0" noProof="0" dirty="0" smtClean="0">
                <a:ln>
                  <a:noFill/>
                </a:ln>
                <a:solidFill>
                  <a:srgbClr val="BE129D"/>
                </a:solidFill>
                <a:effectLst/>
                <a:uLnTx/>
                <a:uFillTx/>
                <a:latin typeface="Constantia" pitchFamily="18" charset="0"/>
                <a:ea typeface="+mj-ea"/>
                <a:cs typeface="+mj-cs"/>
              </a:rPr>
              <a:t>Adult Learning</a:t>
            </a:r>
          </a:p>
          <a:p>
            <a:pPr marL="0" marR="0" lvl="0" indent="0" algn="r" defTabSz="914400" rtl="0" eaLnBrk="1" fontAlgn="auto" latinLnBrk="0" hangingPunct="1">
              <a:lnSpc>
                <a:spcPct val="100000"/>
              </a:lnSpc>
              <a:spcBef>
                <a:spcPct val="0"/>
              </a:spcBef>
              <a:spcAft>
                <a:spcPts val="0"/>
              </a:spcAft>
              <a:buClrTx/>
              <a:buSzTx/>
              <a:buFontTx/>
              <a:buNone/>
              <a:tabLst/>
              <a:defRPr/>
            </a:pPr>
            <a:r>
              <a:rPr lang="en-GB" sz="2600" b="1" i="1" noProof="0" dirty="0" err="1" smtClean="0">
                <a:solidFill>
                  <a:srgbClr val="BE129D"/>
                </a:solidFill>
                <a:latin typeface="Constantia" pitchFamily="18" charset="0"/>
                <a:ea typeface="+mj-ea"/>
                <a:cs typeface="+mj-cs"/>
              </a:rPr>
              <a:t>Contributo</a:t>
            </a:r>
            <a:r>
              <a:rPr lang="en-GB" sz="2600" b="1" i="1" noProof="0" dirty="0" smtClean="0">
                <a:solidFill>
                  <a:srgbClr val="BE129D"/>
                </a:solidFill>
                <a:latin typeface="Constantia" pitchFamily="18" charset="0"/>
                <a:ea typeface="+mj-ea"/>
                <a:cs typeface="+mj-cs"/>
              </a:rPr>
              <a:t> </a:t>
            </a:r>
            <a:r>
              <a:rPr lang="en-GB" sz="2600" b="1" i="1" noProof="0" dirty="0" err="1" smtClean="0">
                <a:solidFill>
                  <a:srgbClr val="BE129D"/>
                </a:solidFill>
                <a:latin typeface="Constantia" pitchFamily="18" charset="0"/>
                <a:ea typeface="+mj-ea"/>
                <a:cs typeface="+mj-cs"/>
              </a:rPr>
              <a:t>alle</a:t>
            </a:r>
            <a:r>
              <a:rPr lang="en-GB" sz="2600" b="1" i="1" noProof="0" dirty="0" smtClean="0">
                <a:solidFill>
                  <a:srgbClr val="BE129D"/>
                </a:solidFill>
                <a:latin typeface="Constantia" pitchFamily="18" charset="0"/>
                <a:ea typeface="+mj-ea"/>
                <a:cs typeface="+mj-cs"/>
              </a:rPr>
              <a:t> </a:t>
            </a:r>
            <a:r>
              <a:rPr lang="en-GB" sz="2600" b="1" i="1" noProof="0" dirty="0" err="1" smtClean="0">
                <a:solidFill>
                  <a:srgbClr val="BE129D"/>
                </a:solidFill>
                <a:latin typeface="Constantia" pitchFamily="18" charset="0"/>
                <a:ea typeface="+mj-ea"/>
                <a:cs typeface="+mj-cs"/>
              </a:rPr>
              <a:t>priorità</a:t>
            </a:r>
            <a:r>
              <a:rPr lang="en-GB" sz="2600" b="1" i="1" noProof="0" dirty="0" smtClean="0">
                <a:solidFill>
                  <a:srgbClr val="BE129D"/>
                </a:solidFill>
                <a:latin typeface="Constantia" pitchFamily="18" charset="0"/>
                <a:ea typeface="+mj-ea"/>
                <a:cs typeface="+mj-cs"/>
              </a:rPr>
              <a:t> EU</a:t>
            </a:r>
            <a:endParaRPr kumimoji="0" lang="en-GB" sz="2600" b="1" i="1" u="none" strike="noStrike" kern="1200" cap="none" spc="0" normalizeH="0" baseline="0" noProof="0" dirty="0">
              <a:ln>
                <a:noFill/>
              </a:ln>
              <a:solidFill>
                <a:srgbClr val="BE129D"/>
              </a:solidFill>
              <a:effectLst/>
              <a:uLnTx/>
              <a:uFillTx/>
              <a:latin typeface="Constantia" pitchFamily="18" charset="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827584" y="1772816"/>
            <a:ext cx="7488832" cy="3477875"/>
          </a:xfrm>
          <a:prstGeom prst="rect">
            <a:avLst/>
          </a:prstGeom>
        </p:spPr>
        <p:txBody>
          <a:bodyPr wrap="square">
            <a:spAutoFit/>
          </a:bodyPr>
          <a:lstStyle/>
          <a:p>
            <a:endParaRPr lang="it-IT" sz="2000" dirty="0" smtClean="0">
              <a:latin typeface="Century Gothic" pitchFamily="34" charset="0"/>
            </a:endParaRPr>
          </a:p>
          <a:p>
            <a:pPr marL="457200" indent="-457200">
              <a:buFont typeface="+mj-lt"/>
              <a:buAutoNum type="arabicPeriod"/>
            </a:pPr>
            <a:r>
              <a:rPr lang="en-GB" sz="2000" dirty="0" smtClean="0">
                <a:latin typeface="Century Gothic" pitchFamily="34" charset="0"/>
              </a:rPr>
              <a:t>FORMA.Azione </a:t>
            </a:r>
            <a:r>
              <a:rPr lang="en-GB" sz="2000" dirty="0" smtClean="0">
                <a:latin typeface="Century Gothic" pitchFamily="34" charset="0"/>
              </a:rPr>
              <a:t>srl (IT)</a:t>
            </a:r>
            <a:endParaRPr lang="it-IT" sz="2000" dirty="0" smtClean="0">
              <a:latin typeface="Century Gothic" pitchFamily="34" charset="0"/>
            </a:endParaRPr>
          </a:p>
          <a:p>
            <a:pPr marL="457200" indent="-457200">
              <a:buFont typeface="+mj-lt"/>
              <a:buAutoNum type="arabicPeriod"/>
            </a:pPr>
            <a:r>
              <a:rPr lang="it-IT" sz="2000" dirty="0" smtClean="0">
                <a:latin typeface="Century Gothic" pitchFamily="34" charset="0"/>
              </a:rPr>
              <a:t>Regione </a:t>
            </a:r>
            <a:r>
              <a:rPr lang="it-IT" sz="2000" dirty="0" smtClean="0">
                <a:latin typeface="Century Gothic" pitchFamily="34" charset="0"/>
              </a:rPr>
              <a:t>Umbria (IT)</a:t>
            </a:r>
          </a:p>
          <a:p>
            <a:pPr marL="457200" indent="-457200">
              <a:buFont typeface="+mj-lt"/>
              <a:buAutoNum type="arabicPeriod"/>
            </a:pPr>
            <a:r>
              <a:rPr lang="it-IT" sz="2000" dirty="0" smtClean="0">
                <a:latin typeface="Century Gothic" pitchFamily="34" charset="0"/>
              </a:rPr>
              <a:t>LETU </a:t>
            </a:r>
            <a:r>
              <a:rPr lang="it-IT" sz="2000" dirty="0" smtClean="0">
                <a:latin typeface="Century Gothic" pitchFamily="34" charset="0"/>
              </a:rPr>
              <a:t>- sindacato lituano insegnanti (LT)</a:t>
            </a:r>
          </a:p>
          <a:p>
            <a:pPr marL="457200" indent="-457200">
              <a:buFont typeface="+mj-lt"/>
              <a:buAutoNum type="arabicPeriod"/>
            </a:pPr>
            <a:r>
              <a:rPr lang="it-IT" sz="2000" dirty="0" smtClean="0">
                <a:latin typeface="Century Gothic" pitchFamily="34" charset="0"/>
              </a:rPr>
              <a:t>CECOA </a:t>
            </a:r>
            <a:r>
              <a:rPr lang="it-IT" sz="2000" dirty="0" smtClean="0">
                <a:latin typeface="Century Gothic" pitchFamily="34" charset="0"/>
              </a:rPr>
              <a:t>- Centro de </a:t>
            </a:r>
            <a:r>
              <a:rPr lang="it-IT" sz="2000" dirty="0" err="1" smtClean="0">
                <a:latin typeface="Century Gothic" pitchFamily="34" charset="0"/>
              </a:rPr>
              <a:t>Formação</a:t>
            </a:r>
            <a:r>
              <a:rPr lang="it-IT" sz="2000" dirty="0" smtClean="0">
                <a:latin typeface="Century Gothic" pitchFamily="34" charset="0"/>
              </a:rPr>
              <a:t> </a:t>
            </a:r>
            <a:r>
              <a:rPr lang="it-IT" sz="2000" dirty="0" err="1" smtClean="0">
                <a:latin typeface="Century Gothic" pitchFamily="34" charset="0"/>
              </a:rPr>
              <a:t>Profissional</a:t>
            </a:r>
            <a:r>
              <a:rPr lang="it-IT" sz="2000" dirty="0" smtClean="0">
                <a:latin typeface="Century Gothic" pitchFamily="34" charset="0"/>
              </a:rPr>
              <a:t> para o </a:t>
            </a:r>
            <a:r>
              <a:rPr lang="it-IT" sz="2000" dirty="0" err="1" smtClean="0">
                <a:latin typeface="Century Gothic" pitchFamily="34" charset="0"/>
              </a:rPr>
              <a:t>Comércio</a:t>
            </a:r>
            <a:r>
              <a:rPr lang="it-IT" sz="2000" dirty="0" smtClean="0">
                <a:latin typeface="Century Gothic" pitchFamily="34" charset="0"/>
              </a:rPr>
              <a:t> e </a:t>
            </a:r>
            <a:r>
              <a:rPr lang="it-IT" sz="2000" dirty="0" err="1" smtClean="0">
                <a:latin typeface="Century Gothic" pitchFamily="34" charset="0"/>
              </a:rPr>
              <a:t>Afins</a:t>
            </a:r>
            <a:r>
              <a:rPr lang="it-IT" sz="2000" dirty="0" smtClean="0">
                <a:latin typeface="Century Gothic" pitchFamily="34" charset="0"/>
              </a:rPr>
              <a:t> (PT)</a:t>
            </a:r>
          </a:p>
          <a:p>
            <a:pPr marL="457200" indent="-457200">
              <a:buFont typeface="+mj-lt"/>
              <a:buAutoNum type="arabicPeriod"/>
            </a:pPr>
            <a:r>
              <a:rPr lang="en-GB" sz="2000" dirty="0" smtClean="0">
                <a:latin typeface="Century Gothic" pitchFamily="34" charset="0"/>
              </a:rPr>
              <a:t>EPRA </a:t>
            </a:r>
            <a:r>
              <a:rPr lang="en-GB" sz="2000" dirty="0" smtClean="0">
                <a:latin typeface="Century Gothic" pitchFamily="34" charset="0"/>
              </a:rPr>
              <a:t>- Peer Review European Association (AT)</a:t>
            </a:r>
            <a:endParaRPr lang="it-IT" sz="2000" dirty="0" smtClean="0">
              <a:latin typeface="Century Gothic" pitchFamily="34" charset="0"/>
            </a:endParaRPr>
          </a:p>
          <a:p>
            <a:pPr marL="457200" indent="-457200">
              <a:buFont typeface="+mj-lt"/>
              <a:buAutoNum type="arabicPeriod"/>
            </a:pPr>
            <a:r>
              <a:rPr lang="en-GB" sz="2000" dirty="0" smtClean="0">
                <a:latin typeface="Century Gothic" pitchFamily="34" charset="0"/>
              </a:rPr>
              <a:t>MUT </a:t>
            </a:r>
            <a:r>
              <a:rPr lang="en-GB" sz="2000" dirty="0" smtClean="0">
                <a:latin typeface="Century Gothic" pitchFamily="34" charset="0"/>
              </a:rPr>
              <a:t>- Malta Union of Teachers (MT)</a:t>
            </a:r>
            <a:endParaRPr lang="it-IT" sz="2000" dirty="0" smtClean="0">
              <a:latin typeface="Century Gothic" pitchFamily="34" charset="0"/>
            </a:endParaRPr>
          </a:p>
          <a:p>
            <a:pPr marL="457200" indent="-457200">
              <a:buFont typeface="+mj-lt"/>
              <a:buAutoNum type="arabicPeriod"/>
            </a:pPr>
            <a:r>
              <a:rPr lang="en-GB" sz="2000" dirty="0" smtClean="0">
                <a:latin typeface="Century Gothic" pitchFamily="34" charset="0"/>
              </a:rPr>
              <a:t>BUDAPESTI </a:t>
            </a:r>
            <a:r>
              <a:rPr lang="en-GB" sz="2000" dirty="0" err="1" smtClean="0">
                <a:latin typeface="Century Gothic" pitchFamily="34" charset="0"/>
              </a:rPr>
              <a:t>Corvinius</a:t>
            </a:r>
            <a:r>
              <a:rPr lang="en-GB" sz="2000" dirty="0" smtClean="0">
                <a:latin typeface="Century Gothic" pitchFamily="34" charset="0"/>
              </a:rPr>
              <a:t> </a:t>
            </a:r>
            <a:r>
              <a:rPr lang="en-GB" sz="2000" dirty="0" smtClean="0">
                <a:latin typeface="Century Gothic" pitchFamily="34" charset="0"/>
              </a:rPr>
              <a:t>University(HU</a:t>
            </a:r>
            <a:r>
              <a:rPr lang="en-GB" sz="2000" dirty="0" smtClean="0">
                <a:latin typeface="Century Gothic" pitchFamily="34" charset="0"/>
              </a:rPr>
              <a:t>)</a:t>
            </a:r>
            <a:endParaRPr lang="it-IT" sz="2000" dirty="0" smtClean="0">
              <a:latin typeface="Century Gothic" pitchFamily="34" charset="0"/>
            </a:endParaRPr>
          </a:p>
          <a:p>
            <a:pPr marL="457200" indent="-457200">
              <a:buFont typeface="+mj-lt"/>
              <a:buAutoNum type="arabicPeriod"/>
            </a:pPr>
            <a:r>
              <a:rPr lang="en-GB" sz="2000" dirty="0" smtClean="0">
                <a:latin typeface="Century Gothic" pitchFamily="34" charset="0"/>
              </a:rPr>
              <a:t>CIOFS-FP </a:t>
            </a:r>
            <a:r>
              <a:rPr lang="en-GB" sz="2000" dirty="0" smtClean="0">
                <a:latin typeface="Century Gothic" pitchFamily="34" charset="0"/>
              </a:rPr>
              <a:t>(IT)</a:t>
            </a:r>
            <a:endParaRPr lang="it-IT" sz="2000" dirty="0" smtClean="0">
              <a:latin typeface="Century Gothic" pitchFamily="34" charset="0"/>
            </a:endParaRPr>
          </a:p>
          <a:p>
            <a:pPr marL="457200" indent="-457200">
              <a:buFont typeface="+mj-lt"/>
              <a:buAutoNum type="arabicPeriod"/>
            </a:pPr>
            <a:r>
              <a:rPr lang="en-GB" sz="2000" dirty="0" smtClean="0">
                <a:latin typeface="Century Gothic" pitchFamily="34" charset="0"/>
              </a:rPr>
              <a:t>EPLEFPA </a:t>
            </a:r>
            <a:r>
              <a:rPr lang="en-GB" sz="2000" dirty="0" smtClean="0">
                <a:latin typeface="Century Gothic" pitchFamily="34" charset="0"/>
              </a:rPr>
              <a:t>76 (FR)</a:t>
            </a:r>
            <a:endParaRPr lang="it-IT" sz="2000" dirty="0" smtClean="0">
              <a:latin typeface="Century Gothic" pitchFamily="34" charset="0"/>
            </a:endParaRPr>
          </a:p>
        </p:txBody>
      </p:sp>
      <p:sp>
        <p:nvSpPr>
          <p:cNvPr id="5" name="Titolo 1"/>
          <p:cNvSpPr txBox="1">
            <a:spLocks/>
          </p:cNvSpPr>
          <p:nvPr/>
        </p:nvSpPr>
        <p:spPr>
          <a:xfrm>
            <a:off x="2195736" y="980728"/>
            <a:ext cx="6084168" cy="9716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1" u="none" strike="noStrike" kern="1200" cap="none" spc="0" normalizeH="0" baseline="0" noProof="0" dirty="0" err="1" smtClean="0">
                <a:ln>
                  <a:noFill/>
                </a:ln>
                <a:solidFill>
                  <a:srgbClr val="BE129D"/>
                </a:solidFill>
                <a:effectLst/>
                <a:uLnTx/>
                <a:uFillTx/>
                <a:latin typeface="Constantia" pitchFamily="18" charset="0"/>
                <a:ea typeface="+mj-ea"/>
                <a:cs typeface="+mj-cs"/>
              </a:rPr>
              <a:t>Partenariato</a:t>
            </a:r>
            <a:endParaRPr kumimoji="0" lang="en-GB" sz="3600" b="1" i="1" u="none" strike="noStrike" kern="1200" cap="none" spc="0" normalizeH="0" baseline="0" noProof="0" dirty="0">
              <a:ln>
                <a:noFill/>
              </a:ln>
              <a:solidFill>
                <a:srgbClr val="BE129D"/>
              </a:solidFill>
              <a:effectLst/>
              <a:uLnTx/>
              <a:uFillTx/>
              <a:latin typeface="Constantia" pitchFamily="18" charset="0"/>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83568" y="2019612"/>
            <a:ext cx="7776864" cy="3785652"/>
          </a:xfrm>
          <a:prstGeom prst="rect">
            <a:avLst/>
          </a:prstGeom>
        </p:spPr>
        <p:txBody>
          <a:bodyPr wrap="square">
            <a:spAutoFit/>
          </a:bodyPr>
          <a:lstStyle/>
          <a:p>
            <a:pPr marL="457200" indent="-457200" algn="just"/>
            <a:r>
              <a:rPr lang="it-IT" sz="2000" dirty="0" smtClean="0">
                <a:latin typeface="Century Gothic" pitchFamily="34" charset="0"/>
              </a:rPr>
              <a:t>PIANIFICAZIONE E ATTUAZIONE DELLA </a:t>
            </a:r>
            <a:r>
              <a:rPr lang="it-IT" sz="2000" b="1" dirty="0" smtClean="0">
                <a:latin typeface="Century Gothic" pitchFamily="34" charset="0"/>
              </a:rPr>
              <a:t>WARMING-UP STRATEGY</a:t>
            </a:r>
          </a:p>
          <a:p>
            <a:pPr marL="457200" indent="-457200" algn="just"/>
            <a:endParaRPr lang="it-IT" sz="2000" b="1" dirty="0" smtClean="0">
              <a:latin typeface="Century Gothic" pitchFamily="34" charset="0"/>
            </a:endParaRPr>
          </a:p>
          <a:p>
            <a:pPr marL="457200" indent="-457200" algn="just"/>
            <a:r>
              <a:rPr lang="it-IT" sz="2000" b="1" dirty="0" smtClean="0">
                <a:latin typeface="Century Gothic" pitchFamily="34" charset="0"/>
              </a:rPr>
              <a:t>ADATTAMENTO DELLA EUROPEAN PEER REVIEW </a:t>
            </a:r>
            <a:r>
              <a:rPr lang="it-IT" sz="2000" dirty="0" smtClean="0">
                <a:latin typeface="Century Gothic" pitchFamily="34" charset="0"/>
              </a:rPr>
              <a:t>AL SETTORE DELL’AL (Formale e Non-Formale)</a:t>
            </a:r>
          </a:p>
          <a:p>
            <a:pPr marL="457200" indent="-457200" algn="just"/>
            <a:endParaRPr lang="it-IT" sz="2000" b="1" dirty="0" smtClean="0">
              <a:latin typeface="Century Gothic" pitchFamily="34" charset="0"/>
            </a:endParaRPr>
          </a:p>
          <a:p>
            <a:pPr marL="457200" indent="-457200" algn="just"/>
            <a:r>
              <a:rPr lang="it-IT" sz="2000" b="1" dirty="0" smtClean="0">
                <a:latin typeface="Century Gothic" pitchFamily="34" charset="0"/>
              </a:rPr>
              <a:t>FORMAZIONE </a:t>
            </a:r>
            <a:r>
              <a:rPr lang="it-IT" sz="2000" dirty="0" smtClean="0">
                <a:latin typeface="Century Gothic" pitchFamily="34" charset="0"/>
              </a:rPr>
              <a:t>DEI</a:t>
            </a:r>
            <a:r>
              <a:rPr lang="it-IT" sz="2000" b="1" dirty="0" smtClean="0">
                <a:latin typeface="Century Gothic" pitchFamily="34" charset="0"/>
              </a:rPr>
              <a:t> FORMATORI </a:t>
            </a:r>
            <a:r>
              <a:rPr lang="it-IT" sz="2000" dirty="0" smtClean="0">
                <a:latin typeface="Century Gothic" pitchFamily="34" charset="0"/>
              </a:rPr>
              <a:t>E</a:t>
            </a:r>
            <a:r>
              <a:rPr lang="it-IT" sz="2000" b="1" dirty="0" smtClean="0">
                <a:latin typeface="Century Gothic" pitchFamily="34" charset="0"/>
              </a:rPr>
              <a:t> </a:t>
            </a:r>
            <a:r>
              <a:rPr lang="it-IT" sz="2000" dirty="0" smtClean="0">
                <a:latin typeface="Century Gothic" pitchFamily="34" charset="0"/>
              </a:rPr>
              <a:t>FORMAZIONE</a:t>
            </a:r>
            <a:r>
              <a:rPr lang="it-IT" sz="2000" b="1" dirty="0" smtClean="0">
                <a:latin typeface="Century Gothic" pitchFamily="34" charset="0"/>
              </a:rPr>
              <a:t> </a:t>
            </a:r>
            <a:r>
              <a:rPr lang="it-IT" sz="2000" dirty="0" smtClean="0">
                <a:latin typeface="Century Gothic" pitchFamily="34" charset="0"/>
              </a:rPr>
              <a:t>DEI</a:t>
            </a:r>
            <a:r>
              <a:rPr lang="it-IT" sz="2000" b="1" dirty="0" smtClean="0">
                <a:latin typeface="Century Gothic" pitchFamily="34" charset="0"/>
              </a:rPr>
              <a:t> </a:t>
            </a:r>
            <a:r>
              <a:rPr lang="it-IT" sz="2000" b="1" i="1" dirty="0" smtClean="0">
                <a:latin typeface="Century Gothic" pitchFamily="34" charset="0"/>
              </a:rPr>
              <a:t>PARI </a:t>
            </a:r>
          </a:p>
          <a:p>
            <a:pPr marL="457200" indent="-457200" algn="just"/>
            <a:endParaRPr lang="it-IT" sz="2000" b="1" i="1" dirty="0" smtClean="0">
              <a:latin typeface="Century Gothic" pitchFamily="34" charset="0"/>
            </a:endParaRPr>
          </a:p>
          <a:p>
            <a:pPr marL="457200" indent="-457200"/>
            <a:r>
              <a:rPr lang="it-IT" sz="2000" b="1" dirty="0" smtClean="0">
                <a:latin typeface="Century Gothic" pitchFamily="34" charset="0"/>
              </a:rPr>
              <a:t>SPERIMENTAZIONE DELLA EUROPEAN PEER REVIEW </a:t>
            </a:r>
            <a:r>
              <a:rPr lang="it-IT" sz="2000" dirty="0" smtClean="0">
                <a:latin typeface="Century Gothic" pitchFamily="34" charset="0"/>
              </a:rPr>
              <a:t>PER L’EDUCAZIONE PER ADULTI</a:t>
            </a:r>
          </a:p>
          <a:p>
            <a:pPr marL="457200" indent="-457200"/>
            <a:endParaRPr lang="it-IT" sz="2000" b="1" dirty="0" smtClean="0">
              <a:latin typeface="Century Gothic" pitchFamily="34" charset="0"/>
            </a:endParaRPr>
          </a:p>
          <a:p>
            <a:pPr marL="457200" indent="-457200"/>
            <a:r>
              <a:rPr lang="it-IT" sz="2000" b="1" dirty="0" smtClean="0">
                <a:latin typeface="Century Gothic" pitchFamily="34" charset="0"/>
              </a:rPr>
              <a:t>DISSEMINAZIONE E VALORIZZAZIONE</a:t>
            </a:r>
            <a:endParaRPr lang="it-IT" sz="2000" b="1" dirty="0" smtClean="0">
              <a:latin typeface="Century Gothic" pitchFamily="34" charset="0"/>
            </a:endParaRPr>
          </a:p>
          <a:p>
            <a:endParaRPr lang="it-IT" sz="2000" b="1" dirty="0" smtClean="0">
              <a:latin typeface="Century Gothic" pitchFamily="34" charset="0"/>
            </a:endParaRPr>
          </a:p>
        </p:txBody>
      </p:sp>
      <p:sp>
        <p:nvSpPr>
          <p:cNvPr id="5" name="Titolo 1"/>
          <p:cNvSpPr txBox="1">
            <a:spLocks/>
          </p:cNvSpPr>
          <p:nvPr/>
        </p:nvSpPr>
        <p:spPr>
          <a:xfrm>
            <a:off x="2195736" y="980728"/>
            <a:ext cx="6084168" cy="9716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1" u="none" strike="noStrike" kern="1200" cap="none" spc="0" normalizeH="0" baseline="0" noProof="0" dirty="0" err="1" smtClean="0">
                <a:ln>
                  <a:noFill/>
                </a:ln>
                <a:solidFill>
                  <a:srgbClr val="BE129D"/>
                </a:solidFill>
                <a:effectLst/>
                <a:uLnTx/>
                <a:uFillTx/>
                <a:latin typeface="Constantia" pitchFamily="18" charset="0"/>
                <a:ea typeface="+mj-ea"/>
                <a:cs typeface="+mj-cs"/>
              </a:rPr>
              <a:t>Attività</a:t>
            </a:r>
            <a:r>
              <a:rPr kumimoji="0" lang="en-GB" sz="3600" b="1" i="1" u="none" strike="noStrike" kern="1200" cap="none" spc="0" normalizeH="0" baseline="0" noProof="0" dirty="0" smtClean="0">
                <a:ln>
                  <a:noFill/>
                </a:ln>
                <a:solidFill>
                  <a:srgbClr val="BE129D"/>
                </a:solidFill>
                <a:effectLst/>
                <a:uLnTx/>
                <a:uFillTx/>
                <a:latin typeface="Constantia" pitchFamily="18" charset="0"/>
                <a:ea typeface="+mj-ea"/>
                <a:cs typeface="+mj-cs"/>
              </a:rPr>
              <a:t> </a:t>
            </a:r>
            <a:r>
              <a:rPr kumimoji="0" lang="en-GB" sz="3600" b="1" i="1" u="none" strike="noStrike" kern="1200" cap="none" spc="0" normalizeH="0" baseline="0" noProof="0" dirty="0" err="1" smtClean="0">
                <a:ln>
                  <a:noFill/>
                </a:ln>
                <a:solidFill>
                  <a:srgbClr val="BE129D"/>
                </a:solidFill>
                <a:effectLst/>
                <a:uLnTx/>
                <a:uFillTx/>
                <a:latin typeface="Constantia" pitchFamily="18" charset="0"/>
                <a:ea typeface="+mj-ea"/>
                <a:cs typeface="+mj-cs"/>
              </a:rPr>
              <a:t>previste</a:t>
            </a:r>
            <a:endParaRPr kumimoji="0" lang="en-GB" sz="3600" b="1" i="1" u="none" strike="noStrike" kern="1200" cap="none" spc="0" normalizeH="0" baseline="0" noProof="0" dirty="0">
              <a:ln>
                <a:noFill/>
              </a:ln>
              <a:solidFill>
                <a:srgbClr val="BE129D"/>
              </a:solidFill>
              <a:effectLst/>
              <a:uLnTx/>
              <a:uFillTx/>
              <a:latin typeface="Constantia" pitchFamily="18" charset="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899592" y="1988840"/>
            <a:ext cx="7488832" cy="3785652"/>
          </a:xfrm>
          <a:prstGeom prst="rect">
            <a:avLst/>
          </a:prstGeom>
        </p:spPr>
        <p:txBody>
          <a:bodyPr wrap="square">
            <a:spAutoFit/>
          </a:bodyPr>
          <a:lstStyle/>
          <a:p>
            <a:pPr marL="269875" indent="-269875"/>
            <a:r>
              <a:rPr lang="en-US" sz="2000" b="1" dirty="0" smtClean="0">
                <a:latin typeface="Century Gothic" pitchFamily="34" charset="0"/>
              </a:rPr>
              <a:t>WARMING-UP STRATEGY</a:t>
            </a:r>
          </a:p>
          <a:p>
            <a:pPr marL="269875" indent="-269875"/>
            <a:endParaRPr lang="en-US" sz="2000" dirty="0" smtClean="0">
              <a:latin typeface="Century Gothic" pitchFamily="34" charset="0"/>
            </a:endParaRPr>
          </a:p>
          <a:p>
            <a:pPr marL="269875" indent="-269875"/>
            <a:r>
              <a:rPr lang="en-US" sz="2000" b="1" dirty="0" smtClean="0">
                <a:latin typeface="Century Gothic" pitchFamily="34" charset="0"/>
              </a:rPr>
              <a:t>EUROPEAN PEER REVIEW PER IL SETTORE DELL’EDUCAZIONE PER ADULTI</a:t>
            </a:r>
          </a:p>
          <a:p>
            <a:pPr marL="269875" indent="-269875"/>
            <a:r>
              <a:rPr lang="en-US" sz="2000" dirty="0" smtClean="0">
                <a:latin typeface="Century Gothic" pitchFamily="34" charset="0"/>
              </a:rPr>
              <a:t>	</a:t>
            </a:r>
            <a:r>
              <a:rPr lang="en-US" sz="2000" dirty="0" smtClean="0">
                <a:latin typeface="Century Gothic" pitchFamily="34" charset="0"/>
              </a:rPr>
              <a:t>Toolbox</a:t>
            </a:r>
          </a:p>
          <a:p>
            <a:pPr marL="269875" indent="-269875"/>
            <a:r>
              <a:rPr lang="en-US" sz="2000" dirty="0" smtClean="0">
                <a:latin typeface="Century Gothic" pitchFamily="34" charset="0"/>
              </a:rPr>
              <a:t>	</a:t>
            </a:r>
            <a:r>
              <a:rPr lang="en-US" sz="2000" dirty="0" err="1" smtClean="0">
                <a:latin typeface="Century Gothic" pitchFamily="34" charset="0"/>
              </a:rPr>
              <a:t>Manuale</a:t>
            </a:r>
            <a:endParaRPr lang="en-US" sz="2000" dirty="0" smtClean="0">
              <a:latin typeface="Century Gothic" pitchFamily="34" charset="0"/>
            </a:endParaRPr>
          </a:p>
          <a:p>
            <a:pPr marL="269875" indent="-269875"/>
            <a:endParaRPr lang="en-US" sz="2000" dirty="0" smtClean="0">
              <a:latin typeface="Century Gothic" pitchFamily="34" charset="0"/>
            </a:endParaRPr>
          </a:p>
          <a:p>
            <a:pPr marL="269875" indent="-269875"/>
            <a:r>
              <a:rPr lang="en-US" sz="2000" b="1" dirty="0" smtClean="0">
                <a:latin typeface="Century Gothic" pitchFamily="34" charset="0"/>
              </a:rPr>
              <a:t>ANALISI QUALITATIVA DELLA SPERIMENTAZIONE </a:t>
            </a:r>
            <a:r>
              <a:rPr lang="en-US" sz="2000" dirty="0" smtClean="0">
                <a:latin typeface="Century Gothic" pitchFamily="34" charset="0"/>
              </a:rPr>
              <a:t>DELLA EUROPEAN PEER REVIEW PER L’EDUCAZIONE PER ADULTI</a:t>
            </a:r>
          </a:p>
          <a:p>
            <a:pPr marL="269875" indent="-269875"/>
            <a:endParaRPr lang="en-US" sz="2000" dirty="0" smtClean="0">
              <a:latin typeface="Century Gothic" pitchFamily="34" charset="0"/>
            </a:endParaRPr>
          </a:p>
          <a:p>
            <a:pPr marL="269875" indent="-269875"/>
            <a:r>
              <a:rPr lang="en-US" sz="2000" b="1" dirty="0" smtClean="0">
                <a:latin typeface="Century Gothic" pitchFamily="34" charset="0"/>
              </a:rPr>
              <a:t>RACCOMANDAZIONI</a:t>
            </a:r>
            <a:r>
              <a:rPr lang="en-US" sz="2000" dirty="0" smtClean="0">
                <a:latin typeface="Century Gothic" pitchFamily="34" charset="0"/>
              </a:rPr>
              <a:t> PER DIFFONDERE LA CULTURA DELLA QUALITÀ E LA EUROPEAN PEER REVIEW</a:t>
            </a:r>
          </a:p>
        </p:txBody>
      </p:sp>
      <p:sp>
        <p:nvSpPr>
          <p:cNvPr id="5" name="Titolo 1"/>
          <p:cNvSpPr txBox="1">
            <a:spLocks/>
          </p:cNvSpPr>
          <p:nvPr/>
        </p:nvSpPr>
        <p:spPr>
          <a:xfrm>
            <a:off x="2195736" y="980728"/>
            <a:ext cx="6084168" cy="9716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3600" b="1" i="1" dirty="0" smtClean="0">
                <a:solidFill>
                  <a:srgbClr val="BE129D"/>
                </a:solidFill>
                <a:latin typeface="Constantia" pitchFamily="18" charset="0"/>
                <a:ea typeface="+mj-ea"/>
                <a:cs typeface="+mj-cs"/>
              </a:rPr>
              <a:t>Output</a:t>
            </a:r>
            <a:endParaRPr kumimoji="0" lang="en-GB" sz="3600" b="1" i="1" u="none" strike="noStrike" kern="1200" cap="none" spc="0" normalizeH="0" baseline="0" noProof="0" dirty="0">
              <a:ln>
                <a:noFill/>
              </a:ln>
              <a:solidFill>
                <a:srgbClr val="BE129D"/>
              </a:solidFill>
              <a:effectLst/>
              <a:uLnTx/>
              <a:uFillTx/>
              <a:latin typeface="Constantia" pitchFamily="18"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27584" y="1772816"/>
            <a:ext cx="6984776" cy="3847207"/>
          </a:xfrm>
          <a:prstGeom prst="rect">
            <a:avLst/>
          </a:prstGeom>
        </p:spPr>
        <p:txBody>
          <a:bodyPr wrap="square">
            <a:spAutoFit/>
          </a:bodyPr>
          <a:lstStyle/>
          <a:p>
            <a:pPr indent="1588"/>
            <a:r>
              <a:rPr lang="it-IT" sz="2000" b="1" dirty="0" smtClean="0">
                <a:latin typeface="Century Gothic" pitchFamily="34" charset="0"/>
              </a:rPr>
              <a:t>DIRETTI</a:t>
            </a:r>
            <a:endParaRPr lang="it-IT" sz="2000" b="1" dirty="0" smtClean="0">
              <a:latin typeface="Century Gothic" pitchFamily="34" charset="0"/>
            </a:endParaRPr>
          </a:p>
          <a:p>
            <a:pPr indent="1588"/>
            <a:r>
              <a:rPr lang="en-US" sz="2000" dirty="0" err="1" smtClean="0">
                <a:latin typeface="Century Gothic" pitchFamily="34" charset="0"/>
              </a:rPr>
              <a:t>Operatori</a:t>
            </a:r>
            <a:r>
              <a:rPr lang="en-US" sz="2000" dirty="0" smtClean="0">
                <a:latin typeface="Century Gothic" pitchFamily="34" charset="0"/>
              </a:rPr>
              <a:t> </a:t>
            </a:r>
            <a:r>
              <a:rPr lang="en-US" sz="2000" dirty="0" err="1" smtClean="0">
                <a:latin typeface="Century Gothic" pitchFamily="34" charset="0"/>
              </a:rPr>
              <a:t>dell’educazione</a:t>
            </a:r>
            <a:r>
              <a:rPr lang="en-US" sz="2000" dirty="0" smtClean="0">
                <a:latin typeface="Century Gothic" pitchFamily="34" charset="0"/>
              </a:rPr>
              <a:t> per </a:t>
            </a:r>
            <a:r>
              <a:rPr lang="en-US" sz="2000" dirty="0" err="1" smtClean="0">
                <a:latin typeface="Century Gothic" pitchFamily="34" charset="0"/>
              </a:rPr>
              <a:t>adulti</a:t>
            </a:r>
            <a:r>
              <a:rPr lang="en-US" sz="2000" dirty="0" smtClean="0">
                <a:latin typeface="Century Gothic" pitchFamily="34" charset="0"/>
              </a:rPr>
              <a:t>, </a:t>
            </a:r>
            <a:r>
              <a:rPr lang="en-US" sz="2000" dirty="0" err="1" smtClean="0">
                <a:latin typeface="Century Gothic" pitchFamily="34" charset="0"/>
              </a:rPr>
              <a:t>formale</a:t>
            </a:r>
            <a:r>
              <a:rPr lang="en-US" sz="2000" dirty="0" smtClean="0">
                <a:latin typeface="Century Gothic" pitchFamily="34" charset="0"/>
              </a:rPr>
              <a:t> </a:t>
            </a:r>
            <a:r>
              <a:rPr lang="en-US" sz="2000" dirty="0" smtClean="0">
                <a:latin typeface="Century Gothic" pitchFamily="34" charset="0"/>
              </a:rPr>
              <a:t>e non </a:t>
            </a:r>
            <a:r>
              <a:rPr lang="en-US" sz="2000" dirty="0" smtClean="0">
                <a:latin typeface="Century Gothic" pitchFamily="34" charset="0"/>
              </a:rPr>
              <a:t>	</a:t>
            </a:r>
            <a:r>
              <a:rPr lang="en-US" sz="2000" dirty="0" err="1" smtClean="0">
                <a:latin typeface="Century Gothic" pitchFamily="34" charset="0"/>
              </a:rPr>
              <a:t>formale</a:t>
            </a:r>
            <a:endParaRPr lang="en-US" sz="2000" dirty="0" smtClean="0">
              <a:latin typeface="Century Gothic" pitchFamily="34" charset="0"/>
            </a:endParaRPr>
          </a:p>
          <a:p>
            <a:pPr indent="1588"/>
            <a:endParaRPr lang="en-US" sz="600" dirty="0" smtClean="0">
              <a:latin typeface="Century Gothic" pitchFamily="34" charset="0"/>
            </a:endParaRPr>
          </a:p>
          <a:p>
            <a:pPr indent="1588"/>
            <a:r>
              <a:rPr lang="en-US" sz="2000" dirty="0" err="1" smtClean="0">
                <a:latin typeface="Century Gothic" pitchFamily="34" charset="0"/>
              </a:rPr>
              <a:t>Discenti</a:t>
            </a:r>
            <a:r>
              <a:rPr lang="en-US" sz="2000" dirty="0" smtClean="0">
                <a:latin typeface="Century Gothic" pitchFamily="34" charset="0"/>
              </a:rPr>
              <a:t> </a:t>
            </a:r>
            <a:r>
              <a:rPr lang="en-US" sz="2000" dirty="0" err="1" smtClean="0">
                <a:latin typeface="Century Gothic" pitchFamily="34" charset="0"/>
              </a:rPr>
              <a:t>adulti</a:t>
            </a:r>
            <a:endParaRPr lang="en-US" sz="2000" dirty="0" smtClean="0">
              <a:latin typeface="Century Gothic" pitchFamily="34" charset="0"/>
            </a:endParaRPr>
          </a:p>
          <a:p>
            <a:pPr indent="1588"/>
            <a:endParaRPr lang="en-US" sz="600" dirty="0" smtClean="0">
              <a:latin typeface="Century Gothic" pitchFamily="34" charset="0"/>
            </a:endParaRPr>
          </a:p>
          <a:p>
            <a:pPr indent="1588"/>
            <a:r>
              <a:rPr lang="it-IT" sz="2000" dirty="0" smtClean="0">
                <a:latin typeface="Century Gothic" pitchFamily="34" charset="0"/>
              </a:rPr>
              <a:t>Rappresentanti </a:t>
            </a:r>
            <a:r>
              <a:rPr lang="it-IT" sz="2000" dirty="0" smtClean="0">
                <a:latin typeface="Century Gothic" pitchFamily="34" charset="0"/>
              </a:rPr>
              <a:t>delle Parti </a:t>
            </a:r>
            <a:r>
              <a:rPr lang="it-IT" sz="2000" dirty="0" smtClean="0">
                <a:latin typeface="Century Gothic" pitchFamily="34" charset="0"/>
              </a:rPr>
              <a:t>Sociali</a:t>
            </a:r>
          </a:p>
          <a:p>
            <a:pPr indent="1588"/>
            <a:endParaRPr lang="it-IT" sz="600" dirty="0" smtClean="0">
              <a:latin typeface="Century Gothic" pitchFamily="34" charset="0"/>
            </a:endParaRPr>
          </a:p>
          <a:p>
            <a:pPr indent="1588"/>
            <a:r>
              <a:rPr lang="it-IT" sz="2000" dirty="0" smtClean="0">
                <a:latin typeface="Century Gothic" pitchFamily="34" charset="0"/>
              </a:rPr>
              <a:t>Autorità </a:t>
            </a:r>
            <a:r>
              <a:rPr lang="it-IT" sz="2000" dirty="0" smtClean="0">
                <a:latin typeface="Century Gothic" pitchFamily="34" charset="0"/>
              </a:rPr>
              <a:t>Regionali e Nazionali Responsabili delle </a:t>
            </a:r>
            <a:r>
              <a:rPr lang="it-IT" sz="2000" dirty="0" smtClean="0">
                <a:latin typeface="Century Gothic" pitchFamily="34" charset="0"/>
              </a:rPr>
              <a:t>	Politiche di </a:t>
            </a:r>
            <a:r>
              <a:rPr lang="it-IT" sz="2000" dirty="0" smtClean="0">
                <a:latin typeface="Century Gothic" pitchFamily="34" charset="0"/>
              </a:rPr>
              <a:t>apprendimento e formazione </a:t>
            </a:r>
          </a:p>
          <a:p>
            <a:pPr indent="1588"/>
            <a:endParaRPr lang="it-IT" sz="2000" b="1" dirty="0" smtClean="0">
              <a:latin typeface="Century Gothic" pitchFamily="34" charset="0"/>
            </a:endParaRPr>
          </a:p>
          <a:p>
            <a:pPr indent="1588"/>
            <a:r>
              <a:rPr lang="it-IT" sz="2000" b="1" dirty="0" smtClean="0">
                <a:latin typeface="Century Gothic" pitchFamily="34" charset="0"/>
              </a:rPr>
              <a:t>INDIRETTI</a:t>
            </a:r>
            <a:endParaRPr lang="it-IT" sz="2000" b="1" dirty="0" smtClean="0">
              <a:latin typeface="Century Gothic" pitchFamily="34" charset="0"/>
            </a:endParaRPr>
          </a:p>
          <a:p>
            <a:pPr indent="1588"/>
            <a:r>
              <a:rPr lang="it-IT" sz="2000" dirty="0" smtClean="0">
                <a:latin typeface="Century Gothic" pitchFamily="34" charset="0"/>
              </a:rPr>
              <a:t>Network europei di LLL e </a:t>
            </a:r>
            <a:r>
              <a:rPr lang="it-IT" sz="2000" dirty="0" smtClean="0">
                <a:latin typeface="Century Gothic" pitchFamily="34" charset="0"/>
              </a:rPr>
              <a:t>AL</a:t>
            </a:r>
          </a:p>
          <a:p>
            <a:pPr indent="1588"/>
            <a:endParaRPr lang="it-IT" sz="600" dirty="0" smtClean="0">
              <a:latin typeface="Century Gothic" pitchFamily="34" charset="0"/>
            </a:endParaRPr>
          </a:p>
          <a:p>
            <a:pPr indent="1588"/>
            <a:r>
              <a:rPr lang="it-IT" sz="2000" dirty="0" smtClean="0">
                <a:latin typeface="Century Gothic" pitchFamily="34" charset="0"/>
              </a:rPr>
              <a:t>Istituzioni Europee </a:t>
            </a:r>
            <a:r>
              <a:rPr lang="it-IT" sz="2000" dirty="0" smtClean="0">
                <a:latin typeface="Century Gothic" pitchFamily="34" charset="0"/>
              </a:rPr>
              <a:t>di settore</a:t>
            </a:r>
            <a:endParaRPr lang="it-IT" sz="2000" dirty="0">
              <a:latin typeface="Century Gothic" pitchFamily="34" charset="0"/>
            </a:endParaRPr>
          </a:p>
        </p:txBody>
      </p:sp>
      <p:pic>
        <p:nvPicPr>
          <p:cNvPr id="7" name="Immagine 6" descr="target viola.jpg"/>
          <p:cNvPicPr>
            <a:picLocks noChangeAspect="1"/>
          </p:cNvPicPr>
          <p:nvPr/>
        </p:nvPicPr>
        <p:blipFill>
          <a:blip r:embed="rId2" cstate="print">
            <a:duotone>
              <a:schemeClr val="bg2">
                <a:shade val="45000"/>
                <a:satMod val="135000"/>
              </a:schemeClr>
              <a:prstClr val="white"/>
            </a:duotone>
          </a:blip>
          <a:stretch>
            <a:fillRect/>
          </a:stretch>
        </p:blipFill>
        <p:spPr>
          <a:xfrm rot="20581233">
            <a:off x="5362967" y="4508580"/>
            <a:ext cx="2667601" cy="1376826"/>
          </a:xfrm>
          <a:prstGeom prst="rect">
            <a:avLst/>
          </a:prstGeom>
        </p:spPr>
      </p:pic>
      <p:sp>
        <p:nvSpPr>
          <p:cNvPr id="5" name="Titolo 1"/>
          <p:cNvSpPr txBox="1">
            <a:spLocks/>
          </p:cNvSpPr>
          <p:nvPr/>
        </p:nvSpPr>
        <p:spPr>
          <a:xfrm>
            <a:off x="2195736" y="980728"/>
            <a:ext cx="6084168" cy="9716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3600" b="1" i="1" dirty="0" smtClean="0">
                <a:solidFill>
                  <a:srgbClr val="BE129D"/>
                </a:solidFill>
                <a:latin typeface="Constantia" pitchFamily="18" charset="0"/>
                <a:ea typeface="+mj-ea"/>
                <a:cs typeface="+mj-cs"/>
              </a:rPr>
              <a:t>Target Group</a:t>
            </a:r>
            <a:endParaRPr kumimoji="0" lang="en-GB" sz="3600" b="1" i="1" u="none" strike="noStrike" kern="1200" cap="none" spc="0" normalizeH="0" baseline="0" noProof="0" dirty="0">
              <a:ln>
                <a:noFill/>
              </a:ln>
              <a:solidFill>
                <a:srgbClr val="BE129D"/>
              </a:solidFill>
              <a:effectLst/>
              <a:uLnTx/>
              <a:uFillTx/>
              <a:latin typeface="Constantia" pitchFamily="18"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1096</Words>
  <Application>Microsoft Office PowerPoint</Application>
  <PresentationFormat>Presentazione su schermo (4:3)</PresentationFormat>
  <Paragraphs>158</Paragraphs>
  <Slides>16</Slides>
  <Notes>6</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  PRALINE- Peer Review in Adult  Learning to Improve formal and  Non-formal Education</vt:lpstr>
      <vt:lpstr>Diapositiva 2</vt:lpstr>
      <vt:lpstr>Finalità</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PRALINE- Peer Review in Adult Learning to Improve formal and Non-formal Education</dc:title>
  <dc:creator>euprojects</dc:creator>
  <cp:lastModifiedBy>Chiara Palazzetti</cp:lastModifiedBy>
  <cp:revision>84</cp:revision>
  <dcterms:created xsi:type="dcterms:W3CDTF">2014-11-24T15:30:29Z</dcterms:created>
  <dcterms:modified xsi:type="dcterms:W3CDTF">2015-03-17T17:06:39Z</dcterms:modified>
</cp:coreProperties>
</file>