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9" r:id="rId2"/>
    <p:sldId id="258" r:id="rId3"/>
    <p:sldId id="293" r:id="rId4"/>
    <p:sldId id="266" r:id="rId5"/>
    <p:sldId id="290" r:id="rId6"/>
    <p:sldId id="280" r:id="rId7"/>
    <p:sldId id="296" r:id="rId8"/>
    <p:sldId id="297" r:id="rId9"/>
    <p:sldId id="298" r:id="rId10"/>
    <p:sldId id="299" r:id="rId11"/>
    <p:sldId id="281" r:id="rId12"/>
    <p:sldId id="304" r:id="rId13"/>
    <p:sldId id="300" r:id="rId14"/>
    <p:sldId id="301" r:id="rId15"/>
    <p:sldId id="307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n Feerick" initials="S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A609"/>
    <a:srgbClr val="0060A8"/>
    <a:srgbClr val="F7B1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6" autoAdjust="0"/>
  </p:normalViewPr>
  <p:slideViewPr>
    <p:cSldViewPr>
      <p:cViewPr>
        <p:scale>
          <a:sx n="75" d="100"/>
          <a:sy n="75" d="100"/>
        </p:scale>
        <p:origin x="-120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qqai-fs1.qqai.local\Public\FETAC\EQAVET\Progress%20Report%20-%20survey\Survey%202013\Analysis%20-%20Report\Survey_results%20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qqai-fs1.qqai.local\Public\FETAC\EQAVET\Progress%20Report%20-%20survey\Survey%202013\Analysis%20-%20Report\Survey_results%202013%2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1\Desktop\Copy%20of%20Survey_results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qqai-fs1.qqai.local\Public\FETAC\EQAVET\Progress%20Report%20-%20survey\Survey%202013\Analysis%20-%20Report\Survey_results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9"/>
  <c:chart>
    <c:autoTitleDeleted val="1"/>
    <c:plotArea>
      <c:layout>
        <c:manualLayout>
          <c:layoutTarget val="inner"/>
          <c:xMode val="edge"/>
          <c:yMode val="edge"/>
          <c:x val="0.27304456240580388"/>
          <c:y val="4.5478043578187667E-2"/>
          <c:w val="0.59723354638599158"/>
          <c:h val="0.85094921173561477"/>
        </c:manualLayout>
      </c:layout>
      <c:barChart>
        <c:barDir val="bar"/>
        <c:grouping val="stacked"/>
        <c:ser>
          <c:idx val="0"/>
          <c:order val="0"/>
          <c:tx>
            <c:strRef>
              <c:f>'Section A 2013'!$H$66</c:f>
              <c:strCache>
                <c:ptCount val="1"/>
                <c:pt idx="0">
                  <c:v>Only IVET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showVal val="1"/>
          </c:dLbls>
          <c:val>
            <c:numRef>
              <c:f>'Section A 2013'!$H$55:$H$64</c:f>
              <c:numCache>
                <c:formatCode>0%</c:formatCode>
                <c:ptCount val="10"/>
                <c:pt idx="0" formatCode="General">
                  <c:v>0</c:v>
                </c:pt>
                <c:pt idx="1">
                  <c:v>7.0000000000000021E-2</c:v>
                </c:pt>
                <c:pt idx="2" formatCode="General">
                  <c:v>0</c:v>
                </c:pt>
                <c:pt idx="3">
                  <c:v>7.0000000000000021E-2</c:v>
                </c:pt>
                <c:pt idx="4" formatCode="General">
                  <c:v>0</c:v>
                </c:pt>
                <c:pt idx="5">
                  <c:v>7.0000000000000021E-2</c:v>
                </c:pt>
                <c:pt idx="6" formatCode="General">
                  <c:v>0</c:v>
                </c:pt>
                <c:pt idx="7">
                  <c:v>0.22</c:v>
                </c:pt>
                <c:pt idx="8" formatCode="General">
                  <c:v>0</c:v>
                </c:pt>
                <c:pt idx="9">
                  <c:v>7.0000000000000021E-2</c:v>
                </c:pt>
              </c:numCache>
            </c:numRef>
          </c:val>
        </c:ser>
        <c:ser>
          <c:idx val="1"/>
          <c:order val="1"/>
          <c:tx>
            <c:strRef>
              <c:f>'Section A 2013'!$H$67</c:f>
              <c:strCache>
                <c:ptCount val="1"/>
                <c:pt idx="0">
                  <c:v>Only CVET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1"/>
              <c:layout>
                <c:manualLayout>
                  <c:x val="7.246376811594216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7.246376811594216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7.2463768115941761E-3"/>
                  <c:y val="0"/>
                </c:manualLayout>
              </c:layout>
              <c:showVal val="1"/>
            </c:dLbl>
            <c:dLbl>
              <c:idx val="9"/>
              <c:layout>
                <c:manualLayout>
                  <c:x val="9.6618357487922701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val>
            <c:numRef>
              <c:f>'Section A 2013'!$I$55:$I$64</c:f>
              <c:numCache>
                <c:formatCode>0%</c:formatCode>
                <c:ptCount val="10"/>
                <c:pt idx="1">
                  <c:v>0</c:v>
                </c:pt>
                <c:pt idx="3">
                  <c:v>0</c:v>
                </c:pt>
                <c:pt idx="5">
                  <c:v>7.0000000000000021E-2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'Section A 2013'!$H$68</c:f>
              <c:strCache>
                <c:ptCount val="1"/>
                <c:pt idx="0">
                  <c:v>IVET and CVET</c:v>
                </c:pt>
              </c:strCache>
            </c:strRef>
          </c:tx>
          <c:spPr>
            <a:solidFill>
              <a:srgbClr val="0086EA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val>
            <c:numRef>
              <c:f>'Section A 2013'!$J$55:$J$64</c:f>
              <c:numCache>
                <c:formatCode>0%</c:formatCode>
                <c:ptCount val="10"/>
                <c:pt idx="1">
                  <c:v>0.70000000000000062</c:v>
                </c:pt>
                <c:pt idx="3">
                  <c:v>0.48000000000000032</c:v>
                </c:pt>
                <c:pt idx="5">
                  <c:v>0.63000000000000089</c:v>
                </c:pt>
                <c:pt idx="7">
                  <c:v>0.44</c:v>
                </c:pt>
                <c:pt idx="9">
                  <c:v>0.82000000000000062</c:v>
                </c:pt>
              </c:numCache>
            </c:numRef>
          </c:val>
        </c:ser>
        <c:dLbls>
          <c:showVal val="1"/>
        </c:dLbls>
        <c:gapWidth val="0"/>
        <c:overlap val="100"/>
        <c:axId val="54614272"/>
        <c:axId val="54935552"/>
      </c:barChart>
      <c:catAx>
        <c:axId val="54614272"/>
        <c:scaling>
          <c:orientation val="minMax"/>
        </c:scaling>
        <c:axPos val="l"/>
        <c:majorTickMark val="none"/>
        <c:tickLblPos val="none"/>
        <c:crossAx val="54935552"/>
        <c:crosses val="autoZero"/>
        <c:auto val="1"/>
        <c:lblAlgn val="ctr"/>
        <c:lblOffset val="100"/>
      </c:catAx>
      <c:valAx>
        <c:axId val="54935552"/>
        <c:scaling>
          <c:orientation val="minMax"/>
        </c:scaling>
        <c:axPos val="b"/>
        <c:majorGridlines/>
        <c:numFmt formatCode="0%" sourceLinked="0"/>
        <c:majorTickMark val="none"/>
        <c:tickLblPos val="nextTo"/>
        <c:txPr>
          <a:bodyPr/>
          <a:lstStyle/>
          <a:p>
            <a:pPr>
              <a:defRPr sz="900">
                <a:solidFill>
                  <a:schemeClr val="accent6">
                    <a:lumMod val="75000"/>
                  </a:schemeClr>
                </a:solidFill>
              </a:defRPr>
            </a:pPr>
            <a:endParaRPr lang="it-IT"/>
          </a:p>
        </c:txPr>
        <c:crossAx val="54614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07412406334766"/>
          <c:y val="0.34517870548923252"/>
          <c:w val="0.17543129285132436"/>
          <c:h val="0.30498626325600497"/>
        </c:manualLayout>
      </c:layout>
      <c:spPr>
        <a:solidFill>
          <a:schemeClr val="bg1"/>
        </a:solidFill>
      </c:spPr>
      <c:txPr>
        <a:bodyPr/>
        <a:lstStyle/>
        <a:p>
          <a:pPr>
            <a:defRPr sz="1200" b="1"/>
          </a:pPr>
          <a:endParaRPr lang="it-IT"/>
        </a:p>
      </c:txPr>
    </c:legend>
    <c:plotVisOnly val="1"/>
    <c:dispBlanksAs val="gap"/>
  </c:chart>
  <c:spPr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0"/>
  <c:chart>
    <c:plotArea>
      <c:layout/>
      <c:lineChart>
        <c:grouping val="standard"/>
        <c:ser>
          <c:idx val="0"/>
          <c:order val="0"/>
          <c:tx>
            <c:strRef>
              <c:f>Charts!$Q$387</c:f>
              <c:strCache>
                <c:ptCount val="1"/>
                <c:pt idx="0">
                  <c:v>IVET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9914529914529909E-2"/>
                  <c:y val="-2.0687236169936129E-2"/>
                </c:manualLayout>
              </c:layout>
              <c:showVal val="1"/>
            </c:dLbl>
            <c:dLbl>
              <c:idx val="1"/>
              <c:layout>
                <c:manualLayout>
                  <c:x val="-3.2051282051282055E-2"/>
                  <c:y val="-2.068696468745989E-2"/>
                </c:manualLayout>
              </c:layout>
              <c:showVal val="1"/>
            </c:dLbl>
            <c:dLbl>
              <c:idx val="2"/>
              <c:layout>
                <c:manualLayout>
                  <c:x val="-3.2051282051282076E-2"/>
                  <c:y val="-1.3791309791639925E-2"/>
                </c:manualLayout>
              </c:layout>
              <c:showVal val="1"/>
            </c:dLbl>
            <c:dLbl>
              <c:idx val="3"/>
              <c:layout>
                <c:manualLayout>
                  <c:x val="-3.8461538461538464E-2"/>
                  <c:y val="-4.4821756822829732E-2"/>
                </c:manualLayout>
              </c:layout>
              <c:showVal val="1"/>
            </c:dLbl>
            <c:dLbl>
              <c:idx val="4"/>
              <c:layout>
                <c:manualLayout>
                  <c:x val="-3.418803418803415E-2"/>
                  <c:y val="-1.3791309791639925E-2"/>
                </c:manualLayout>
              </c:layout>
              <c:showVal val="1"/>
            </c:dLbl>
            <c:dLbl>
              <c:idx val="5"/>
              <c:layout>
                <c:manualLayout>
                  <c:x val="-3.8461706709738246E-2"/>
                  <c:y val="-6.8956548958199436E-3"/>
                </c:manualLayout>
              </c:layout>
              <c:showVal val="1"/>
            </c:dLbl>
            <c:dLbl>
              <c:idx val="6"/>
              <c:layout>
                <c:manualLayout>
                  <c:x val="-2.5641025641025661E-2"/>
                  <c:y val="-2.7582891065756041E-2"/>
                </c:manualLayout>
              </c:layout>
              <c:showVal val="1"/>
            </c:dLbl>
            <c:dLbl>
              <c:idx val="7"/>
              <c:layout>
                <c:manualLayout>
                  <c:x val="-3.2051282051282055E-2"/>
                  <c:y val="-2.7582891065756041E-2"/>
                </c:manualLayout>
              </c:layout>
              <c:showVal val="1"/>
            </c:dLbl>
            <c:dLbl>
              <c:idx val="8"/>
              <c:layout>
                <c:manualLayout>
                  <c:x val="-2.9914529914529909E-2"/>
                  <c:y val="-2.7582619583279917E-2"/>
                </c:manualLayout>
              </c:layout>
              <c:showVal val="1"/>
            </c:dLbl>
            <c:dLbl>
              <c:idx val="9"/>
              <c:layout>
                <c:manualLayout>
                  <c:x val="-3.4188034188034108E-2"/>
                  <c:y val="-2.7582619583279917E-2"/>
                </c:manualLayout>
              </c:layout>
              <c:showVal val="1"/>
            </c:dLbl>
            <c:dLbl>
              <c:idx val="10"/>
              <c:layout>
                <c:manualLayout>
                  <c:x val="-2.7777777777777811E-2"/>
                  <c:y val="-1.7239137239549892E-2"/>
                </c:manualLayout>
              </c:layout>
              <c:showVal val="1"/>
            </c:dLbl>
            <c:dLbl>
              <c:idx val="11"/>
              <c:layout>
                <c:manualLayout>
                  <c:x val="-2.3504441752473341E-2"/>
                  <c:y val="-1.7239137239549892E-2"/>
                </c:manualLayout>
              </c:layout>
              <c:showVal val="1"/>
            </c:dLbl>
            <c:dLbl>
              <c:idx val="12"/>
              <c:layout>
                <c:manualLayout>
                  <c:x val="-4.0598290598290704E-2"/>
                  <c:y val="-5.516523916655966E-2"/>
                </c:manualLayout>
              </c:layout>
              <c:showVal val="1"/>
            </c:dLbl>
            <c:dLbl>
              <c:idx val="13"/>
              <c:layout>
                <c:manualLayout>
                  <c:x val="-3.4188034188034191E-2"/>
                  <c:y val="-1.3791309791639925E-2"/>
                </c:manualLayout>
              </c:layout>
              <c:showVal val="1"/>
            </c:dLbl>
            <c:dLbl>
              <c:idx val="14"/>
              <c:layout>
                <c:manualLayout>
                  <c:x val="-2.7777777777777811E-2"/>
                  <c:y val="-5.1717683201126005E-2"/>
                </c:manualLayout>
              </c:layout>
              <c:showVal val="1"/>
            </c:dLbl>
            <c:dLbl>
              <c:idx val="15"/>
              <c:layout>
                <c:manualLayout>
                  <c:x val="-3.2051282051282055E-2"/>
                  <c:y val="-6.8956548958199583E-3"/>
                </c:manualLayout>
              </c:layout>
              <c:showVal val="1"/>
            </c:dLbl>
            <c:dLbl>
              <c:idx val="16"/>
              <c:layout>
                <c:manualLayout>
                  <c:x val="-1.0683760683760691E-2"/>
                  <c:y val="-2.758316254823233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Charts!$P$388:$P$404</c:f>
              <c:strCache>
                <c:ptCount val="17"/>
                <c:pt idx="0">
                  <c:v>INDICATOR 1A</c:v>
                </c:pt>
                <c:pt idx="1">
                  <c:v>INDICATOR 1B</c:v>
                </c:pt>
                <c:pt idx="2">
                  <c:v>INDICATOR 2A</c:v>
                </c:pt>
                <c:pt idx="3">
                  <c:v>INDICATOR 2B</c:v>
                </c:pt>
                <c:pt idx="4">
                  <c:v>INDICATOR 3</c:v>
                </c:pt>
                <c:pt idx="5">
                  <c:v>INDICATOR 4</c:v>
                </c:pt>
                <c:pt idx="6">
                  <c:v>INDICATOR 5A</c:v>
                </c:pt>
                <c:pt idx="7">
                  <c:v>INDICATOR 5B</c:v>
                </c:pt>
                <c:pt idx="8">
                  <c:v>INDICATOR 6A</c:v>
                </c:pt>
                <c:pt idx="9">
                  <c:v>INDICATOR 6B</c:v>
                </c:pt>
                <c:pt idx="10">
                  <c:v>INDICATOR 7</c:v>
                </c:pt>
                <c:pt idx="11">
                  <c:v>INDICATOR 8A</c:v>
                </c:pt>
                <c:pt idx="12">
                  <c:v>INDICATOR 8B</c:v>
                </c:pt>
                <c:pt idx="13">
                  <c:v>INDICATOR 9A</c:v>
                </c:pt>
                <c:pt idx="14">
                  <c:v>INDICATOR 9B</c:v>
                </c:pt>
                <c:pt idx="15">
                  <c:v>INDICATOR 10A</c:v>
                </c:pt>
                <c:pt idx="16">
                  <c:v>INDICATOR 10B</c:v>
                </c:pt>
              </c:strCache>
            </c:strRef>
          </c:cat>
          <c:val>
            <c:numRef>
              <c:f>Charts!$Q$388:$Q$404</c:f>
              <c:numCache>
                <c:formatCode>0%</c:formatCode>
                <c:ptCount val="17"/>
                <c:pt idx="0">
                  <c:v>0.63000000000000034</c:v>
                </c:pt>
                <c:pt idx="1">
                  <c:v>0.59</c:v>
                </c:pt>
                <c:pt idx="2">
                  <c:v>0.63000000000000034</c:v>
                </c:pt>
                <c:pt idx="3">
                  <c:v>0.5</c:v>
                </c:pt>
                <c:pt idx="4">
                  <c:v>0.81</c:v>
                </c:pt>
                <c:pt idx="5">
                  <c:v>0.8400000000000003</c:v>
                </c:pt>
                <c:pt idx="6">
                  <c:v>0.38000000000000017</c:v>
                </c:pt>
                <c:pt idx="7">
                  <c:v>0.31000000000000016</c:v>
                </c:pt>
                <c:pt idx="8">
                  <c:v>0.22</c:v>
                </c:pt>
                <c:pt idx="9">
                  <c:v>0.19</c:v>
                </c:pt>
                <c:pt idx="10">
                  <c:v>0.69000000000000028</c:v>
                </c:pt>
                <c:pt idx="11">
                  <c:v>0.53</c:v>
                </c:pt>
                <c:pt idx="12">
                  <c:v>0.38000000000000017</c:v>
                </c:pt>
                <c:pt idx="13">
                  <c:v>0.63000000000000034</c:v>
                </c:pt>
                <c:pt idx="14">
                  <c:v>0.19</c:v>
                </c:pt>
                <c:pt idx="15">
                  <c:v>0.53</c:v>
                </c:pt>
                <c:pt idx="16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Charts!$R$387</c:f>
              <c:strCache>
                <c:ptCount val="1"/>
                <c:pt idx="0">
                  <c:v>CVET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051282051282062E-2"/>
                  <c:y val="-2.068696468745989E-2"/>
                </c:manualLayout>
              </c:layout>
              <c:showVal val="1"/>
            </c:dLbl>
            <c:dLbl>
              <c:idx val="1"/>
              <c:layout>
                <c:manualLayout>
                  <c:x val="-2.5641025641025647E-2"/>
                  <c:y val="8.6483457622535571E-3"/>
                </c:manualLayout>
              </c:layout>
              <c:showVal val="1"/>
            </c:dLbl>
            <c:dLbl>
              <c:idx val="2"/>
              <c:layout>
                <c:manualLayout>
                  <c:x val="-2.5641025641025661E-2"/>
                  <c:y val="-1.3791309791639984E-2"/>
                </c:manualLayout>
              </c:layout>
              <c:showVal val="1"/>
            </c:dLbl>
            <c:dLbl>
              <c:idx val="3"/>
              <c:layout>
                <c:manualLayout>
                  <c:x val="-3.8461538461538464E-2"/>
                  <c:y val="-3.4478274479099812E-2"/>
                </c:manualLayout>
              </c:layout>
              <c:showVal val="1"/>
            </c:dLbl>
            <c:dLbl>
              <c:idx val="4"/>
              <c:layout>
                <c:manualLayout>
                  <c:x val="-2.350427350427356E-2"/>
                  <c:y val="-3.4478274479100143E-3"/>
                </c:manualLayout>
              </c:layout>
              <c:showVal val="1"/>
            </c:dLbl>
            <c:dLbl>
              <c:idx val="5"/>
              <c:layout>
                <c:manualLayout>
                  <c:x val="-3.2051450299481796E-2"/>
                  <c:y val="-1.3791309791639925E-2"/>
                </c:manualLayout>
              </c:layout>
              <c:showVal val="1"/>
            </c:dLbl>
            <c:dLbl>
              <c:idx val="6"/>
              <c:layout>
                <c:manualLayout>
                  <c:x val="-1.9230769230769253E-2"/>
                  <c:y val="-6.8956548958199583E-3"/>
                </c:manualLayout>
              </c:layout>
              <c:showVal val="1"/>
            </c:dLbl>
            <c:dLbl>
              <c:idx val="7"/>
              <c:layout>
                <c:manualLayout>
                  <c:x val="-2.7777777777777811E-2"/>
                  <c:y val="-1.3791581274116206E-2"/>
                </c:manualLayout>
              </c:layout>
              <c:showVal val="1"/>
            </c:dLbl>
            <c:dLbl>
              <c:idx val="8"/>
              <c:layout>
                <c:manualLayout>
                  <c:x val="-3.4188034188034191E-2"/>
                  <c:y val="-1.3791309791639925E-2"/>
                </c:manualLayout>
              </c:layout>
              <c:showVal val="1"/>
            </c:dLbl>
            <c:dLbl>
              <c:idx val="9"/>
              <c:layout>
                <c:manualLayout>
                  <c:x val="-3.4188034188034108E-2"/>
                  <c:y val="-6.8956548958199583E-3"/>
                </c:manualLayout>
              </c:layout>
              <c:showVal val="1"/>
            </c:dLbl>
            <c:dLbl>
              <c:idx val="10"/>
              <c:layout>
                <c:manualLayout>
                  <c:x val="-2.7777777777777811E-2"/>
                  <c:y val="3.4478274479099812E-2"/>
                </c:manualLayout>
              </c:layout>
              <c:showVal val="1"/>
            </c:dLbl>
            <c:dLbl>
              <c:idx val="11"/>
              <c:layout>
                <c:manualLayout>
                  <c:x val="-2.3504273504273525E-2"/>
                  <c:y val="1.3791309791639863E-2"/>
                </c:manualLayout>
              </c:layout>
              <c:showVal val="1"/>
            </c:dLbl>
            <c:dLbl>
              <c:idx val="12"/>
              <c:layout>
                <c:manualLayout>
                  <c:x val="-2.9914529914529909E-2"/>
                  <c:y val="-6.3209439677508742E-17"/>
                </c:manualLayout>
              </c:layout>
              <c:showVal val="1"/>
            </c:dLbl>
            <c:dLbl>
              <c:idx val="13"/>
              <c:layout>
                <c:manualLayout>
                  <c:x val="-3.6324786324786328E-2"/>
                  <c:y val="2.7582619583279858E-2"/>
                </c:manualLayout>
              </c:layout>
              <c:showVal val="1"/>
            </c:dLbl>
            <c:dLbl>
              <c:idx val="14"/>
              <c:layout>
                <c:manualLayout>
                  <c:x val="-3.0806245373174543E-2"/>
                  <c:y val="-1.68425013418021E-2"/>
                </c:manualLayout>
              </c:layout>
              <c:showVal val="1"/>
            </c:dLbl>
            <c:dLbl>
              <c:idx val="15"/>
              <c:layout>
                <c:manualLayout>
                  <c:x val="-2.9914529914529909E-2"/>
                  <c:y val="1.3791309791639863E-2"/>
                </c:manualLayout>
              </c:layout>
              <c:showVal val="1"/>
            </c:dLbl>
            <c:dLbl>
              <c:idx val="16"/>
              <c:layout>
                <c:manualLayout>
                  <c:x val="-1.4957264957264953E-2"/>
                  <c:y val="-6.3209439677508742E-17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Val val="1"/>
          </c:dLbls>
          <c:cat>
            <c:strRef>
              <c:f>Charts!$P$388:$P$404</c:f>
              <c:strCache>
                <c:ptCount val="17"/>
                <c:pt idx="0">
                  <c:v>INDICATOR 1A</c:v>
                </c:pt>
                <c:pt idx="1">
                  <c:v>INDICATOR 1B</c:v>
                </c:pt>
                <c:pt idx="2">
                  <c:v>INDICATOR 2A</c:v>
                </c:pt>
                <c:pt idx="3">
                  <c:v>INDICATOR 2B</c:v>
                </c:pt>
                <c:pt idx="4">
                  <c:v>INDICATOR 3</c:v>
                </c:pt>
                <c:pt idx="5">
                  <c:v>INDICATOR 4</c:v>
                </c:pt>
                <c:pt idx="6">
                  <c:v>INDICATOR 5A</c:v>
                </c:pt>
                <c:pt idx="7">
                  <c:v>INDICATOR 5B</c:v>
                </c:pt>
                <c:pt idx="8">
                  <c:v>INDICATOR 6A</c:v>
                </c:pt>
                <c:pt idx="9">
                  <c:v>INDICATOR 6B</c:v>
                </c:pt>
                <c:pt idx="10">
                  <c:v>INDICATOR 7</c:v>
                </c:pt>
                <c:pt idx="11">
                  <c:v>INDICATOR 8A</c:v>
                </c:pt>
                <c:pt idx="12">
                  <c:v>INDICATOR 8B</c:v>
                </c:pt>
                <c:pt idx="13">
                  <c:v>INDICATOR 9A</c:v>
                </c:pt>
                <c:pt idx="14">
                  <c:v>INDICATOR 9B</c:v>
                </c:pt>
                <c:pt idx="15">
                  <c:v>INDICATOR 10A</c:v>
                </c:pt>
                <c:pt idx="16">
                  <c:v>INDICATOR 10B</c:v>
                </c:pt>
              </c:strCache>
            </c:strRef>
          </c:cat>
          <c:val>
            <c:numRef>
              <c:f>Charts!$R$388:$R$404</c:f>
              <c:numCache>
                <c:formatCode>0%</c:formatCode>
                <c:ptCount val="17"/>
                <c:pt idx="0">
                  <c:v>0.44</c:v>
                </c:pt>
                <c:pt idx="1">
                  <c:v>0.56000000000000005</c:v>
                </c:pt>
                <c:pt idx="2">
                  <c:v>0.41000000000000014</c:v>
                </c:pt>
                <c:pt idx="3">
                  <c:v>0.31000000000000016</c:v>
                </c:pt>
                <c:pt idx="4">
                  <c:v>0.63000000000000034</c:v>
                </c:pt>
                <c:pt idx="5">
                  <c:v>0.56000000000000005</c:v>
                </c:pt>
                <c:pt idx="6">
                  <c:v>0.28000000000000008</c:v>
                </c:pt>
                <c:pt idx="7">
                  <c:v>0.22</c:v>
                </c:pt>
                <c:pt idx="8">
                  <c:v>0.13</c:v>
                </c:pt>
                <c:pt idx="9">
                  <c:v>0.16</c:v>
                </c:pt>
                <c:pt idx="10">
                  <c:v>0.63000000000000034</c:v>
                </c:pt>
                <c:pt idx="11">
                  <c:v>0.41000000000000014</c:v>
                </c:pt>
                <c:pt idx="12">
                  <c:v>0.28000000000000008</c:v>
                </c:pt>
                <c:pt idx="13">
                  <c:v>0.5</c:v>
                </c:pt>
                <c:pt idx="14">
                  <c:v>0.19</c:v>
                </c:pt>
                <c:pt idx="15">
                  <c:v>0.47000000000000008</c:v>
                </c:pt>
                <c:pt idx="16">
                  <c:v>0.22</c:v>
                </c:pt>
              </c:numCache>
            </c:numRef>
          </c:val>
        </c:ser>
        <c:dLbls>
          <c:showVal val="1"/>
        </c:dLbls>
        <c:marker val="1"/>
        <c:axId val="66015232"/>
        <c:axId val="66016768"/>
      </c:lineChart>
      <c:catAx>
        <c:axId val="66015232"/>
        <c:scaling>
          <c:orientation val="minMax"/>
        </c:scaling>
        <c:axPos val="b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maj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it-IT"/>
          </a:p>
        </c:txPr>
        <c:crossAx val="66016768"/>
        <c:crosses val="autoZero"/>
        <c:auto val="1"/>
        <c:lblAlgn val="ctr"/>
        <c:lblOffset val="100"/>
      </c:catAx>
      <c:valAx>
        <c:axId val="66016768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66015232"/>
        <c:crosses val="autoZero"/>
        <c:crossBetween val="between"/>
      </c:valAx>
      <c:spPr>
        <a:solidFill>
          <a:schemeClr val="bg2">
            <a:lumMod val="50000"/>
          </a:schemeClr>
        </a:solidFill>
      </c:spPr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it-IT"/>
          </a:p>
        </c:txPr>
      </c:legendEntry>
      <c:layout/>
      <c:spPr>
        <a:solidFill>
          <a:schemeClr val="bg2">
            <a:lumMod val="50000"/>
          </a:schemeClr>
        </a:solidFill>
      </c:spPr>
      <c:txPr>
        <a:bodyPr/>
        <a:lstStyle/>
        <a:p>
          <a:pPr>
            <a:defRPr sz="1400" b="1"/>
          </a:pPr>
          <a:endParaRPr lang="it-IT"/>
        </a:p>
      </c:txPr>
    </c:legend>
    <c:plotVisOnly val="1"/>
    <c:dispBlanksAs val="zero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2"/>
  <c:chart>
    <c:plotArea>
      <c:layout>
        <c:manualLayout>
          <c:layoutTarget val="inner"/>
          <c:xMode val="edge"/>
          <c:yMode val="edge"/>
          <c:x val="0.23807664910781901"/>
          <c:y val="5.6465915542474626E-2"/>
          <c:w val="0.63129896087157922"/>
          <c:h val="0.72557707708402785"/>
        </c:manualLayout>
      </c:layout>
      <c:doughnutChart>
        <c:varyColors val="1"/>
        <c:ser>
          <c:idx val="0"/>
          <c:order val="0"/>
          <c:explosion val="25"/>
          <c:dPt>
            <c:idx val="1"/>
            <c:spPr>
              <a:solidFill>
                <a:srgbClr val="FBDE05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dirty="0" smtClean="0"/>
                      <a:t>87%</a:t>
                    </a:r>
                    <a:endParaRPr lang="en-US" dirty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13%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extLst>
              <c:ext xmlns:c15="http://schemas.microsoft.com/office/drawing/2012/chart" uri="{CE6537A1-D6FC-4f65-9D91-7224C49458BB}"/>
            </c:extLst>
          </c:dLbls>
          <c:cat>
            <c:strRef>
              <c:f>'Section B'!$Y$12:$Y$13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'Section B'!$Z$12:$Z$13</c:f>
              <c:numCache>
                <c:formatCode>0%</c:formatCode>
                <c:ptCount val="2"/>
                <c:pt idx="0">
                  <c:v>0.84000000000000064</c:v>
                </c:pt>
                <c:pt idx="1">
                  <c:v>0.16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86482494915117736"/>
          <c:y val="0.35740733668481284"/>
          <c:w val="0.13458504345563091"/>
          <c:h val="0.30024044972652403"/>
        </c:manualLayout>
      </c:layout>
      <c:txPr>
        <a:bodyPr/>
        <a:lstStyle/>
        <a:p>
          <a:pPr>
            <a:defRPr sz="1200" b="1"/>
          </a:pPr>
          <a:endParaRPr lang="it-IT"/>
        </a:p>
      </c:txPr>
    </c:legend>
    <c:plotVisOnly val="1"/>
    <c:dispBlanksAs val="zero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4"/>
  <c:chart>
    <c:plotArea>
      <c:layout/>
      <c:barChart>
        <c:barDir val="col"/>
        <c:grouping val="clustered"/>
        <c:ser>
          <c:idx val="0"/>
          <c:order val="0"/>
          <c:dLbls>
            <c:dLbl>
              <c:idx val="2"/>
              <c:layout>
                <c:manualLayout>
                  <c:x val="0"/>
                  <c:y val="7.247839276857404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7.2478195711564344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ctr"/>
            <c:showVal val="1"/>
          </c:dLbls>
          <c:cat>
            <c:strRef>
              <c:f>'Section B'!$M$55:$M$59</c:f>
              <c:strCache>
                <c:ptCount val="5"/>
                <c:pt idx="0">
                  <c:v>NRP is part of the Ministry/ies</c:v>
                </c:pt>
                <c:pt idx="1">
                  <c:v>NRP is an agency funded by the Ministry/ies</c:v>
                </c:pt>
                <c:pt idx="2">
                  <c:v>NRP is an agency independent of the Ministry/ies</c:v>
                </c:pt>
                <c:pt idx="3">
                  <c:v>NRP is a private organisation</c:v>
                </c:pt>
                <c:pt idx="4">
                  <c:v>Others</c:v>
                </c:pt>
              </c:strCache>
            </c:strRef>
          </c:cat>
          <c:val>
            <c:numRef>
              <c:f>'Section B'!$N$55:$N$59</c:f>
              <c:numCache>
                <c:formatCode>0%</c:formatCode>
                <c:ptCount val="5"/>
                <c:pt idx="0">
                  <c:v>0.39000000000000046</c:v>
                </c:pt>
                <c:pt idx="1">
                  <c:v>0.54</c:v>
                </c:pt>
                <c:pt idx="2">
                  <c:v>4.0000000000000022E-2</c:v>
                </c:pt>
                <c:pt idx="3">
                  <c:v>4.0000000000000022E-2</c:v>
                </c:pt>
                <c:pt idx="4">
                  <c:v>7.0000000000000021E-2</c:v>
                </c:pt>
              </c:numCache>
            </c:numRef>
          </c:val>
        </c:ser>
        <c:dLbls>
          <c:showVal val="1"/>
        </c:dLbls>
        <c:axId val="35430784"/>
        <c:axId val="35432320"/>
      </c:barChart>
      <c:catAx>
        <c:axId val="35430784"/>
        <c:scaling>
          <c:orientation val="minMax"/>
        </c:scaling>
        <c:axPos val="b"/>
        <c:tickLblPos val="nextTo"/>
        <c:crossAx val="35432320"/>
        <c:crosses val="autoZero"/>
        <c:auto val="1"/>
        <c:lblAlgn val="ctr"/>
        <c:lblOffset val="100"/>
      </c:catAx>
      <c:valAx>
        <c:axId val="35432320"/>
        <c:scaling>
          <c:orientation val="minMax"/>
        </c:scaling>
        <c:axPos val="l"/>
        <c:majorGridlines/>
        <c:numFmt formatCode="0%" sourceLinked="1"/>
        <c:tickLblPos val="nextTo"/>
        <c:crossAx val="35430784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100"/>
      </a:pPr>
      <a:endParaRPr lang="it-IT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0.0365</cdr:x>
      <cdr:y>0.01587</cdr:y>
    </cdr:from>
    <cdr:to>
      <cdr:x>0.28031</cdr:x>
      <cdr:y>0.90164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15659" y="43132"/>
          <a:ext cx="1440611" cy="24067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r>
            <a:rPr lang="en-US" sz="1300" b="1" dirty="0">
              <a:solidFill>
                <a:sysClr val="windowText" lastClr="000000"/>
              </a:solidFill>
            </a:rPr>
            <a:t>NQF/EQF </a:t>
          </a:r>
          <a:r>
            <a:rPr lang="en-US" sz="1300" b="1" dirty="0" err="1" smtClean="0">
              <a:solidFill>
                <a:sysClr val="windowText" lastClr="000000"/>
              </a:solidFill>
            </a:rPr>
            <a:t>Implementazione</a:t>
          </a:r>
          <a:endParaRPr lang="en-US" sz="1300" b="1" dirty="0">
            <a:solidFill>
              <a:sysClr val="windowText" lastClr="000000"/>
            </a:solidFill>
          </a:endParaRPr>
        </a:p>
        <a:p xmlns:a="http://schemas.openxmlformats.org/drawingml/2006/main">
          <a:pPr algn="r"/>
          <a:endParaRPr lang="en-US" sz="1300" b="1" dirty="0">
            <a:solidFill>
              <a:sysClr val="windowText" lastClr="000000"/>
            </a:solidFill>
          </a:endParaRPr>
        </a:p>
        <a:p xmlns:a="http://schemas.openxmlformats.org/drawingml/2006/main">
          <a:pPr algn="r"/>
          <a:endParaRPr lang="en-US" sz="1300" b="1" dirty="0">
            <a:solidFill>
              <a:sysClr val="windowText" lastClr="000000"/>
            </a:solidFill>
          </a:endParaRPr>
        </a:p>
        <a:p xmlns:a="http://schemas.openxmlformats.org/drawingml/2006/main">
          <a:pPr algn="r"/>
          <a:r>
            <a:rPr lang="en-US" sz="1300" b="1" dirty="0">
              <a:solidFill>
                <a:sysClr val="windowText" lastClr="000000"/>
              </a:solidFill>
            </a:rPr>
            <a:t>ECVET </a:t>
          </a:r>
          <a:r>
            <a:rPr lang="en-US" sz="1300" b="1" dirty="0" err="1" smtClean="0">
              <a:solidFill>
                <a:sysClr val="windowText" lastClr="000000"/>
              </a:solidFill>
            </a:rPr>
            <a:t>Implementazione</a:t>
          </a:r>
          <a:endParaRPr lang="en-US" sz="1300" b="1" dirty="0">
            <a:solidFill>
              <a:sysClr val="windowText" lastClr="000000"/>
            </a:solidFill>
          </a:endParaRPr>
        </a:p>
        <a:p xmlns:a="http://schemas.openxmlformats.org/drawingml/2006/main">
          <a:pPr algn="r"/>
          <a:endParaRPr lang="en-US" sz="1300" b="1" dirty="0">
            <a:solidFill>
              <a:sysClr val="windowText" lastClr="000000"/>
            </a:solidFill>
          </a:endParaRPr>
        </a:p>
        <a:p xmlns:a="http://schemas.openxmlformats.org/drawingml/2006/main">
          <a:pPr algn="r"/>
          <a:endParaRPr lang="en-US" sz="1300" b="1" dirty="0">
            <a:solidFill>
              <a:sysClr val="windowText" lastClr="000000"/>
            </a:solidFill>
          </a:endParaRPr>
        </a:p>
        <a:p xmlns:a="http://schemas.openxmlformats.org/drawingml/2006/main">
          <a:pPr algn="r"/>
          <a:r>
            <a:rPr lang="en-US" sz="1300" b="1" dirty="0" smtClean="0">
              <a:solidFill>
                <a:sysClr val="windowText" lastClr="000000"/>
              </a:solidFill>
            </a:rPr>
            <a:t>Non-</a:t>
          </a:r>
          <a:r>
            <a:rPr lang="en-US" sz="1300" b="1" dirty="0" err="1" smtClean="0">
              <a:solidFill>
                <a:sysClr val="windowText" lastClr="000000"/>
              </a:solidFill>
            </a:rPr>
            <a:t>formale</a:t>
          </a:r>
          <a:r>
            <a:rPr lang="en-US" sz="1300" b="1" dirty="0" smtClean="0">
              <a:solidFill>
                <a:sysClr val="windowText" lastClr="000000"/>
              </a:solidFill>
            </a:rPr>
            <a:t>/</a:t>
          </a:r>
          <a:r>
            <a:rPr lang="en-US" sz="1300" b="1" dirty="0" err="1" smtClean="0">
              <a:solidFill>
                <a:sysClr val="windowText" lastClr="000000"/>
              </a:solidFill>
            </a:rPr>
            <a:t>Informale</a:t>
          </a:r>
          <a:r>
            <a:rPr lang="en-US" sz="1300" b="1" dirty="0" smtClean="0">
              <a:solidFill>
                <a:sysClr val="windowText" lastClr="000000"/>
              </a:solidFill>
            </a:rPr>
            <a:t> </a:t>
          </a:r>
          <a:r>
            <a:rPr lang="en-US" sz="1300" b="1" dirty="0">
              <a:solidFill>
                <a:sysClr val="windowText" lastClr="000000"/>
              </a:solidFill>
            </a:rPr>
            <a:t>Learning</a:t>
          </a:r>
        </a:p>
        <a:p xmlns:a="http://schemas.openxmlformats.org/drawingml/2006/main">
          <a:pPr algn="r"/>
          <a:endParaRPr lang="en-US" sz="1300" b="1" dirty="0">
            <a:solidFill>
              <a:sysClr val="windowText" lastClr="000000"/>
            </a:solidFill>
          </a:endParaRPr>
        </a:p>
        <a:p xmlns:a="http://schemas.openxmlformats.org/drawingml/2006/main">
          <a:pPr algn="r"/>
          <a:endParaRPr lang="en-US" sz="1300" b="1" dirty="0">
            <a:solidFill>
              <a:sysClr val="windowText" lastClr="000000"/>
            </a:solidFill>
          </a:endParaRPr>
        </a:p>
        <a:p xmlns:a="http://schemas.openxmlformats.org/drawingml/2006/main">
          <a:pPr algn="r"/>
          <a:r>
            <a:rPr lang="en-US" sz="1300" b="1" dirty="0">
              <a:solidFill>
                <a:sysClr val="windowText" lastClr="000000"/>
              </a:solidFill>
            </a:rPr>
            <a:t>Qualification Design</a:t>
          </a:r>
        </a:p>
        <a:p xmlns:a="http://schemas.openxmlformats.org/drawingml/2006/main">
          <a:pPr algn="r"/>
          <a:endParaRPr lang="en-US" sz="1300" b="1" dirty="0">
            <a:solidFill>
              <a:sysClr val="windowText" lastClr="000000"/>
            </a:solidFill>
          </a:endParaRPr>
        </a:p>
        <a:p xmlns:a="http://schemas.openxmlformats.org/drawingml/2006/main">
          <a:pPr algn="r"/>
          <a:endParaRPr lang="en-US" sz="1300" b="1" dirty="0">
            <a:solidFill>
              <a:sysClr val="windowText" lastClr="000000"/>
            </a:solidFill>
          </a:endParaRPr>
        </a:p>
        <a:p xmlns:a="http://schemas.openxmlformats.org/drawingml/2006/main">
          <a:pPr algn="r"/>
          <a:r>
            <a:rPr lang="en-US" sz="1300" b="1" dirty="0">
              <a:solidFill>
                <a:sysClr val="windowText" lastClr="000000"/>
              </a:solidFill>
            </a:rPr>
            <a:t>        </a:t>
          </a:r>
          <a:r>
            <a:rPr lang="en-US" sz="1300" b="1" dirty="0" err="1" smtClean="0">
              <a:solidFill>
                <a:sysClr val="windowText" lastClr="000000"/>
              </a:solidFill>
            </a:rPr>
            <a:t>Certificazione</a:t>
          </a:r>
          <a:r>
            <a:rPr lang="en-US" sz="1300" b="1" dirty="0" smtClean="0">
              <a:solidFill>
                <a:sysClr val="windowText" lastClr="000000"/>
              </a:solidFill>
            </a:rPr>
            <a:t> </a:t>
          </a:r>
          <a:r>
            <a:rPr lang="en-US" sz="1200" b="1" dirty="0">
              <a:solidFill>
                <a:sysClr val="windowText" lastClr="000000"/>
              </a:solidFill>
            </a:rPr>
            <a:t>	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43353-F2CA-4192-9810-8EAF71F8669D}" type="datetimeFigureOut">
              <a:rPr lang="en-IE" smtClean="0"/>
              <a:pPr/>
              <a:t>18/03/2015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C26F2-60CD-4267-A978-E0126AB117E6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68037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611560" y="1988840"/>
            <a:ext cx="7848872" cy="1656184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>
              <a:buNone/>
              <a:defRPr sz="4400" baseline="0">
                <a:solidFill>
                  <a:srgbClr val="0060A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IE" dirty="0"/>
          </a:p>
        </p:txBody>
      </p:sp>
      <p:sp>
        <p:nvSpPr>
          <p:cNvPr id="8" name="Text Placeholder 2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611560" y="3789040"/>
            <a:ext cx="4824536" cy="1512168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>
              <a:buNone/>
              <a:defRPr sz="32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Presenter’s name</a:t>
            </a:r>
          </a:p>
          <a:p>
            <a:r>
              <a:rPr lang="en-GB" dirty="0" smtClean="0"/>
              <a:t>XX Month 2010</a:t>
            </a:r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sz="half" idx="1"/>
          </p:nvPr>
        </p:nvSpPr>
        <p:spPr>
          <a:xfrm>
            <a:off x="467544" y="2204864"/>
            <a:ext cx="8208912" cy="396044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3059832" y="404664"/>
            <a:ext cx="5688632" cy="1368152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>
              <a:buNone/>
              <a:defRPr>
                <a:solidFill>
                  <a:srgbClr val="0060A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Click to add title</a:t>
            </a:r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2492896"/>
            <a:ext cx="7772400" cy="794519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0060A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Thank you for attention!</a:t>
            </a:r>
            <a:endParaRPr lang="en-IE" dirty="0"/>
          </a:p>
        </p:txBody>
      </p:sp>
      <p:sp>
        <p:nvSpPr>
          <p:cNvPr id="8" name="Text Placeholder 2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2267744" y="3573016"/>
            <a:ext cx="4824536" cy="1512168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algn="ctr">
              <a:buNone/>
              <a:defRPr sz="32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Presenter’s name</a:t>
            </a:r>
          </a:p>
          <a:p>
            <a:r>
              <a:rPr lang="en-GB" dirty="0" smtClean="0"/>
              <a:t>Contact details</a:t>
            </a:r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 descr="EQAVET Masterlogoshi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0648"/>
            <a:ext cx="2555776" cy="16252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algn="ctr"/>
            <a:r>
              <a:rPr lang="en-IE" sz="4000" b="1" i="1" dirty="0" err="1" smtClean="0"/>
              <a:t>Progetto</a:t>
            </a:r>
            <a:r>
              <a:rPr lang="en-IE" sz="4000" b="1" i="1" dirty="0" smtClean="0"/>
              <a:t> Praline </a:t>
            </a:r>
          </a:p>
          <a:p>
            <a:pPr algn="ctr"/>
            <a:r>
              <a:rPr lang="en-IE" sz="4000" b="1" i="1" dirty="0" smtClean="0"/>
              <a:t>“Stakeholder Committee” </a:t>
            </a:r>
          </a:p>
          <a:p>
            <a:pPr algn="r"/>
            <a:endParaRPr lang="en-IE" sz="2800" b="1" i="1" dirty="0" smtClean="0"/>
          </a:p>
          <a:p>
            <a:pPr algn="ctr"/>
            <a:r>
              <a:rPr lang="en-IE" sz="2800" b="1" i="1" dirty="0" err="1" smtClean="0"/>
              <a:t>Isfol</a:t>
            </a:r>
            <a:r>
              <a:rPr lang="en-IE" sz="2800" b="1" i="1" dirty="0" smtClean="0"/>
              <a:t> </a:t>
            </a:r>
          </a:p>
          <a:p>
            <a:pPr algn="ctr"/>
            <a:r>
              <a:rPr lang="en-IE" sz="2800" b="1" i="1" dirty="0" smtClean="0"/>
              <a:t>Roma, 18 </a:t>
            </a:r>
            <a:r>
              <a:rPr lang="en-IE" sz="2800" b="1" i="1" dirty="0" err="1" smtClean="0"/>
              <a:t>marzo</a:t>
            </a:r>
            <a:r>
              <a:rPr lang="en-IE" sz="2800" b="1" i="1" dirty="0" smtClean="0"/>
              <a:t> 2015</a:t>
            </a:r>
          </a:p>
          <a:p>
            <a:pPr algn="ctr"/>
            <a:r>
              <a:rPr lang="en-IE" sz="2400" b="1" dirty="0" smtClean="0"/>
              <a:t>Reference Point </a:t>
            </a:r>
            <a:r>
              <a:rPr lang="en-IE" sz="2400" b="1" dirty="0" err="1" smtClean="0"/>
              <a:t>Nazionale</a:t>
            </a:r>
            <a:r>
              <a:rPr lang="en-IE" sz="2400" b="1" dirty="0" smtClean="0"/>
              <a:t> per la </a:t>
            </a:r>
            <a:r>
              <a:rPr lang="en-IE" sz="2400" b="1" dirty="0" err="1" smtClean="0"/>
              <a:t>Qualità</a:t>
            </a:r>
            <a:r>
              <a:rPr lang="en-IE" sz="2400" b="1" dirty="0" smtClean="0"/>
              <a:t> </a:t>
            </a:r>
            <a:r>
              <a:rPr lang="en-IE" sz="2400" b="1" dirty="0" err="1" smtClean="0"/>
              <a:t>dell’IFP</a:t>
            </a:r>
            <a:r>
              <a:rPr lang="en-IE" sz="2400" b="1" dirty="0" smtClean="0"/>
              <a:t> </a:t>
            </a:r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611560" y="3789040"/>
            <a:ext cx="5256584" cy="1872208"/>
          </a:xfrm>
        </p:spPr>
        <p:txBody>
          <a:bodyPr/>
          <a:lstStyle/>
          <a:p>
            <a:endParaRPr lang="en-IE" i="1" dirty="0" smtClean="0"/>
          </a:p>
          <a:p>
            <a:endParaRPr lang="en-IE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52766"/>
            <a:ext cx="1944216" cy="125381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775777"/>
            <a:ext cx="2160240" cy="8935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5046" y="5949280"/>
            <a:ext cx="1282452" cy="8716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7530" y="470898"/>
            <a:ext cx="1371513" cy="12356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0671" y="678453"/>
            <a:ext cx="1428750" cy="82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5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>
                <a:solidFill>
                  <a:schemeClr val="accent1"/>
                </a:solidFill>
              </a:rPr>
              <a:t>Ambiti di riferimento:</a:t>
            </a:r>
          </a:p>
          <a:p>
            <a:r>
              <a:rPr lang="it-IT" sz="2800" dirty="0" smtClean="0">
                <a:solidFill>
                  <a:schemeClr val="accent1"/>
                </a:solidFill>
              </a:rPr>
              <a:t>ambiti </a:t>
            </a:r>
            <a:r>
              <a:rPr lang="it-IT" sz="2800" dirty="0">
                <a:solidFill>
                  <a:schemeClr val="accent1"/>
                </a:solidFill>
              </a:rPr>
              <a:t>afferenti al Ministero del Lavoro e al Ministero dell’Istruzione</a:t>
            </a:r>
          </a:p>
          <a:p>
            <a:r>
              <a:rPr lang="it-IT" sz="2800" dirty="0">
                <a:solidFill>
                  <a:schemeClr val="accent1"/>
                </a:solidFill>
              </a:rPr>
              <a:t>sono state individuate azioni differenti a seconda che si parli di qualità di strutture o di  sistema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it-IT" dirty="0"/>
              <a:t>Il Piano Nazionale  - </a:t>
            </a:r>
            <a:r>
              <a:rPr lang="it-IT" dirty="0" smtClean="0"/>
              <a:t>impostazione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0439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>
          <a:xfrm>
            <a:off x="3059831" y="404664"/>
            <a:ext cx="5936531" cy="1368152"/>
          </a:xfrm>
        </p:spPr>
        <p:txBody>
          <a:bodyPr/>
          <a:lstStyle/>
          <a:p>
            <a:pPr algn="ctr"/>
            <a:r>
              <a:rPr lang="it-IT" dirty="0" smtClean="0"/>
              <a:t>Azioni intraprese </a:t>
            </a:r>
            <a:r>
              <a:rPr lang="it-IT" dirty="0"/>
              <a:t>dal </a:t>
            </a:r>
            <a:r>
              <a:rPr lang="it-IT" dirty="0" smtClean="0"/>
              <a:t>NRP </a:t>
            </a:r>
            <a:r>
              <a:rPr lang="it-IT" dirty="0"/>
              <a:t>come </a:t>
            </a:r>
            <a:r>
              <a:rPr lang="it-IT" dirty="0" smtClean="0"/>
              <a:t>previsto da </a:t>
            </a:r>
            <a:r>
              <a:rPr lang="it-IT" dirty="0"/>
              <a:t>EQAVET</a:t>
            </a:r>
            <a:endParaRPr lang="en-IE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4139952" y="6516946"/>
            <a:ext cx="42484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IE" dirty="0"/>
          </a:p>
        </p:txBody>
      </p:sp>
      <p:sp>
        <p:nvSpPr>
          <p:cNvPr id="2" name="Rettangolo 1"/>
          <p:cNvSpPr/>
          <p:nvPr/>
        </p:nvSpPr>
        <p:spPr>
          <a:xfrm>
            <a:off x="1187624" y="-624417"/>
            <a:ext cx="6552728" cy="724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it-IT" altLang="it-IT" sz="2800" b="1" kern="0" dirty="0" smtClean="0">
              <a:solidFill>
                <a:srgbClr val="2D2DB9"/>
              </a:solidFill>
              <a:latin typeface="Palatino Linotype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it-IT" altLang="it-IT" sz="2800" b="1" kern="0" dirty="0">
              <a:solidFill>
                <a:srgbClr val="2D2DB9"/>
              </a:solidFill>
              <a:latin typeface="Palatino Linotype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it-IT" altLang="it-IT" sz="2800" b="1" kern="0" dirty="0" smtClean="0">
              <a:solidFill>
                <a:srgbClr val="2D2DB9"/>
              </a:solidFill>
              <a:latin typeface="Palatino Linotype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it-IT" altLang="it-IT" sz="2800" b="1" kern="0" dirty="0" smtClean="0">
              <a:solidFill>
                <a:srgbClr val="2D2DB9"/>
              </a:solidFill>
              <a:latin typeface="Palatino Linotype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it-IT" altLang="it-IT" sz="2800" b="1" kern="0" dirty="0">
              <a:solidFill>
                <a:srgbClr val="2D2DB9"/>
              </a:solidFill>
              <a:latin typeface="Palatino Linotype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sz="2800" b="1" kern="0" dirty="0" smtClean="0">
                <a:solidFill>
                  <a:schemeClr val="accent1"/>
                </a:solidFill>
                <a:latin typeface="Palatino Linotype"/>
              </a:rPr>
              <a:t> </a:t>
            </a:r>
            <a:r>
              <a:rPr lang="it-IT" altLang="it-IT" sz="28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coinvolgimento delle </a:t>
            </a:r>
            <a:r>
              <a:rPr lang="it-IT" altLang="it-IT" sz="2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Istituzioni, le Parti sociali ed i principali stakeholder nazionali per assicurare: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sz="2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informazione </a:t>
            </a:r>
            <a:r>
              <a:rPr lang="it-IT" altLang="it-IT" sz="28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partecipazione dei principali  </a:t>
            </a:r>
            <a:r>
              <a:rPr lang="it-IT" altLang="it-IT" sz="2800" i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</a:t>
            </a:r>
            <a:r>
              <a:rPr lang="it-IT" altLang="it-IT" sz="2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sz="2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sostegno attivo all’attuazione del Programma della Rete europea;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sz="2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iniziative per promuovere lo sviluppo del Quadro europeo nel contesto nazionale.</a:t>
            </a:r>
          </a:p>
        </p:txBody>
      </p:sp>
    </p:spTree>
    <p:extLst>
      <p:ext uri="{BB962C8B-B14F-4D97-AF65-F5344CB8AC3E}">
        <p14:creationId xmlns:p14="http://schemas.microsoft.com/office/powerpoint/2010/main" xmlns="" val="30964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Peer Learning : Roma e Atene (maggio p.v. ) 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Gruppi di lavoro : «</a:t>
            </a:r>
            <a:r>
              <a:rPr lang="it-IT" i="1" dirty="0" err="1" smtClean="0">
                <a:solidFill>
                  <a:schemeClr val="accent1"/>
                </a:solidFill>
              </a:rPr>
              <a:t>Adult</a:t>
            </a:r>
            <a:r>
              <a:rPr lang="it-IT" i="1" dirty="0" smtClean="0">
                <a:solidFill>
                  <a:schemeClr val="accent1"/>
                </a:solidFill>
              </a:rPr>
              <a:t> Learning</a:t>
            </a:r>
            <a:r>
              <a:rPr lang="it-IT" dirty="0" smtClean="0">
                <a:solidFill>
                  <a:schemeClr val="accent1"/>
                </a:solidFill>
              </a:rPr>
              <a:t>» e «</a:t>
            </a:r>
            <a:r>
              <a:rPr lang="it-IT" dirty="0" err="1" smtClean="0">
                <a:solidFill>
                  <a:schemeClr val="accent1"/>
                </a:solidFill>
              </a:rPr>
              <a:t>Eqavet</a:t>
            </a:r>
            <a:r>
              <a:rPr lang="it-IT" dirty="0" smtClean="0">
                <a:solidFill>
                  <a:schemeClr val="accent1"/>
                </a:solidFill>
              </a:rPr>
              <a:t> e </a:t>
            </a:r>
            <a:r>
              <a:rPr lang="it-IT" dirty="0" err="1" smtClean="0">
                <a:solidFill>
                  <a:schemeClr val="accent1"/>
                </a:solidFill>
              </a:rPr>
              <a:t>Ecvet</a:t>
            </a:r>
            <a:r>
              <a:rPr lang="it-IT" dirty="0" smtClean="0">
                <a:solidFill>
                  <a:schemeClr val="accent1"/>
                </a:solidFill>
              </a:rPr>
              <a:t>»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Seminari settoriali : Settore sanitario, turismo, Edile (Roma )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Incontri </a:t>
            </a:r>
            <a:r>
              <a:rPr lang="it-IT" dirty="0" err="1" smtClean="0">
                <a:solidFill>
                  <a:schemeClr val="accent1"/>
                </a:solidFill>
              </a:rPr>
              <a:t>periodoci</a:t>
            </a:r>
            <a:r>
              <a:rPr lang="it-IT" dirty="0" smtClean="0">
                <a:solidFill>
                  <a:schemeClr val="accent1"/>
                </a:solidFill>
              </a:rPr>
              <a:t> dei Reference Point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it-IT" dirty="0" smtClean="0"/>
              <a:t>Il programma della Rete </a:t>
            </a:r>
            <a:r>
              <a:rPr lang="it-IT" dirty="0" err="1" smtClean="0"/>
              <a:t>Eqavet</a:t>
            </a:r>
            <a:r>
              <a:rPr lang="it-IT" dirty="0" smtClean="0"/>
              <a:t> 2014-2015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4843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sz="2800" dirty="0">
                <a:solidFill>
                  <a:schemeClr val="accent1"/>
                </a:solidFill>
              </a:rPr>
              <a:t>Lavoro in rete: EQAVET</a:t>
            </a:r>
          </a:p>
          <a:p>
            <a:r>
              <a:rPr lang="it-IT" sz="2800" dirty="0">
                <a:solidFill>
                  <a:schemeClr val="accent1"/>
                </a:solidFill>
              </a:rPr>
              <a:t>Sinergie con le altre reti e strumenti per l’orientamento e la </a:t>
            </a:r>
            <a:r>
              <a:rPr lang="it-IT" sz="2800" dirty="0" smtClean="0">
                <a:solidFill>
                  <a:schemeClr val="accent1"/>
                </a:solidFill>
              </a:rPr>
              <a:t>trasparenza (Euroguidance, Europass, </a:t>
            </a:r>
            <a:r>
              <a:rPr lang="it-IT" sz="2800" dirty="0" err="1" smtClean="0">
                <a:solidFill>
                  <a:schemeClr val="accent1"/>
                </a:solidFill>
              </a:rPr>
              <a:t>Ecvet</a:t>
            </a:r>
            <a:r>
              <a:rPr lang="it-IT" sz="2800" dirty="0" smtClean="0">
                <a:solidFill>
                  <a:schemeClr val="accent1"/>
                </a:solidFill>
              </a:rPr>
              <a:t>) </a:t>
            </a:r>
            <a:endParaRPr lang="it-IT" sz="2800" dirty="0">
              <a:solidFill>
                <a:schemeClr val="accent1"/>
              </a:solidFill>
            </a:endParaRPr>
          </a:p>
          <a:p>
            <a:r>
              <a:rPr lang="it-IT" sz="2800" dirty="0">
                <a:solidFill>
                  <a:schemeClr val="accent1"/>
                </a:solidFill>
              </a:rPr>
              <a:t>Previsione dei fabbisogni formativi e delle </a:t>
            </a:r>
            <a:r>
              <a:rPr lang="it-IT" sz="2800" dirty="0" smtClean="0">
                <a:solidFill>
                  <a:schemeClr val="accent1"/>
                </a:solidFill>
              </a:rPr>
              <a:t>qualifiche</a:t>
            </a:r>
          </a:p>
          <a:p>
            <a:r>
              <a:rPr lang="it-IT" sz="2800" dirty="0" smtClean="0">
                <a:solidFill>
                  <a:schemeClr val="accent1"/>
                </a:solidFill>
              </a:rPr>
              <a:t>Misure per la qualità nell’apprendimento sul lavoro e nell’alternanza</a:t>
            </a:r>
            <a:endParaRPr lang="it-IT" sz="2800" dirty="0">
              <a:solidFill>
                <a:schemeClr val="accent1"/>
              </a:solidFill>
            </a:endParaRP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it-IT" dirty="0" smtClean="0"/>
              <a:t>Le principali sfide per la qualità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18302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1"/>
          </p:nvPr>
        </p:nvSpPr>
        <p:spPr>
          <a:xfrm>
            <a:off x="539552" y="1412776"/>
            <a:ext cx="8208912" cy="4248472"/>
          </a:xfrm>
        </p:spPr>
        <p:txBody>
          <a:bodyPr/>
          <a:lstStyle/>
          <a:p>
            <a:r>
              <a:rPr lang="it-IT" sz="2800" dirty="0">
                <a:solidFill>
                  <a:schemeClr val="accent1"/>
                </a:solidFill>
              </a:rPr>
              <a:t>Investimenti </a:t>
            </a:r>
            <a:r>
              <a:rPr lang="it-IT" sz="2800" dirty="0" smtClean="0">
                <a:solidFill>
                  <a:schemeClr val="accent1"/>
                </a:solidFill>
              </a:rPr>
              <a:t>sostanziali </a:t>
            </a:r>
            <a:r>
              <a:rPr lang="it-IT" sz="2800" dirty="0">
                <a:solidFill>
                  <a:schemeClr val="accent1"/>
                </a:solidFill>
              </a:rPr>
              <a:t>nelle competenze di docenti e formatori</a:t>
            </a:r>
          </a:p>
          <a:p>
            <a:r>
              <a:rPr lang="it-IT" sz="2800" dirty="0">
                <a:solidFill>
                  <a:schemeClr val="accent1"/>
                </a:solidFill>
              </a:rPr>
              <a:t>Mutuo apprendimento</a:t>
            </a:r>
          </a:p>
          <a:p>
            <a:r>
              <a:rPr lang="it-IT" sz="2800" dirty="0">
                <a:solidFill>
                  <a:schemeClr val="accent1"/>
                </a:solidFill>
              </a:rPr>
              <a:t>Valutazione di processo e valutazione dei risultati</a:t>
            </a:r>
          </a:p>
          <a:p>
            <a:r>
              <a:rPr lang="it-IT" sz="2800" dirty="0">
                <a:solidFill>
                  <a:schemeClr val="accent1"/>
                </a:solidFill>
              </a:rPr>
              <a:t>Attenzione particolare ai risultati di apprendimento</a:t>
            </a:r>
          </a:p>
          <a:p>
            <a:r>
              <a:rPr lang="it-IT" sz="2800" dirty="0">
                <a:solidFill>
                  <a:schemeClr val="accent1"/>
                </a:solidFill>
              </a:rPr>
              <a:t>Implementazione </a:t>
            </a:r>
            <a:r>
              <a:rPr lang="it-IT" sz="2800" dirty="0" smtClean="0">
                <a:solidFill>
                  <a:schemeClr val="accent1"/>
                </a:solidFill>
              </a:rPr>
              <a:t>di metodologie innovative di AQ: autovalutazione e </a:t>
            </a:r>
            <a:r>
              <a:rPr lang="it-IT" sz="2800" i="1" dirty="0" err="1" smtClean="0">
                <a:solidFill>
                  <a:schemeClr val="accent1"/>
                </a:solidFill>
              </a:rPr>
              <a:t>peer</a:t>
            </a:r>
            <a:r>
              <a:rPr lang="it-IT" sz="2800" i="1" dirty="0" smtClean="0">
                <a:solidFill>
                  <a:schemeClr val="accent1"/>
                </a:solidFill>
              </a:rPr>
              <a:t> </a:t>
            </a:r>
            <a:r>
              <a:rPr lang="it-IT" sz="2800" i="1" dirty="0" err="1" smtClean="0">
                <a:solidFill>
                  <a:schemeClr val="accent1"/>
                </a:solidFill>
              </a:rPr>
              <a:t>review</a:t>
            </a:r>
            <a:endParaRPr lang="it-IT" sz="2800" i="1" dirty="0">
              <a:solidFill>
                <a:schemeClr val="accent1"/>
              </a:solidFill>
            </a:endParaRPr>
          </a:p>
          <a:p>
            <a:r>
              <a:rPr lang="it-IT" sz="2800" dirty="0">
                <a:solidFill>
                  <a:schemeClr val="accent1"/>
                </a:solidFill>
              </a:rPr>
              <a:t>Diffusione e trasferimento di buone pratiche</a:t>
            </a:r>
          </a:p>
          <a:p>
            <a:endParaRPr lang="it-IT" i="1" dirty="0"/>
          </a:p>
          <a:p>
            <a:endParaRPr lang="it-IT" i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9460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algn="r"/>
            <a:r>
              <a:rPr lang="en-IE" b="1" i="1" dirty="0" smtClean="0"/>
              <a:t>EQAVET: lo </a:t>
            </a:r>
            <a:r>
              <a:rPr lang="en-IE" b="1" i="1" dirty="0" err="1" smtClean="0"/>
              <a:t>stato</a:t>
            </a:r>
            <a:r>
              <a:rPr lang="en-IE" b="1" i="1" dirty="0" smtClean="0"/>
              <a:t> </a:t>
            </a:r>
            <a:r>
              <a:rPr lang="en-IE" b="1" i="1" dirty="0" err="1" smtClean="0"/>
              <a:t>dell’arte</a:t>
            </a:r>
            <a:r>
              <a:rPr lang="en-IE" b="1" i="1" dirty="0" smtClean="0"/>
              <a:t> a </a:t>
            </a:r>
            <a:r>
              <a:rPr lang="en-IE" b="1" i="1" dirty="0" err="1" smtClean="0"/>
              <a:t>livello</a:t>
            </a:r>
            <a:r>
              <a:rPr lang="en-IE" b="1" i="1" dirty="0" smtClean="0"/>
              <a:t> </a:t>
            </a:r>
            <a:r>
              <a:rPr lang="en-IE" b="1" i="1" dirty="0" err="1" smtClean="0"/>
              <a:t>europeo</a:t>
            </a:r>
            <a:endParaRPr lang="en-IE" b="1" i="1" dirty="0" smtClean="0"/>
          </a:p>
          <a:p>
            <a:pPr algn="r"/>
            <a:r>
              <a:rPr lang="en-IE" sz="2800" b="1" i="1" dirty="0" err="1" smtClean="0"/>
              <a:t>Progetto</a:t>
            </a:r>
            <a:r>
              <a:rPr lang="en-IE" sz="2800" b="1" i="1" dirty="0" smtClean="0"/>
              <a:t> Praline “Stakeholder Committee” </a:t>
            </a:r>
          </a:p>
          <a:p>
            <a:pPr algn="r"/>
            <a:r>
              <a:rPr lang="en-IE" sz="2800" b="1" i="1" dirty="0" smtClean="0"/>
              <a:t>Roma, 18 </a:t>
            </a:r>
            <a:r>
              <a:rPr lang="en-IE" sz="2800" b="1" i="1" dirty="0" err="1" smtClean="0"/>
              <a:t>marzo</a:t>
            </a:r>
            <a:r>
              <a:rPr lang="en-IE" sz="2800" b="1" i="1" dirty="0" smtClean="0"/>
              <a:t> 2015</a:t>
            </a:r>
            <a:endParaRPr lang="en-IE" sz="2800" b="1" i="1" dirty="0"/>
          </a:p>
          <a:p>
            <a:pPr algn="r"/>
            <a:r>
              <a:rPr lang="en-IE" sz="2800" b="1" dirty="0" smtClean="0"/>
              <a:t>Ismene Tramontano </a:t>
            </a:r>
            <a:r>
              <a:rPr lang="en-IE" sz="2800" b="1" dirty="0" err="1" smtClean="0"/>
              <a:t>ReferencePoint</a:t>
            </a:r>
            <a:r>
              <a:rPr lang="en-IE" sz="2800" b="1" dirty="0" smtClean="0"/>
              <a:t> Nazionale per la </a:t>
            </a:r>
            <a:r>
              <a:rPr lang="en-IE" sz="2800" b="1" dirty="0" err="1" smtClean="0"/>
              <a:t>Qualità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dell’IFP</a:t>
            </a:r>
            <a:r>
              <a:rPr lang="en-IE" sz="2800" b="1" dirty="0" smtClean="0"/>
              <a:t> </a:t>
            </a:r>
            <a:endParaRPr lang="en-IE" sz="2800" b="1" dirty="0"/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611560" y="3789040"/>
            <a:ext cx="5256584" cy="1872208"/>
          </a:xfrm>
        </p:spPr>
        <p:txBody>
          <a:bodyPr/>
          <a:lstStyle/>
          <a:p>
            <a:endParaRPr lang="en-IE" dirty="0" smtClean="0"/>
          </a:p>
          <a:p>
            <a:endParaRPr lang="en-IE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52766"/>
            <a:ext cx="1944216" cy="125381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775777"/>
            <a:ext cx="2160240" cy="8935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5046" y="5949280"/>
            <a:ext cx="1282452" cy="8716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7530" y="470898"/>
            <a:ext cx="1371513" cy="12356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0671" y="678453"/>
            <a:ext cx="1428750" cy="82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5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algn="r"/>
            <a:r>
              <a:rPr lang="en-IE" b="1" i="1" dirty="0" smtClean="0"/>
              <a:t>EQAVET: lo </a:t>
            </a:r>
            <a:r>
              <a:rPr lang="en-IE" b="1" i="1" dirty="0" err="1" smtClean="0"/>
              <a:t>stato</a:t>
            </a:r>
            <a:r>
              <a:rPr lang="en-IE" b="1" i="1" dirty="0" smtClean="0"/>
              <a:t> </a:t>
            </a:r>
            <a:r>
              <a:rPr lang="en-IE" b="1" i="1" dirty="0" err="1" smtClean="0"/>
              <a:t>dell’arte</a:t>
            </a:r>
            <a:r>
              <a:rPr lang="en-IE" b="1" i="1" dirty="0" smtClean="0"/>
              <a:t> a </a:t>
            </a:r>
            <a:r>
              <a:rPr lang="en-IE" b="1" i="1" dirty="0" err="1" smtClean="0"/>
              <a:t>livello</a:t>
            </a:r>
            <a:r>
              <a:rPr lang="en-IE" b="1" i="1" dirty="0" smtClean="0"/>
              <a:t> </a:t>
            </a:r>
            <a:r>
              <a:rPr lang="en-IE" b="1" i="1" dirty="0" err="1" smtClean="0"/>
              <a:t>europeo</a:t>
            </a:r>
            <a:endParaRPr lang="en-IE" b="1" i="1" dirty="0" smtClean="0"/>
          </a:p>
          <a:p>
            <a:pPr algn="r"/>
            <a:r>
              <a:rPr lang="en-IE" sz="2800" b="1" i="1" dirty="0" err="1" smtClean="0"/>
              <a:t>Progetto</a:t>
            </a:r>
            <a:r>
              <a:rPr lang="en-IE" sz="2800" b="1" i="1" dirty="0" smtClean="0"/>
              <a:t> Praline “Stakeholder Committee” </a:t>
            </a:r>
          </a:p>
          <a:p>
            <a:pPr algn="ctr"/>
            <a:r>
              <a:rPr lang="en-IE" sz="2800" b="1" i="1" dirty="0" smtClean="0"/>
              <a:t>Roma, 18 </a:t>
            </a:r>
            <a:r>
              <a:rPr lang="en-IE" sz="2800" b="1" i="1" dirty="0" err="1" smtClean="0"/>
              <a:t>marzo</a:t>
            </a:r>
            <a:r>
              <a:rPr lang="en-IE" sz="2800" b="1" i="1" dirty="0" smtClean="0"/>
              <a:t> 2015</a:t>
            </a:r>
            <a:endParaRPr lang="en-IE" sz="2800" b="1" i="1" dirty="0"/>
          </a:p>
          <a:p>
            <a:pPr algn="ctr"/>
            <a:r>
              <a:rPr lang="en-IE" sz="2800" b="1" dirty="0" smtClean="0"/>
              <a:t>Ismene Tramontano </a:t>
            </a:r>
            <a:r>
              <a:rPr lang="en-IE" sz="2800" b="1" dirty="0" err="1" smtClean="0"/>
              <a:t>ReferencePoint</a:t>
            </a:r>
            <a:r>
              <a:rPr lang="en-IE" sz="2800" b="1" dirty="0" smtClean="0"/>
              <a:t> Nazionale per la </a:t>
            </a:r>
            <a:r>
              <a:rPr lang="en-IE" sz="2800" b="1" dirty="0" err="1" smtClean="0"/>
              <a:t>Qualità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dell’IFP</a:t>
            </a:r>
            <a:r>
              <a:rPr lang="en-IE" sz="2800" b="1" dirty="0" smtClean="0"/>
              <a:t> </a:t>
            </a:r>
            <a:endParaRPr lang="en-IE" sz="2800" b="1" dirty="0"/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611560" y="3789040"/>
            <a:ext cx="5256584" cy="1872208"/>
          </a:xfrm>
        </p:spPr>
        <p:txBody>
          <a:bodyPr/>
          <a:lstStyle/>
          <a:p>
            <a:endParaRPr lang="en-IE" i="1" dirty="0" smtClean="0"/>
          </a:p>
          <a:p>
            <a:endParaRPr lang="en-IE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52766"/>
            <a:ext cx="1944216" cy="125381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775777"/>
            <a:ext cx="2160240" cy="8935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5046" y="5949280"/>
            <a:ext cx="1282452" cy="8716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7530" y="470898"/>
            <a:ext cx="1371513" cy="12356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0671" y="678453"/>
            <a:ext cx="1428750" cy="820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467544" y="1700808"/>
            <a:ext cx="8676456" cy="4464496"/>
          </a:xfrm>
        </p:spPr>
        <p:txBody>
          <a:bodyPr/>
          <a:lstStyle/>
          <a:p>
            <a:r>
              <a:rPr lang="it-IT" sz="2800" dirty="0" smtClean="0">
                <a:solidFill>
                  <a:schemeClr val="accent1"/>
                </a:solidFill>
              </a:rPr>
              <a:t>la </a:t>
            </a:r>
            <a:r>
              <a:rPr lang="it-IT" sz="2800" dirty="0">
                <a:solidFill>
                  <a:schemeClr val="accent1"/>
                </a:solidFill>
              </a:rPr>
              <a:t>"situazione attuale" in relazione allo sviluppo di approcci nazionali per l’implementazione di EQAVET</a:t>
            </a:r>
            <a:endParaRPr lang="en-IE" sz="2800" dirty="0" smtClean="0">
              <a:solidFill>
                <a:schemeClr val="accent1"/>
              </a:solidFill>
            </a:endParaRPr>
          </a:p>
          <a:p>
            <a:r>
              <a:rPr lang="it-IT" sz="2800" dirty="0" smtClean="0">
                <a:solidFill>
                  <a:schemeClr val="accent1"/>
                </a:solidFill>
              </a:rPr>
              <a:t>Individuazione </a:t>
            </a:r>
            <a:r>
              <a:rPr lang="it-IT" sz="2800" dirty="0">
                <a:solidFill>
                  <a:schemeClr val="accent1"/>
                </a:solidFill>
              </a:rPr>
              <a:t>delle tendenze a livello UE e in </a:t>
            </a:r>
            <a:r>
              <a:rPr lang="it-IT" sz="2800" dirty="0" smtClean="0">
                <a:solidFill>
                  <a:schemeClr val="accent1"/>
                </a:solidFill>
              </a:rPr>
              <a:t>impatto </a:t>
            </a:r>
            <a:r>
              <a:rPr lang="it-IT" sz="2800" dirty="0">
                <a:solidFill>
                  <a:schemeClr val="accent1"/>
                </a:solidFill>
              </a:rPr>
              <a:t>sul programma di lavoro </a:t>
            </a:r>
            <a:r>
              <a:rPr lang="it-IT" sz="2800" dirty="0" smtClean="0">
                <a:solidFill>
                  <a:schemeClr val="accent1"/>
                </a:solidFill>
              </a:rPr>
              <a:t>EQAVET</a:t>
            </a:r>
          </a:p>
          <a:p>
            <a:r>
              <a:rPr lang="it-IT" sz="2800" dirty="0" smtClean="0">
                <a:solidFill>
                  <a:schemeClr val="accent1"/>
                </a:solidFill>
              </a:rPr>
              <a:t>Impatto a livello nazionale</a:t>
            </a:r>
            <a:endParaRPr lang="en-IE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it-IT" sz="2800" dirty="0"/>
              <a:t/>
            </a:r>
            <a:br>
              <a:rPr lang="it-IT" sz="2800" dirty="0"/>
            </a:br>
            <a:endParaRPr lang="en-IE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algn="r"/>
            <a:r>
              <a:rPr lang="en-IE" b="1" dirty="0" err="1" smtClean="0"/>
              <a:t>Presentazione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39952" y="6516946"/>
            <a:ext cx="468052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IE" b="1" dirty="0">
              <a:solidFill>
                <a:srgbClr val="F5A6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98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algn="ctr"/>
            <a:r>
              <a:rPr lang="en-IE" dirty="0" smtClean="0"/>
              <a:t>La QA a </a:t>
            </a:r>
            <a:r>
              <a:rPr lang="en-IE" dirty="0" err="1" smtClean="0"/>
              <a:t>livello</a:t>
            </a:r>
            <a:r>
              <a:rPr lang="en-IE" dirty="0" smtClean="0"/>
              <a:t> </a:t>
            </a:r>
            <a:r>
              <a:rPr lang="en-IE" dirty="0" err="1" smtClean="0"/>
              <a:t>nazionale</a:t>
            </a:r>
            <a:r>
              <a:rPr lang="en-IE" dirty="0" smtClean="0"/>
              <a:t> </a:t>
            </a:r>
            <a:r>
              <a:rPr lang="en-IE" dirty="0" err="1" smtClean="0"/>
              <a:t>supporta</a:t>
            </a:r>
            <a:r>
              <a:rPr lang="en-IE" dirty="0" smtClean="0"/>
              <a:t>: </a:t>
            </a:r>
            <a:endParaRPr lang="en-I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89153628"/>
              </p:ext>
            </p:extLst>
          </p:nvPr>
        </p:nvGraphicFramePr>
        <p:xfrm>
          <a:off x="1043608" y="1988840"/>
          <a:ext cx="7419528" cy="398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3"/>
          <p:cNvSpPr txBox="1">
            <a:spLocks/>
          </p:cNvSpPr>
          <p:nvPr/>
        </p:nvSpPr>
        <p:spPr>
          <a:xfrm>
            <a:off x="4139952" y="6516946"/>
            <a:ext cx="42484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39591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algn="ctr"/>
            <a:r>
              <a:rPr lang="en-IE" dirty="0" err="1" smtClean="0"/>
              <a:t>Uso</a:t>
            </a:r>
            <a:r>
              <a:rPr lang="en-IE" dirty="0" smtClean="0"/>
              <a:t> </a:t>
            </a:r>
            <a:r>
              <a:rPr lang="en-IE" dirty="0" err="1" smtClean="0"/>
              <a:t>degli</a:t>
            </a:r>
            <a:r>
              <a:rPr lang="en-IE" dirty="0" smtClean="0"/>
              <a:t> </a:t>
            </a:r>
            <a:r>
              <a:rPr lang="en-IE" b="1" dirty="0" err="1" smtClean="0"/>
              <a:t>i</a:t>
            </a:r>
            <a:r>
              <a:rPr lang="it-IT" dirty="0" err="1" smtClean="0"/>
              <a:t>ndicatori</a:t>
            </a:r>
            <a:r>
              <a:rPr lang="it-IT" dirty="0" smtClean="0"/>
              <a:t> </a:t>
            </a:r>
            <a:r>
              <a:rPr lang="it-IT" dirty="0" err="1" smtClean="0"/>
              <a:t>Eqavet</a:t>
            </a:r>
            <a:r>
              <a:rPr lang="it-IT" dirty="0" smtClean="0"/>
              <a:t> </a:t>
            </a:r>
            <a:r>
              <a:rPr lang="it-IT" dirty="0"/>
              <a:t>per </a:t>
            </a:r>
            <a:r>
              <a:rPr lang="it-IT" dirty="0" smtClean="0"/>
              <a:t>la formazione iniziale </a:t>
            </a:r>
            <a:r>
              <a:rPr lang="it-IT" dirty="0"/>
              <a:t>e </a:t>
            </a:r>
            <a:r>
              <a:rPr lang="it-IT" dirty="0" smtClean="0"/>
              <a:t>continua</a:t>
            </a:r>
            <a:endParaRPr lang="it-IT" dirty="0"/>
          </a:p>
          <a:p>
            <a:pPr algn="ctr"/>
            <a:endParaRPr lang="en-IE" b="1" dirty="0" smtClean="0"/>
          </a:p>
          <a:p>
            <a:pPr algn="ctr"/>
            <a:endParaRPr lang="en-I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095465540"/>
              </p:ext>
            </p:extLst>
          </p:nvPr>
        </p:nvGraphicFramePr>
        <p:xfrm>
          <a:off x="539552" y="2060848"/>
          <a:ext cx="79928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3"/>
          <p:cNvSpPr txBox="1">
            <a:spLocks/>
          </p:cNvSpPr>
          <p:nvPr/>
        </p:nvSpPr>
        <p:spPr>
          <a:xfrm>
            <a:off x="4139952" y="6516946"/>
            <a:ext cx="42484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7007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algn="ctr"/>
            <a:r>
              <a:rPr lang="it-IT" b="1" dirty="0" smtClean="0"/>
              <a:t>Configurazione organizzativa dei Reference Point Nazionali</a:t>
            </a:r>
            <a:endParaRPr lang="en-IE" b="1" dirty="0" smtClean="0"/>
          </a:p>
          <a:p>
            <a:pPr algn="ctr"/>
            <a:endParaRPr lang="en-I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00952964"/>
              </p:ext>
            </p:extLst>
          </p:nvPr>
        </p:nvGraphicFramePr>
        <p:xfrm>
          <a:off x="-1044624" y="2276872"/>
          <a:ext cx="397256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359559383"/>
              </p:ext>
            </p:extLst>
          </p:nvPr>
        </p:nvGraphicFramePr>
        <p:xfrm>
          <a:off x="2987824" y="2852936"/>
          <a:ext cx="54006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3"/>
          <p:cNvSpPr txBox="1">
            <a:spLocks/>
          </p:cNvSpPr>
          <p:nvPr/>
        </p:nvSpPr>
        <p:spPr>
          <a:xfrm>
            <a:off x="4139952" y="6516946"/>
            <a:ext cx="42484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1158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1"/>
          </p:nvPr>
        </p:nvSpPr>
        <p:spPr>
          <a:xfrm>
            <a:off x="467544" y="1196752"/>
            <a:ext cx="8208912" cy="4968552"/>
          </a:xfrm>
        </p:spPr>
        <p:txBody>
          <a:bodyPr/>
          <a:lstStyle/>
          <a:p>
            <a:r>
              <a:rPr lang="it-IT" sz="2800" dirty="0">
                <a:solidFill>
                  <a:schemeClr val="accent1"/>
                </a:solidFill>
              </a:rPr>
              <a:t>Istituito nel 2006 presso </a:t>
            </a:r>
            <a:r>
              <a:rPr lang="it-IT" sz="2800" dirty="0" err="1">
                <a:solidFill>
                  <a:schemeClr val="accent1"/>
                </a:solidFill>
              </a:rPr>
              <a:t>l’Isfol</a:t>
            </a:r>
            <a:endParaRPr lang="it-IT" sz="2800" dirty="0">
              <a:solidFill>
                <a:schemeClr val="accent1"/>
              </a:solidFill>
            </a:endParaRPr>
          </a:p>
          <a:p>
            <a:r>
              <a:rPr lang="it-IT" sz="2800" dirty="0">
                <a:solidFill>
                  <a:schemeClr val="accent1"/>
                </a:solidFill>
              </a:rPr>
              <a:t>Su decisione del Ministero del Lavoro, del Ministero dell’Istruzione, della IX Commissione della Conferenza delle Regioni</a:t>
            </a:r>
          </a:p>
          <a:p>
            <a:r>
              <a:rPr lang="it-IT" sz="2800" dirty="0">
                <a:solidFill>
                  <a:schemeClr val="accent1"/>
                </a:solidFill>
              </a:rPr>
              <a:t>Con la costituzione di un Board composto dai principali stakeholder dell’IFP (MLPS, MIUR, Regioni, Parti Sociali, Enti di formazione, Istituzioni scolastiche)</a:t>
            </a:r>
          </a:p>
          <a:p>
            <a:r>
              <a:rPr lang="it-IT" sz="2800" dirty="0">
                <a:solidFill>
                  <a:schemeClr val="accent1"/>
                </a:solidFill>
              </a:rPr>
              <a:t>Sostenuto dal PON nazionale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it-IT" dirty="0" smtClean="0"/>
              <a:t>Il Reference Point Italiano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860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1"/>
          </p:nvPr>
        </p:nvSpPr>
        <p:spPr>
          <a:xfrm>
            <a:off x="467544" y="1412776"/>
            <a:ext cx="8208912" cy="4752528"/>
          </a:xfrm>
        </p:spPr>
        <p:txBody>
          <a:bodyPr/>
          <a:lstStyle/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it-IT" altLang="it-IT" sz="2800" kern="0" dirty="0">
                <a:solidFill>
                  <a:schemeClr val="accent1"/>
                </a:solidFill>
              </a:rPr>
              <a:t>Elaborazione e adozione a livello Istituzionale: MLPS, MIUR e regioni  per i rispettivi ambiti di competenze 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it-IT" altLang="it-IT" sz="2800" kern="0" dirty="0" err="1">
                <a:solidFill>
                  <a:schemeClr val="accent1"/>
                </a:solidFill>
              </a:rPr>
              <a:t>L’Isfol</a:t>
            </a:r>
            <a:r>
              <a:rPr lang="it-IT" altLang="it-IT" sz="2800" kern="0" dirty="0">
                <a:solidFill>
                  <a:schemeClr val="accent1"/>
                </a:solidFill>
              </a:rPr>
              <a:t>, Reference Point Nazionale per la garanzia della qualità dell’Istruzione e Formazione Professionale-  ha fornito l’assistenza tecnica all’elaborazione 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it-IT" altLang="it-IT" sz="2800" kern="0" dirty="0">
                <a:solidFill>
                  <a:schemeClr val="accent1"/>
                </a:solidFill>
              </a:rPr>
              <a:t>Il Piano è stato approvato definitivamente ad aprile del 2012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it-IT" altLang="it-IT" b="1" kern="0" dirty="0">
                <a:solidFill>
                  <a:schemeClr val="accent1"/>
                </a:solidFill>
                <a:ea typeface="+mj-ea"/>
              </a:rPr>
              <a:t>Piano Nazionale Qualità IFP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39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r>
              <a:rPr lang="it-IT" sz="2800" kern="0" dirty="0">
                <a:solidFill>
                  <a:schemeClr val="accent1"/>
                </a:solidFill>
              </a:rPr>
              <a:t>Due principi di fondo:</a:t>
            </a:r>
          </a:p>
          <a:p>
            <a:pPr lvl="0" eaLnBrk="0" fontAlgn="base" hangingPunct="0">
              <a:spcAft>
                <a:spcPct val="0"/>
              </a:spcAft>
              <a:buFontTx/>
              <a:buChar char="-"/>
              <a:defRPr/>
            </a:pPr>
            <a:r>
              <a:rPr lang="it-IT" sz="2800" kern="0" dirty="0">
                <a:solidFill>
                  <a:schemeClr val="accent1"/>
                </a:solidFill>
              </a:rPr>
              <a:t>Coerenza con il Quadro europeo di garanzia della qualità: Progettazione, implementazione, valutazione e revisione</a:t>
            </a:r>
          </a:p>
          <a:p>
            <a:pPr lvl="0" eaLnBrk="0" fontAlgn="base" hangingPunct="0">
              <a:spcAft>
                <a:spcPct val="0"/>
              </a:spcAft>
              <a:buFontTx/>
              <a:buChar char="-"/>
              <a:defRPr/>
            </a:pPr>
            <a:r>
              <a:rPr lang="it-IT" sz="2800" kern="0" dirty="0">
                <a:solidFill>
                  <a:schemeClr val="accent1"/>
                </a:solidFill>
              </a:rPr>
              <a:t>Progressiva implementazione a partire dalla valorizzazione di quanto già realizzato sia a livello di sistema che di erogatori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it-IT" dirty="0"/>
              <a:t>Piano Nazionale Qualità</a:t>
            </a:r>
            <a:br>
              <a:rPr lang="it-IT" dirty="0"/>
            </a:br>
            <a:r>
              <a:rPr lang="it-IT" dirty="0"/>
              <a:t>Impostazione</a:t>
            </a:r>
          </a:p>
        </p:txBody>
      </p:sp>
    </p:spTree>
    <p:extLst>
      <p:ext uri="{BB962C8B-B14F-4D97-AF65-F5344CB8AC3E}">
        <p14:creationId xmlns:p14="http://schemas.microsoft.com/office/powerpoint/2010/main" xmlns="" val="9152219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7&quot;&gt;&lt;property id=&quot;20148&quot; value=&quot;5&quot;/&gt;&lt;property id=&quot;20300&quot; value=&quot;Slide 1&quot;/&gt;&lt;property id=&quot;20307&quot; value=&quot;258&quot;/&gt;&lt;/object&gt;&lt;object type=&quot;3&quot; unique_id=&quot;10018&quot;&gt;&lt;property id=&quot;20148&quot; value=&quot;5&quot;/&gt;&lt;property id=&quot;20300&quot; value=&quot;Slide 2&quot;/&gt;&lt;property id=&quot;20307&quot; value=&quot;257&quot;/&gt;&lt;/object&gt;&lt;object type=&quot;3&quot; unique_id=&quot;10019&quot;&gt;&lt;property id=&quot;20148&quot; value=&quot;5&quot;/&gt;&lt;property id=&quot;20300&quot; value=&quot;Slide 3&quot;/&gt;&lt;property id=&quot;20307&quot; value=&quot;259&quot;/&gt;&lt;/object&gt;&lt;object type=&quot;3&quot; unique_id=&quot;10020&quot;&gt;&lt;property id=&quot;20148&quot; value=&quot;5&quot;/&gt;&lt;property id=&quot;20300&quot; value=&quot;Slide 4 - &amp;quot;Thank you for attention!&amp;quot;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EQAVET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EQAVET PowerPoint template</Template>
  <TotalTime>1081</TotalTime>
  <Words>601</Words>
  <Application>Microsoft Office PowerPoint</Application>
  <PresentationFormat>Presentazione su schermo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EQAVET PowerPoint template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kkolodziejczyk</dc:creator>
  <cp:lastModifiedBy>Seminari</cp:lastModifiedBy>
  <cp:revision>71</cp:revision>
  <dcterms:created xsi:type="dcterms:W3CDTF">2010-09-01T10:07:46Z</dcterms:created>
  <dcterms:modified xsi:type="dcterms:W3CDTF">2015-03-18T08:34:15Z</dcterms:modified>
</cp:coreProperties>
</file>