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7"/>
  </p:notesMasterIdLst>
  <p:sldIdLst>
    <p:sldId id="258" r:id="rId2"/>
    <p:sldId id="272" r:id="rId3"/>
    <p:sldId id="273" r:id="rId4"/>
    <p:sldId id="288" r:id="rId5"/>
    <p:sldId id="276" r:id="rId6"/>
    <p:sldId id="285" r:id="rId7"/>
    <p:sldId id="294" r:id="rId8"/>
    <p:sldId id="295" r:id="rId9"/>
    <p:sldId id="278" r:id="rId10"/>
    <p:sldId id="297" r:id="rId11"/>
    <p:sldId id="279" r:id="rId12"/>
    <p:sldId id="298" r:id="rId13"/>
    <p:sldId id="282" r:id="rId14"/>
    <p:sldId id="291" r:id="rId15"/>
    <p:sldId id="287" r:id="rId16"/>
  </p:sldIdLst>
  <p:sldSz cx="9144000" cy="6858000" type="screen4x3"/>
  <p:notesSz cx="6769100" cy="9906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1" d="100"/>
          <a:sy n="81" d="100"/>
        </p:scale>
        <p:origin x="142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33277" cy="4953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3834257" y="0"/>
            <a:ext cx="2933277" cy="495300"/>
          </a:xfrm>
          <a:prstGeom prst="rect">
            <a:avLst/>
          </a:prstGeom>
        </p:spPr>
        <p:txBody>
          <a:bodyPr vert="horz" lIns="91440" tIns="45720" rIns="91440" bIns="45720" rtlCol="0"/>
          <a:lstStyle>
            <a:lvl1pPr algn="r">
              <a:defRPr sz="1200"/>
            </a:lvl1pPr>
          </a:lstStyle>
          <a:p>
            <a:fld id="{CDF8C5BA-E3F1-4EA7-803B-7B4E1DEDFF63}" type="datetimeFigureOut">
              <a:rPr lang="el-GR" smtClean="0"/>
              <a:pPr/>
              <a:t>21/3/2017</a:t>
            </a:fld>
            <a:endParaRPr lang="el-GR"/>
          </a:p>
        </p:txBody>
      </p:sp>
      <p:sp>
        <p:nvSpPr>
          <p:cNvPr id="4" name="3 - Θέση εικόνας διαφάνειας"/>
          <p:cNvSpPr>
            <a:spLocks noGrp="1" noRot="1" noChangeAspect="1"/>
          </p:cNvSpPr>
          <p:nvPr>
            <p:ph type="sldImg" idx="2"/>
          </p:nvPr>
        </p:nvSpPr>
        <p:spPr>
          <a:xfrm>
            <a:off x="908050" y="742950"/>
            <a:ext cx="4953000" cy="3714750"/>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676910" y="4705350"/>
            <a:ext cx="5415280" cy="4457700"/>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5 - Θέση υποσέλιδου"/>
          <p:cNvSpPr>
            <a:spLocks noGrp="1"/>
          </p:cNvSpPr>
          <p:nvPr>
            <p:ph type="ftr" sz="quarter" idx="4"/>
          </p:nvPr>
        </p:nvSpPr>
        <p:spPr>
          <a:xfrm>
            <a:off x="0" y="9408981"/>
            <a:ext cx="2933277" cy="495300"/>
          </a:xfrm>
          <a:prstGeom prst="rect">
            <a:avLst/>
          </a:prstGeom>
        </p:spPr>
        <p:txBody>
          <a:bodyPr vert="horz" lIns="91440" tIns="45720" rIns="91440" bIns="45720"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3834257" y="9408981"/>
            <a:ext cx="2933277" cy="495300"/>
          </a:xfrm>
          <a:prstGeom prst="rect">
            <a:avLst/>
          </a:prstGeom>
        </p:spPr>
        <p:txBody>
          <a:bodyPr vert="horz" lIns="91440" tIns="45720" rIns="91440" bIns="45720" rtlCol="0" anchor="b"/>
          <a:lstStyle>
            <a:lvl1pPr algn="r">
              <a:defRPr sz="1200"/>
            </a:lvl1pPr>
          </a:lstStyle>
          <a:p>
            <a:fld id="{003599C2-C49C-45E0-A290-4995FC4D7AD6}" type="slidenum">
              <a:rPr lang="el-GR" smtClean="0"/>
              <a:pPr/>
              <a:t>‹#›</a:t>
            </a:fld>
            <a:endParaRPr lang="el-GR"/>
          </a:p>
        </p:txBody>
      </p:sp>
    </p:spTree>
    <p:extLst>
      <p:ext uri="{BB962C8B-B14F-4D97-AF65-F5344CB8AC3E}">
        <p14:creationId xmlns:p14="http://schemas.microsoft.com/office/powerpoint/2010/main" val="7096369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1 - Θέση εικόνας διαφάνειας"/>
          <p:cNvSpPr>
            <a:spLocks noGrp="1" noRot="1" noChangeAspect="1"/>
          </p:cNvSpPr>
          <p:nvPr>
            <p:ph type="sldImg"/>
          </p:nvPr>
        </p:nvSpPr>
        <p:spPr>
          <a:ln/>
        </p:spPr>
      </p:sp>
      <p:sp>
        <p:nvSpPr>
          <p:cNvPr id="16386" name="2 - Θέση σημειώσεων"/>
          <p:cNvSpPr>
            <a:spLocks noGrp="1"/>
          </p:cNvSpPr>
          <p:nvPr>
            <p:ph type="body" idx="1"/>
          </p:nvPr>
        </p:nvSpPr>
        <p:spPr>
          <a:noFill/>
          <a:ln w="9525"/>
        </p:spPr>
        <p:txBody>
          <a:bodyPr/>
          <a:lstStyle/>
          <a:p>
            <a:pPr eaLnBrk="1" hangingPunct="1"/>
            <a:r>
              <a:rPr lang="el-GR" smtClean="0"/>
              <a:t>Ο Ε.Ο.Π.Π.Ε.Π. είναι ένας νεοσύστατος οργανισμός. Είναι Νομικό Πρόσωπο Ιδιωτικού Δικαίου, εποπτευόμενο από τον Υπουργό Παιδείας και Θρησκευμάτων. Αποτελεί το διάδοχο φορέα της συγχώνευσης του Εθνικού Οργανισμού Πιστοποίησης Προσόντων (Ε.Ο.Π.Π.), του Εθνικού Κέντρου Πιστοποίησης Δομών Διά Βίου Μάθησης (Ε.Κ.Ε.Π.Ι.Σ.) και του Εθνικού Κέντρου Επαγγελματικού Προσανατολισμού (Ε.Κ.Ε.Π.). </a:t>
            </a:r>
          </a:p>
          <a:p>
            <a:pPr eaLnBrk="1" hangingPunct="1"/>
            <a:endParaRPr lang="el-GR" smtClean="0"/>
          </a:p>
        </p:txBody>
      </p:sp>
      <p:sp>
        <p:nvSpPr>
          <p:cNvPr id="16387" name="3 - Θέση αριθμού διαφάνειας"/>
          <p:cNvSpPr>
            <a:spLocks noGrp="1"/>
          </p:cNvSpPr>
          <p:nvPr>
            <p:ph type="sldNum" sz="quarter" idx="5"/>
          </p:nvPr>
        </p:nvSpPr>
        <p:spPr>
          <a:noFill/>
        </p:spPr>
        <p:txBody>
          <a:bodyPr/>
          <a:lstStyle/>
          <a:p>
            <a:fld id="{A9C3B4CD-0AD2-49C6-8A21-01391D62A595}" type="slidenum">
              <a:rPr lang="el-GR" smtClean="0">
                <a:cs typeface="Arial" charset="0"/>
              </a:rPr>
              <a:pPr/>
              <a:t>1</a:t>
            </a:fld>
            <a:endParaRPr lang="el-GR" smtClean="0">
              <a:cs typeface="Arial" charset="0"/>
            </a:endParaRPr>
          </a:p>
        </p:txBody>
      </p:sp>
    </p:spTree>
    <p:extLst>
      <p:ext uri="{BB962C8B-B14F-4D97-AF65-F5344CB8AC3E}">
        <p14:creationId xmlns:p14="http://schemas.microsoft.com/office/powerpoint/2010/main" val="32988783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14" name="13 - Τίτλος"/>
          <p:cNvSpPr>
            <a:spLocks noGrp="1"/>
          </p:cNvSpPr>
          <p:nvPr>
            <p:ph type="ctrTitle"/>
          </p:nvPr>
        </p:nvSpPr>
        <p:spPr>
          <a:xfrm>
            <a:off x="1432560" y="359898"/>
            <a:ext cx="7406640" cy="1472184"/>
          </a:xfrm>
        </p:spPr>
        <p:txBody>
          <a:bodyPr anchor="b"/>
          <a:lstStyle>
            <a:lvl1pPr algn="l">
              <a:defRPr/>
            </a:lvl1pPr>
            <a:extLst/>
          </a:lstStyle>
          <a:p>
            <a:r>
              <a:rPr kumimoji="0" lang="el-GR" smtClean="0"/>
              <a:t>Kλικ για επεξεργασία του τίτλου</a:t>
            </a:r>
            <a:endParaRPr kumimoji="0" lang="en-US"/>
          </a:p>
        </p:txBody>
      </p:sp>
      <p:sp>
        <p:nvSpPr>
          <p:cNvPr id="22" name="21 - Υπότιτλος"/>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l-GR" smtClean="0"/>
              <a:t>Κάντε κλικ για να επεξεργαστείτε τον υπότιτλο του υποδείγματος</a:t>
            </a:r>
            <a:endParaRPr kumimoji="0" lang="en-US"/>
          </a:p>
        </p:txBody>
      </p:sp>
      <p:sp>
        <p:nvSpPr>
          <p:cNvPr id="7" name="6 - Θέση ημερομηνίας"/>
          <p:cNvSpPr>
            <a:spLocks noGrp="1"/>
          </p:cNvSpPr>
          <p:nvPr>
            <p:ph type="dt" sz="half" idx="10"/>
          </p:nvPr>
        </p:nvSpPr>
        <p:spPr/>
        <p:txBody>
          <a:bodyPr/>
          <a:lstStyle>
            <a:extLst/>
          </a:lstStyle>
          <a:p>
            <a:fld id="{7E08CE7F-1502-400E-87B0-1059456D8E67}" type="datetimeFigureOut">
              <a:rPr lang="el-GR" smtClean="0"/>
              <a:pPr/>
              <a:t>21/3/2017</a:t>
            </a:fld>
            <a:endParaRPr lang="el-GR"/>
          </a:p>
        </p:txBody>
      </p:sp>
      <p:sp>
        <p:nvSpPr>
          <p:cNvPr id="20" name="19 - Θέση υποσέλιδου"/>
          <p:cNvSpPr>
            <a:spLocks noGrp="1"/>
          </p:cNvSpPr>
          <p:nvPr>
            <p:ph type="ftr" sz="quarter" idx="11"/>
          </p:nvPr>
        </p:nvSpPr>
        <p:spPr/>
        <p:txBody>
          <a:bodyPr/>
          <a:lstStyle>
            <a:extLst/>
          </a:lstStyle>
          <a:p>
            <a:endParaRPr lang="el-GR"/>
          </a:p>
        </p:txBody>
      </p:sp>
      <p:sp>
        <p:nvSpPr>
          <p:cNvPr id="10" name="9 - Θέση αριθμού διαφάνειας"/>
          <p:cNvSpPr>
            <a:spLocks noGrp="1"/>
          </p:cNvSpPr>
          <p:nvPr>
            <p:ph type="sldNum" sz="quarter" idx="12"/>
          </p:nvPr>
        </p:nvSpPr>
        <p:spPr/>
        <p:txBody>
          <a:bodyPr/>
          <a:lstStyle>
            <a:extLst/>
          </a:lstStyle>
          <a:p>
            <a:fld id="{77B9B36D-0EC7-470E-8576-609C5026F2BC}" type="slidenum">
              <a:rPr lang="el-GR" smtClean="0"/>
              <a:pPr/>
              <a:t>‹#›</a:t>
            </a:fld>
            <a:endParaRPr lang="el-GR"/>
          </a:p>
        </p:txBody>
      </p:sp>
      <p:sp>
        <p:nvSpPr>
          <p:cNvPr id="8" name="7 - Έλλειψη"/>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 Έλλειψη"/>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extLs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7E08CE7F-1502-400E-87B0-1059456D8E67}" type="datetimeFigureOut">
              <a:rPr lang="el-GR" smtClean="0"/>
              <a:pPr/>
              <a:t>21/3/2017</a:t>
            </a:fld>
            <a:endParaRPr lang="el-GR"/>
          </a:p>
        </p:txBody>
      </p:sp>
      <p:sp>
        <p:nvSpPr>
          <p:cNvPr id="5" name="4 - Θέση υποσέλιδου"/>
          <p:cNvSpPr>
            <a:spLocks noGrp="1"/>
          </p:cNvSpPr>
          <p:nvPr>
            <p:ph type="ftr" sz="quarter" idx="11"/>
          </p:nvPr>
        </p:nvSpPr>
        <p:spPr/>
        <p:txBody>
          <a:bodyPr/>
          <a:lstStyle>
            <a:extLst/>
          </a:lstStyle>
          <a:p>
            <a:endParaRPr lang="el-GR"/>
          </a:p>
        </p:txBody>
      </p:sp>
      <p:sp>
        <p:nvSpPr>
          <p:cNvPr id="6" name="5 - Θέση αριθμού διαφάνειας"/>
          <p:cNvSpPr>
            <a:spLocks noGrp="1"/>
          </p:cNvSpPr>
          <p:nvPr>
            <p:ph type="sldNum" sz="quarter" idx="12"/>
          </p:nvPr>
        </p:nvSpPr>
        <p:spPr/>
        <p:txBody>
          <a:bodyPr/>
          <a:lstStyle>
            <a:extLst/>
          </a:lstStyle>
          <a:p>
            <a:fld id="{77B9B36D-0EC7-470E-8576-609C5026F2BC}"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858000" y="274639"/>
            <a:ext cx="1828800" cy="5851525"/>
          </a:xfrm>
        </p:spPr>
        <p:txBody>
          <a:bodyPr vert="eaVert"/>
          <a:lstStyle>
            <a:extLs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1143000" y="274640"/>
            <a:ext cx="5562600" cy="5851525"/>
          </a:xfrm>
        </p:spPr>
        <p:txBody>
          <a:bodyPr vert="eaVert"/>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7E08CE7F-1502-400E-87B0-1059456D8E67}" type="datetimeFigureOut">
              <a:rPr lang="el-GR" smtClean="0"/>
              <a:pPr/>
              <a:t>21/3/2017</a:t>
            </a:fld>
            <a:endParaRPr lang="el-GR"/>
          </a:p>
        </p:txBody>
      </p:sp>
      <p:sp>
        <p:nvSpPr>
          <p:cNvPr id="5" name="4 - Θέση υποσέλιδου"/>
          <p:cNvSpPr>
            <a:spLocks noGrp="1"/>
          </p:cNvSpPr>
          <p:nvPr>
            <p:ph type="ftr" sz="quarter" idx="11"/>
          </p:nvPr>
        </p:nvSpPr>
        <p:spPr/>
        <p:txBody>
          <a:bodyPr/>
          <a:lstStyle>
            <a:extLst/>
          </a:lstStyle>
          <a:p>
            <a:endParaRPr lang="el-GR"/>
          </a:p>
        </p:txBody>
      </p:sp>
      <p:sp>
        <p:nvSpPr>
          <p:cNvPr id="6" name="5 - Θέση αριθμού διαφάνειας"/>
          <p:cNvSpPr>
            <a:spLocks noGrp="1"/>
          </p:cNvSpPr>
          <p:nvPr>
            <p:ph type="sldNum" sz="quarter" idx="12"/>
          </p:nvPr>
        </p:nvSpPr>
        <p:spPr/>
        <p:txBody>
          <a:bodyPr/>
          <a:lstStyle>
            <a:extLst/>
          </a:lstStyle>
          <a:p>
            <a:fld id="{77B9B36D-0EC7-470E-8576-609C5026F2BC}"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extLst/>
          </a:lstStyle>
          <a:p>
            <a:r>
              <a:rPr kumimoji="0" lang="el-GR" smtClean="0"/>
              <a:t>Kλικ για επεξεργασία του τίτλου</a:t>
            </a:r>
            <a:endParaRPr kumimoji="0" lang="en-US"/>
          </a:p>
        </p:txBody>
      </p:sp>
      <p:sp>
        <p:nvSpPr>
          <p:cNvPr id="3" name="2 - Θέση περιεχομένου"/>
          <p:cNvSpPr>
            <a:spLocks noGrp="1"/>
          </p:cNvSpPr>
          <p:nvPr>
            <p:ph idx="1"/>
          </p:nvPr>
        </p:nvSpPr>
        <p:spPr/>
        <p:txBody>
          <a:bodyPr/>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7E08CE7F-1502-400E-87B0-1059456D8E67}" type="datetimeFigureOut">
              <a:rPr lang="el-GR" smtClean="0"/>
              <a:pPr/>
              <a:t>21/3/2017</a:t>
            </a:fld>
            <a:endParaRPr lang="el-GR"/>
          </a:p>
        </p:txBody>
      </p:sp>
      <p:sp>
        <p:nvSpPr>
          <p:cNvPr id="5" name="4 - Θέση υποσέλιδου"/>
          <p:cNvSpPr>
            <a:spLocks noGrp="1"/>
          </p:cNvSpPr>
          <p:nvPr>
            <p:ph type="ftr" sz="quarter" idx="11"/>
          </p:nvPr>
        </p:nvSpPr>
        <p:spPr/>
        <p:txBody>
          <a:bodyPr/>
          <a:lstStyle>
            <a:extLst/>
          </a:lstStyle>
          <a:p>
            <a:endParaRPr lang="el-GR"/>
          </a:p>
        </p:txBody>
      </p:sp>
      <p:sp>
        <p:nvSpPr>
          <p:cNvPr id="6" name="5 - Θέση αριθμού διαφάνειας"/>
          <p:cNvSpPr>
            <a:spLocks noGrp="1"/>
          </p:cNvSpPr>
          <p:nvPr>
            <p:ph type="sldNum" sz="quarter" idx="12"/>
          </p:nvPr>
        </p:nvSpPr>
        <p:spPr/>
        <p:txBody>
          <a:bodyPr/>
          <a:lstStyle>
            <a:extLst/>
          </a:lstStyle>
          <a:p>
            <a:fld id="{77B9B36D-0EC7-470E-8576-609C5026F2BC}"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sp>
        <p:nvSpPr>
          <p:cNvPr id="7" name="6 - Ορθογώνιο"/>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 Τίτλος"/>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extLst/>
          </a:lstStyle>
          <a:p>
            <a:fld id="{7E08CE7F-1502-400E-87B0-1059456D8E67}" type="datetimeFigureOut">
              <a:rPr lang="el-GR" smtClean="0"/>
              <a:pPr/>
              <a:t>21/3/2017</a:t>
            </a:fld>
            <a:endParaRPr lang="el-GR"/>
          </a:p>
        </p:txBody>
      </p:sp>
      <p:sp>
        <p:nvSpPr>
          <p:cNvPr id="5" name="4 - Θέση υποσέλιδου"/>
          <p:cNvSpPr>
            <a:spLocks noGrp="1"/>
          </p:cNvSpPr>
          <p:nvPr>
            <p:ph type="ftr" sz="quarter" idx="11"/>
          </p:nvPr>
        </p:nvSpPr>
        <p:spPr/>
        <p:txBody>
          <a:bodyPr/>
          <a:lstStyle>
            <a:extLst/>
          </a:lstStyle>
          <a:p>
            <a:endParaRPr lang="el-GR"/>
          </a:p>
        </p:txBody>
      </p:sp>
      <p:sp>
        <p:nvSpPr>
          <p:cNvPr id="6" name="5 - Θέση αριθμού διαφάνειας"/>
          <p:cNvSpPr>
            <a:spLocks noGrp="1"/>
          </p:cNvSpPr>
          <p:nvPr>
            <p:ph type="sldNum" sz="quarter" idx="12"/>
          </p:nvPr>
        </p:nvSpPr>
        <p:spPr/>
        <p:txBody>
          <a:bodyPr/>
          <a:lstStyle>
            <a:extLst/>
          </a:lstStyle>
          <a:p>
            <a:fld id="{77B9B36D-0EC7-470E-8576-609C5026F2BC}" type="slidenum">
              <a:rPr lang="el-GR" smtClean="0"/>
              <a:pPr/>
              <a:t>‹#›</a:t>
            </a:fld>
            <a:endParaRPr lang="el-GR"/>
          </a:p>
        </p:txBody>
      </p:sp>
      <p:sp>
        <p:nvSpPr>
          <p:cNvPr id="10" name="9 - Ορθογώνιο"/>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 Έλλειψη"/>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 Έλλειψη"/>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a:xfrm>
            <a:off x="1435608" y="274320"/>
            <a:ext cx="7498080" cy="1143000"/>
          </a:xfrm>
        </p:spPr>
        <p:txBody>
          <a:bodyPr/>
          <a:lstStyle>
            <a:extLst/>
          </a:lstStyle>
          <a:p>
            <a:r>
              <a:rPr kumimoji="0" lang="el-GR" smtClean="0"/>
              <a:t>Kλικ για επεξεργασία του τίτλου</a:t>
            </a:r>
            <a:endParaRPr kumimoji="0" lang="en-US"/>
          </a:p>
        </p:txBody>
      </p:sp>
      <p:sp>
        <p:nvSpPr>
          <p:cNvPr id="3" name="2 - Θέση περιεχομένου"/>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περιεχομένου"/>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extLst/>
          </a:lstStyle>
          <a:p>
            <a:fld id="{7E08CE7F-1502-400E-87B0-1059456D8E67}" type="datetimeFigureOut">
              <a:rPr lang="el-GR" smtClean="0"/>
              <a:pPr/>
              <a:t>21/3/2017</a:t>
            </a:fld>
            <a:endParaRPr lang="el-GR"/>
          </a:p>
        </p:txBody>
      </p:sp>
      <p:sp>
        <p:nvSpPr>
          <p:cNvPr id="6" name="5 - Θέση υποσέλιδου"/>
          <p:cNvSpPr>
            <a:spLocks noGrp="1"/>
          </p:cNvSpPr>
          <p:nvPr>
            <p:ph type="ftr" sz="quarter" idx="11"/>
          </p:nvPr>
        </p:nvSpPr>
        <p:spPr/>
        <p:txBody>
          <a:bodyPr/>
          <a:lstStyle>
            <a:extLst/>
          </a:lstStyle>
          <a:p>
            <a:endParaRPr lang="el-GR"/>
          </a:p>
        </p:txBody>
      </p:sp>
      <p:sp>
        <p:nvSpPr>
          <p:cNvPr id="7" name="6 - Θέση αριθμού διαφάνειας"/>
          <p:cNvSpPr>
            <a:spLocks noGrp="1"/>
          </p:cNvSpPr>
          <p:nvPr>
            <p:ph type="sldNum" sz="quarter" idx="12"/>
          </p:nvPr>
        </p:nvSpPr>
        <p:spPr/>
        <p:txBody>
          <a:bodyPr/>
          <a:lstStyle>
            <a:extLst/>
          </a:lstStyle>
          <a:p>
            <a:fld id="{77B9B36D-0EC7-470E-8576-609C5026F2BC}"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Kλικ για επεξεργασία των στυλ του υποδείγματος</a:t>
            </a:r>
          </a:p>
        </p:txBody>
      </p:sp>
      <p:sp>
        <p:nvSpPr>
          <p:cNvPr id="5" name="4 - Θέση περιεχομένου"/>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5 - Θέση περιεχομένου"/>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6 - Θέση ημερομηνίας"/>
          <p:cNvSpPr>
            <a:spLocks noGrp="1"/>
          </p:cNvSpPr>
          <p:nvPr>
            <p:ph type="dt" sz="half" idx="10"/>
          </p:nvPr>
        </p:nvSpPr>
        <p:spPr/>
        <p:txBody>
          <a:bodyPr/>
          <a:lstStyle>
            <a:extLst/>
          </a:lstStyle>
          <a:p>
            <a:fld id="{7E08CE7F-1502-400E-87B0-1059456D8E67}" type="datetimeFigureOut">
              <a:rPr lang="el-GR" smtClean="0"/>
              <a:pPr/>
              <a:t>21/3/2017</a:t>
            </a:fld>
            <a:endParaRPr lang="el-GR"/>
          </a:p>
        </p:txBody>
      </p:sp>
      <p:sp>
        <p:nvSpPr>
          <p:cNvPr id="8" name="7 - Θέση υποσέλιδου"/>
          <p:cNvSpPr>
            <a:spLocks noGrp="1"/>
          </p:cNvSpPr>
          <p:nvPr>
            <p:ph type="ftr" sz="quarter" idx="11"/>
          </p:nvPr>
        </p:nvSpPr>
        <p:spPr/>
        <p:txBody>
          <a:bodyPr/>
          <a:lstStyle>
            <a:extLst/>
          </a:lstStyle>
          <a:p>
            <a:endParaRPr lang="el-GR"/>
          </a:p>
        </p:txBody>
      </p:sp>
      <p:sp>
        <p:nvSpPr>
          <p:cNvPr id="9" name="8 - Θέση αριθμού διαφάνειας"/>
          <p:cNvSpPr>
            <a:spLocks noGrp="1"/>
          </p:cNvSpPr>
          <p:nvPr>
            <p:ph type="sldNum" sz="quarter" idx="12"/>
          </p:nvPr>
        </p:nvSpPr>
        <p:spPr/>
        <p:txBody>
          <a:bodyPr/>
          <a:lstStyle>
            <a:extLst/>
          </a:lstStyle>
          <a:p>
            <a:fld id="{77B9B36D-0EC7-470E-8576-609C5026F2BC}"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a:xfrm>
            <a:off x="1435608" y="274320"/>
            <a:ext cx="7498080" cy="1143000"/>
          </a:xfrm>
        </p:spPr>
        <p:txBody>
          <a:bodyPr anchor="ctr"/>
          <a:lstStyle>
            <a:extLst/>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extLst/>
          </a:lstStyle>
          <a:p>
            <a:fld id="{7E08CE7F-1502-400E-87B0-1059456D8E67}" type="datetimeFigureOut">
              <a:rPr lang="el-GR" smtClean="0"/>
              <a:pPr/>
              <a:t>21/3/2017</a:t>
            </a:fld>
            <a:endParaRPr lang="el-GR"/>
          </a:p>
        </p:txBody>
      </p:sp>
      <p:sp>
        <p:nvSpPr>
          <p:cNvPr id="4" name="3 - Θέση υποσέλιδου"/>
          <p:cNvSpPr>
            <a:spLocks noGrp="1"/>
          </p:cNvSpPr>
          <p:nvPr>
            <p:ph type="ftr" sz="quarter" idx="11"/>
          </p:nvPr>
        </p:nvSpPr>
        <p:spPr/>
        <p:txBody>
          <a:bodyPr/>
          <a:lstStyle>
            <a:extLst/>
          </a:lstStyle>
          <a:p>
            <a:endParaRPr lang="el-GR"/>
          </a:p>
        </p:txBody>
      </p:sp>
      <p:sp>
        <p:nvSpPr>
          <p:cNvPr id="5" name="4 - Θέση αριθμού διαφάνειας"/>
          <p:cNvSpPr>
            <a:spLocks noGrp="1"/>
          </p:cNvSpPr>
          <p:nvPr>
            <p:ph type="sldNum" sz="quarter" idx="12"/>
          </p:nvPr>
        </p:nvSpPr>
        <p:spPr/>
        <p:txBody>
          <a:bodyPr/>
          <a:lstStyle>
            <a:extLst/>
          </a:lstStyle>
          <a:p>
            <a:fld id="{77B9B36D-0EC7-470E-8576-609C5026F2BC}"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5" name="4 - Ορθογώνιο"/>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 Θέση ημερομηνίας"/>
          <p:cNvSpPr>
            <a:spLocks noGrp="1"/>
          </p:cNvSpPr>
          <p:nvPr>
            <p:ph type="dt" sz="half" idx="10"/>
          </p:nvPr>
        </p:nvSpPr>
        <p:spPr/>
        <p:txBody>
          <a:bodyPr/>
          <a:lstStyle>
            <a:extLst/>
          </a:lstStyle>
          <a:p>
            <a:fld id="{7E08CE7F-1502-400E-87B0-1059456D8E67}" type="datetimeFigureOut">
              <a:rPr lang="el-GR" smtClean="0"/>
              <a:pPr/>
              <a:t>21/3/2017</a:t>
            </a:fld>
            <a:endParaRPr lang="el-GR"/>
          </a:p>
        </p:txBody>
      </p:sp>
      <p:sp>
        <p:nvSpPr>
          <p:cNvPr id="3" name="2 - Θέση υποσέλιδου"/>
          <p:cNvSpPr>
            <a:spLocks noGrp="1"/>
          </p:cNvSpPr>
          <p:nvPr>
            <p:ph type="ftr" sz="quarter" idx="11"/>
          </p:nvPr>
        </p:nvSpPr>
        <p:spPr/>
        <p:txBody>
          <a:bodyPr/>
          <a:lstStyle>
            <a:extLst/>
          </a:lstStyle>
          <a:p>
            <a:endParaRPr lang="el-GR"/>
          </a:p>
        </p:txBody>
      </p:sp>
      <p:sp>
        <p:nvSpPr>
          <p:cNvPr id="4" name="3 - Θέση αριθμού διαφάνειας"/>
          <p:cNvSpPr>
            <a:spLocks noGrp="1"/>
          </p:cNvSpPr>
          <p:nvPr>
            <p:ph type="sldNum" sz="quarter" idx="12"/>
          </p:nvPr>
        </p:nvSpPr>
        <p:spPr/>
        <p:txBody>
          <a:bodyPr/>
          <a:lstStyle>
            <a:extLst/>
          </a:lstStyle>
          <a:p>
            <a:fld id="{77B9B36D-0EC7-470E-8576-609C5026F2BC}" type="slidenum">
              <a:rPr lang="el-GR" smtClean="0"/>
              <a:pPr/>
              <a:t>‹#›</a:t>
            </a:fld>
            <a:endParaRPr lang="el-GR"/>
          </a:p>
        </p:txBody>
      </p:sp>
      <p:sp>
        <p:nvSpPr>
          <p:cNvPr id="6" name="5 - Ορθογώνιο"/>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l-GR" smtClean="0"/>
              <a:t>Kλικ για επεξεργασία των στυλ του υποδείγματος</a:t>
            </a:r>
          </a:p>
        </p:txBody>
      </p:sp>
      <p:sp>
        <p:nvSpPr>
          <p:cNvPr id="4" name="3 - Θέση περιεχομένου"/>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extLst/>
          </a:lstStyle>
          <a:p>
            <a:fld id="{7E08CE7F-1502-400E-87B0-1059456D8E67}" type="datetimeFigureOut">
              <a:rPr lang="el-GR" smtClean="0"/>
              <a:pPr/>
              <a:t>21/3/2017</a:t>
            </a:fld>
            <a:endParaRPr lang="el-GR"/>
          </a:p>
        </p:txBody>
      </p:sp>
      <p:sp>
        <p:nvSpPr>
          <p:cNvPr id="6" name="5 - Θέση υποσέλιδου"/>
          <p:cNvSpPr>
            <a:spLocks noGrp="1"/>
          </p:cNvSpPr>
          <p:nvPr>
            <p:ph type="ftr" sz="quarter" idx="11"/>
          </p:nvPr>
        </p:nvSpPr>
        <p:spPr/>
        <p:txBody>
          <a:bodyPr/>
          <a:lstStyle>
            <a:extLst/>
          </a:lstStyle>
          <a:p>
            <a:endParaRPr lang="el-GR"/>
          </a:p>
        </p:txBody>
      </p:sp>
      <p:sp>
        <p:nvSpPr>
          <p:cNvPr id="7" name="6 - Θέση αριθμού διαφάνειας"/>
          <p:cNvSpPr>
            <a:spLocks noGrp="1"/>
          </p:cNvSpPr>
          <p:nvPr>
            <p:ph type="sldNum" sz="quarter" idx="12"/>
          </p:nvPr>
        </p:nvSpPr>
        <p:spPr/>
        <p:txBody>
          <a:bodyPr/>
          <a:lstStyle>
            <a:extLst/>
          </a:lstStyle>
          <a:p>
            <a:fld id="{77B9B36D-0EC7-470E-8576-609C5026F2BC}"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l-GR" smtClean="0"/>
              <a:t>Kλικ για επεξεργασία του τίτλου</a:t>
            </a:r>
            <a:endParaRPr kumimoji="0" lang="en-US"/>
          </a:p>
        </p:txBody>
      </p:sp>
      <p:sp>
        <p:nvSpPr>
          <p:cNvPr id="5" name="4 - Θέση ημερομηνίας"/>
          <p:cNvSpPr>
            <a:spLocks noGrp="1"/>
          </p:cNvSpPr>
          <p:nvPr>
            <p:ph type="dt" sz="half" idx="10"/>
          </p:nvPr>
        </p:nvSpPr>
        <p:spPr/>
        <p:txBody>
          <a:bodyPr/>
          <a:lstStyle>
            <a:extLst/>
          </a:lstStyle>
          <a:p>
            <a:fld id="{7E08CE7F-1502-400E-87B0-1059456D8E67}" type="datetimeFigureOut">
              <a:rPr lang="el-GR" smtClean="0"/>
              <a:pPr/>
              <a:t>21/3/2017</a:t>
            </a:fld>
            <a:endParaRPr lang="el-GR"/>
          </a:p>
        </p:txBody>
      </p:sp>
      <p:sp>
        <p:nvSpPr>
          <p:cNvPr id="6" name="5 - Θέση υποσέλιδου"/>
          <p:cNvSpPr>
            <a:spLocks noGrp="1"/>
          </p:cNvSpPr>
          <p:nvPr>
            <p:ph type="ftr" sz="quarter" idx="11"/>
          </p:nvPr>
        </p:nvSpPr>
        <p:spPr/>
        <p:txBody>
          <a:bodyPr/>
          <a:lstStyle>
            <a:extLst/>
          </a:lstStyle>
          <a:p>
            <a:endParaRPr lang="el-GR"/>
          </a:p>
        </p:txBody>
      </p:sp>
      <p:sp>
        <p:nvSpPr>
          <p:cNvPr id="7" name="6 - Θέση αριθμού διαφάνειας"/>
          <p:cNvSpPr>
            <a:spLocks noGrp="1"/>
          </p:cNvSpPr>
          <p:nvPr>
            <p:ph type="sldNum" sz="quarter" idx="12"/>
          </p:nvPr>
        </p:nvSpPr>
        <p:spPr/>
        <p:txBody>
          <a:bodyPr/>
          <a:lstStyle>
            <a:extLst/>
          </a:lstStyle>
          <a:p>
            <a:fld id="{77B9B36D-0EC7-470E-8576-609C5026F2BC}" type="slidenum">
              <a:rPr lang="el-GR" smtClean="0"/>
              <a:pPr/>
              <a:t>‹#›</a:t>
            </a:fld>
            <a:endParaRPr lang="el-GR"/>
          </a:p>
        </p:txBody>
      </p:sp>
      <p:sp>
        <p:nvSpPr>
          <p:cNvPr id="8" name="7 - Ορθογώνιο"/>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2 - Θέση εικόνας"/>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l-GR" smtClean="0"/>
              <a:t>Κάντε κλικ στο εικονίδιο για να προσθέσετε μια εικόνα</a:t>
            </a:r>
            <a:endParaRPr kumimoji="0" lang="en-US" dirty="0"/>
          </a:p>
        </p:txBody>
      </p:sp>
      <p:sp>
        <p:nvSpPr>
          <p:cNvPr id="9" name="8 - Διάγραμμα ροής: Διεργασία"/>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9 - Διάγραμμα ροής: Διεργασία"/>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3 - Θέση κειμένου"/>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l-GR" smtClean="0"/>
              <a:t>Kλικ για επεξεργασία των στυλ του υποδείγματος</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 Πίτα"/>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 Έλλειψη"/>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 Κουλούρα"/>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11 - Ορθογώνιο"/>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4 - Θέση τίτλου"/>
          <p:cNvSpPr>
            <a:spLocks noGrp="1"/>
          </p:cNvSpPr>
          <p:nvPr>
            <p:ph type="title"/>
          </p:nvPr>
        </p:nvSpPr>
        <p:spPr>
          <a:xfrm>
            <a:off x="1435608" y="274638"/>
            <a:ext cx="7498080" cy="1143000"/>
          </a:xfrm>
          <a:prstGeom prst="rect">
            <a:avLst/>
          </a:prstGeom>
        </p:spPr>
        <p:txBody>
          <a:bodyPr anchor="ctr">
            <a:normAutofit/>
          </a:bodyPr>
          <a:lstStyle>
            <a:extLst/>
          </a:lstStyle>
          <a:p>
            <a:r>
              <a:rPr kumimoji="0" lang="el-GR" smtClean="0"/>
              <a:t>Kλικ για επεξεργασία του τίτλου</a:t>
            </a:r>
            <a:endParaRPr kumimoji="0" lang="en-US"/>
          </a:p>
        </p:txBody>
      </p:sp>
      <p:sp>
        <p:nvSpPr>
          <p:cNvPr id="9" name="8 - Θέση κειμένου"/>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24" name="23 - Θέση ημερομηνίας"/>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7E08CE7F-1502-400E-87B0-1059456D8E67}" type="datetimeFigureOut">
              <a:rPr lang="el-GR" smtClean="0"/>
              <a:pPr/>
              <a:t>21/3/2017</a:t>
            </a:fld>
            <a:endParaRPr lang="el-GR"/>
          </a:p>
        </p:txBody>
      </p:sp>
      <p:sp>
        <p:nvSpPr>
          <p:cNvPr id="10" name="9 - Θέση υποσέλιδου"/>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l-GR"/>
          </a:p>
        </p:txBody>
      </p:sp>
      <p:sp>
        <p:nvSpPr>
          <p:cNvPr id="22" name="21 - Θέση αριθμού διαφάνειας"/>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77B9B36D-0EC7-470E-8576-609C5026F2BC}" type="slidenum">
              <a:rPr lang="el-GR" smtClean="0"/>
              <a:pPr/>
              <a:t>‹#›</a:t>
            </a:fld>
            <a:endParaRPr lang="el-GR"/>
          </a:p>
        </p:txBody>
      </p:sp>
      <p:sp>
        <p:nvSpPr>
          <p:cNvPr id="15" name="14 - Ορθογώνιο"/>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http://erasmus-plus.ro/wp-content/uploads/2013/11/erasmus+logo_mic.jpg" TargetMode="Externa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3"/>
          <p:cNvSpPr txBox="1">
            <a:spLocks noChangeArrowheads="1"/>
          </p:cNvSpPr>
          <p:nvPr/>
        </p:nvSpPr>
        <p:spPr bwMode="auto">
          <a:xfrm>
            <a:off x="0" y="476672"/>
            <a:ext cx="9144000" cy="647700"/>
          </a:xfrm>
          <a:prstGeom prst="rect">
            <a:avLst/>
          </a:prstGeom>
          <a:noFill/>
          <a:ln w="9525">
            <a:noFill/>
            <a:miter lim="800000"/>
            <a:headEnd/>
            <a:tailEnd/>
          </a:ln>
          <a:effectLst/>
        </p:spPr>
        <p:txBody>
          <a:bodyPr/>
          <a:lstStyle/>
          <a:p>
            <a:pPr algn="ctr">
              <a:lnSpc>
                <a:spcPct val="90000"/>
              </a:lnSpc>
              <a:defRPr/>
            </a:pPr>
            <a:endParaRPr lang="el-GR" altLang="el-GR" sz="2400" b="1" dirty="0">
              <a:solidFill>
                <a:srgbClr val="003366"/>
              </a:solidFill>
              <a:effectLst>
                <a:outerShdw blurRad="38100" dist="38100" dir="2700000" algn="tl">
                  <a:srgbClr val="C0C0C0"/>
                </a:outerShdw>
              </a:effectLst>
            </a:endParaRPr>
          </a:p>
        </p:txBody>
      </p:sp>
      <p:sp>
        <p:nvSpPr>
          <p:cNvPr id="15363" name="Rectangle 6"/>
          <p:cNvSpPr>
            <a:spLocks noChangeArrowheads="1"/>
          </p:cNvSpPr>
          <p:nvPr/>
        </p:nvSpPr>
        <p:spPr bwMode="auto">
          <a:xfrm>
            <a:off x="4572000" y="116632"/>
            <a:ext cx="3240360" cy="584775"/>
          </a:xfrm>
          <a:prstGeom prst="rect">
            <a:avLst/>
          </a:prstGeom>
          <a:noFill/>
          <a:ln w="9525">
            <a:noFill/>
            <a:miter lim="800000"/>
            <a:headEnd/>
            <a:tailEnd/>
          </a:ln>
        </p:spPr>
        <p:txBody>
          <a:bodyPr wrap="square" anchor="ctr">
            <a:spAutoFit/>
          </a:bodyPr>
          <a:lstStyle/>
          <a:p>
            <a:pPr algn="ctr"/>
            <a:r>
              <a:rPr lang="en-US" altLang="el-GR" sz="3200" b="1" dirty="0">
                <a:solidFill>
                  <a:schemeClr val="accent6">
                    <a:lumMod val="75000"/>
                  </a:schemeClr>
                </a:solidFill>
                <a:latin typeface="Calibri" pitchFamily="34" charset="0"/>
              </a:rPr>
              <a:t>www.eoppep.gr</a:t>
            </a:r>
            <a:endParaRPr lang="el-GR" altLang="el-GR" sz="3200" b="1" dirty="0">
              <a:solidFill>
                <a:schemeClr val="accent6">
                  <a:lumMod val="75000"/>
                </a:schemeClr>
              </a:solidFill>
              <a:latin typeface="Calibri" pitchFamily="34" charset="0"/>
            </a:endParaRPr>
          </a:p>
        </p:txBody>
      </p:sp>
      <p:sp>
        <p:nvSpPr>
          <p:cNvPr id="19" name="18 - Διάγραμμα ροής: Εναλλακτική διεργασία"/>
          <p:cNvSpPr/>
          <p:nvPr/>
        </p:nvSpPr>
        <p:spPr>
          <a:xfrm>
            <a:off x="0" y="692696"/>
            <a:ext cx="7740352" cy="216123"/>
          </a:xfrm>
          <a:prstGeom prst="flowChartAlternateProcess">
            <a:avLst/>
          </a:prstGeom>
          <a:solidFill>
            <a:srgbClr val="FF9900"/>
          </a:solidFill>
        </p:spPr>
        <p:style>
          <a:lnRef idx="1">
            <a:schemeClr val="dk1"/>
          </a:lnRef>
          <a:fillRef idx="2">
            <a:schemeClr val="dk1"/>
          </a:fillRef>
          <a:effectRef idx="1">
            <a:schemeClr val="dk1"/>
          </a:effectRef>
          <a:fontRef idx="minor">
            <a:schemeClr val="dk1"/>
          </a:fontRef>
        </p:style>
        <p:txBody>
          <a:bodyPr anchor="ctr"/>
          <a:lstStyle/>
          <a:p>
            <a:pPr algn="ctr">
              <a:defRPr/>
            </a:pPr>
            <a:endParaRPr lang="el-GR"/>
          </a:p>
        </p:txBody>
      </p:sp>
      <p:sp>
        <p:nvSpPr>
          <p:cNvPr id="14" name="Rectangle 6"/>
          <p:cNvSpPr>
            <a:spLocks noChangeArrowheads="1"/>
          </p:cNvSpPr>
          <p:nvPr/>
        </p:nvSpPr>
        <p:spPr bwMode="auto">
          <a:xfrm>
            <a:off x="2357422" y="2672830"/>
            <a:ext cx="5472608" cy="1200329"/>
          </a:xfrm>
          <a:prstGeom prst="rect">
            <a:avLst/>
          </a:prstGeom>
          <a:noFill/>
          <a:ln w="9525">
            <a:noFill/>
            <a:miter lim="800000"/>
            <a:headEnd/>
            <a:tailEnd/>
          </a:ln>
        </p:spPr>
        <p:txBody>
          <a:bodyPr wrap="square" anchor="ctr">
            <a:spAutoFit/>
          </a:bodyPr>
          <a:lstStyle/>
          <a:p>
            <a:pPr algn="ctr"/>
            <a:r>
              <a:rPr lang="en-US" altLang="el-GR" sz="2400" b="1" dirty="0" smtClean="0">
                <a:solidFill>
                  <a:schemeClr val="tx2">
                    <a:lumMod val="60000"/>
                    <a:lumOff val="40000"/>
                  </a:schemeClr>
                </a:solidFill>
                <a:latin typeface="Calibri" pitchFamily="34" charset="0"/>
              </a:rPr>
              <a:t>The role of the EQAVET National Reference Point within the Greek educational system</a:t>
            </a:r>
            <a:endParaRPr lang="el-GR" altLang="el-GR" sz="2400" b="1" dirty="0">
              <a:solidFill>
                <a:schemeClr val="tx2">
                  <a:lumMod val="60000"/>
                  <a:lumOff val="40000"/>
                </a:schemeClr>
              </a:solidFill>
              <a:latin typeface="Calibri" pitchFamily="34" charset="0"/>
            </a:endParaRPr>
          </a:p>
        </p:txBody>
      </p:sp>
      <p:sp>
        <p:nvSpPr>
          <p:cNvPr id="15" name="Rectangle 6"/>
          <p:cNvSpPr>
            <a:spLocks noChangeArrowheads="1"/>
          </p:cNvSpPr>
          <p:nvPr/>
        </p:nvSpPr>
        <p:spPr bwMode="auto">
          <a:xfrm>
            <a:off x="2643174" y="3789040"/>
            <a:ext cx="4608512" cy="1384995"/>
          </a:xfrm>
          <a:prstGeom prst="rect">
            <a:avLst/>
          </a:prstGeom>
          <a:noFill/>
          <a:ln w="9525">
            <a:noFill/>
            <a:miter lim="800000"/>
            <a:headEnd/>
            <a:tailEnd/>
          </a:ln>
        </p:spPr>
        <p:txBody>
          <a:bodyPr wrap="square" anchor="ctr">
            <a:spAutoFit/>
          </a:bodyPr>
          <a:lstStyle/>
          <a:p>
            <a:pPr algn="ctr"/>
            <a:endParaRPr lang="en-US" altLang="el-GR" sz="2000" b="1" dirty="0" smtClean="0">
              <a:latin typeface="Calibri" pitchFamily="34" charset="0"/>
            </a:endParaRPr>
          </a:p>
          <a:p>
            <a:pPr algn="ctr"/>
            <a:r>
              <a:rPr lang="en-US" altLang="el-GR" sz="1600" b="1" dirty="0" smtClean="0">
                <a:solidFill>
                  <a:schemeClr val="tx2"/>
                </a:solidFill>
                <a:latin typeface="Calibri" pitchFamily="34" charset="0"/>
              </a:rPr>
              <a:t>Rome  23/03/2017</a:t>
            </a:r>
          </a:p>
          <a:p>
            <a:pPr algn="ctr"/>
            <a:endParaRPr lang="en-US" altLang="el-GR" sz="1600" b="1" dirty="0">
              <a:solidFill>
                <a:schemeClr val="tx2"/>
              </a:solidFill>
              <a:latin typeface="Calibri" pitchFamily="34" charset="0"/>
            </a:endParaRPr>
          </a:p>
          <a:p>
            <a:pPr algn="ctr"/>
            <a:r>
              <a:rPr lang="en-US" altLang="el-GR" sz="1600" b="1" dirty="0" err="1" smtClean="0">
                <a:solidFill>
                  <a:schemeClr val="tx2"/>
                </a:solidFill>
                <a:latin typeface="Calibri" pitchFamily="34" charset="0"/>
              </a:rPr>
              <a:t>Angeliki</a:t>
            </a:r>
            <a:r>
              <a:rPr lang="en-US" altLang="el-GR" sz="1600" b="1" dirty="0" smtClean="0">
                <a:solidFill>
                  <a:schemeClr val="tx2"/>
                </a:solidFill>
                <a:latin typeface="Calibri" pitchFamily="34" charset="0"/>
              </a:rPr>
              <a:t> </a:t>
            </a:r>
            <a:r>
              <a:rPr lang="en-US" altLang="el-GR" sz="1600" b="1" dirty="0" err="1" smtClean="0">
                <a:solidFill>
                  <a:schemeClr val="tx2"/>
                </a:solidFill>
                <a:latin typeface="Calibri" pitchFamily="34" charset="0"/>
              </a:rPr>
              <a:t>Athanasouli</a:t>
            </a:r>
            <a:endParaRPr lang="en-US" altLang="el-GR" sz="1600" b="1" dirty="0" smtClean="0">
              <a:solidFill>
                <a:schemeClr val="tx2"/>
              </a:solidFill>
              <a:latin typeface="Calibri" pitchFamily="34" charset="0"/>
            </a:endParaRPr>
          </a:p>
          <a:p>
            <a:pPr algn="ctr"/>
            <a:r>
              <a:rPr lang="en-US" altLang="el-GR" sz="1600" b="1" dirty="0" smtClean="0">
                <a:solidFill>
                  <a:schemeClr val="tx2"/>
                </a:solidFill>
                <a:latin typeface="Calibri" pitchFamily="34" charset="0"/>
              </a:rPr>
              <a:t>Greek EQAVET NRP</a:t>
            </a:r>
            <a:endParaRPr lang="el-GR" altLang="el-GR" sz="1600" b="1" dirty="0">
              <a:solidFill>
                <a:schemeClr val="tx2"/>
              </a:solidFill>
              <a:latin typeface="Calibri" pitchFamily="34" charset="0"/>
            </a:endParaRPr>
          </a:p>
        </p:txBody>
      </p:sp>
      <p:pic>
        <p:nvPicPr>
          <p:cNvPr id="1026" name="Picture 2" descr="logo"/>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57422" y="5373216"/>
            <a:ext cx="2486025" cy="1047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7" name="Εικόνα 8" descr="http://erasmus-plus.ro/wp-content/uploads/2013/11/erasmus+logo_mic.jpg"/>
          <p:cNvPicPr>
            <a:picLocks noChangeAspect="1" noChangeArrowheads="1"/>
          </p:cNvPicPr>
          <p:nvPr/>
        </p:nvPicPr>
        <p:blipFill>
          <a:blip r:embed="rId4" r:link="rId5" cstate="print">
            <a:extLst>
              <a:ext uri="{28A0092B-C50C-407E-A947-70E740481C1C}">
                <a14:useLocalDpi xmlns:a14="http://schemas.microsoft.com/office/drawing/2010/main" val="0"/>
              </a:ext>
            </a:extLst>
          </a:blip>
          <a:srcRect/>
          <a:stretch>
            <a:fillRect/>
          </a:stretch>
        </p:blipFill>
        <p:spPr bwMode="auto">
          <a:xfrm>
            <a:off x="6338080" y="5421617"/>
            <a:ext cx="1827212" cy="622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 Box 2"/>
          <p:cNvSpPr txBox="1">
            <a:spLocks noChangeArrowheads="1"/>
          </p:cNvSpPr>
          <p:nvPr/>
        </p:nvSpPr>
        <p:spPr bwMode="auto">
          <a:xfrm>
            <a:off x="2357422" y="1118882"/>
            <a:ext cx="5094898" cy="293687"/>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pPr>
            <a:r>
              <a:rPr kumimoji="0" lang="en-US" altLang="el-GR" sz="1400" b="1" i="0" u="none" strike="noStrike" cap="none" normalizeH="0" baseline="0" dirty="0" smtClean="0">
                <a:ln>
                  <a:noFill/>
                </a:ln>
                <a:solidFill>
                  <a:srgbClr val="44546A"/>
                </a:solidFill>
                <a:effectLst/>
                <a:latin typeface="Calibri" panose="020F0502020204030204" pitchFamily="34" charset="0"/>
              </a:rPr>
              <a:t>Hellenic Ministry of Education, Research &amp; Religious Affairs</a:t>
            </a:r>
            <a:endParaRPr kumimoji="0" lang="en-US" altLang="el-GR" sz="1400" b="1" i="0" u="none" strike="noStrike" cap="none" normalizeH="0" baseline="0" dirty="0" smtClean="0">
              <a:ln>
                <a:noFill/>
              </a:ln>
              <a:solidFill>
                <a:srgbClr val="44546A"/>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l-GR" altLang="el-GR" sz="1800" b="0" i="0" u="none" strike="noStrike" cap="none" normalizeH="0" baseline="0" dirty="0" smtClean="0">
              <a:ln>
                <a:noFill/>
              </a:ln>
              <a:solidFill>
                <a:schemeClr val="tx1"/>
              </a:solidFill>
              <a:effectLst/>
              <a:latin typeface="Arial" panose="020B0604020202020204" pitchFamily="34" charset="0"/>
            </a:endParaRPr>
          </a:p>
        </p:txBody>
      </p:sp>
      <p:pic>
        <p:nvPicPr>
          <p:cNvPr id="16" name="Εικόνα 15" descr="S:\ΓΡΑΦΕΙΟ ΠΡΟΕΔΡΟΥ ΚΑΙ ΓΡΑΜΜΑΤΕΙΑ Δ.Σ\ΕΟΠΠΕΠ\Logo\final-logo-eoppep-en-colour.png"/>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166338" y="1489885"/>
            <a:ext cx="3160694" cy="1145986"/>
          </a:xfrm>
          <a:prstGeom prst="rect">
            <a:avLst/>
          </a:prstGeom>
          <a:noFill/>
          <a:ln>
            <a:noFill/>
          </a:ln>
        </p:spPr>
      </p:pic>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187624" y="1052736"/>
            <a:ext cx="7498080" cy="713802"/>
          </a:xfrm>
          <a:solidFill>
            <a:schemeClr val="accent1">
              <a:lumMod val="40000"/>
              <a:lumOff val="60000"/>
            </a:schemeClr>
          </a:solidFill>
        </p:spPr>
        <p:txBody>
          <a:bodyPr>
            <a:normAutofit/>
          </a:bodyPr>
          <a:lstStyle/>
          <a:p>
            <a:pPr marL="82296" lvl="0" algn="ctr">
              <a:spcBef>
                <a:spcPts val="600"/>
              </a:spcBef>
            </a:pPr>
            <a:r>
              <a:rPr lang="en-US" sz="2400" b="1" dirty="0">
                <a:solidFill>
                  <a:srgbClr val="1F497D">
                    <a:satMod val="130000"/>
                  </a:srgbClr>
                </a:solidFill>
                <a:effectLst/>
              </a:rPr>
              <a:t>Greek EQAVET NRP priorities</a:t>
            </a:r>
            <a:endParaRPr lang="en-US" sz="1800" b="1" dirty="0">
              <a:solidFill>
                <a:srgbClr val="C00000"/>
              </a:solidFill>
              <a:effectLst/>
              <a:ea typeface="+mn-ea"/>
              <a:cs typeface="+mn-cs"/>
            </a:endParaRPr>
          </a:p>
        </p:txBody>
      </p:sp>
      <p:sp>
        <p:nvSpPr>
          <p:cNvPr id="3" name="Θέση περιεχομένου 2"/>
          <p:cNvSpPr>
            <a:spLocks noGrp="1"/>
          </p:cNvSpPr>
          <p:nvPr>
            <p:ph idx="1"/>
          </p:nvPr>
        </p:nvSpPr>
        <p:spPr>
          <a:xfrm>
            <a:off x="1187624" y="1844824"/>
            <a:ext cx="7358114" cy="4011358"/>
          </a:xfrm>
        </p:spPr>
        <p:txBody>
          <a:bodyPr>
            <a:noAutofit/>
          </a:bodyPr>
          <a:lstStyle/>
          <a:p>
            <a:pPr marL="82296" lvl="0" indent="0" algn="just">
              <a:buClr>
                <a:srgbClr val="C00000"/>
              </a:buClr>
              <a:buNone/>
            </a:pPr>
            <a:r>
              <a:rPr lang="en-US" sz="1800" b="1" dirty="0">
                <a:solidFill>
                  <a:srgbClr val="C00000"/>
                </a:solidFill>
              </a:rPr>
              <a:t>Restricted call 2016,  major </a:t>
            </a:r>
            <a:r>
              <a:rPr lang="en-US" sz="1800" b="1" dirty="0">
                <a:solidFill>
                  <a:srgbClr val="C00000"/>
                </a:solidFill>
              </a:rPr>
              <a:t>interventions</a:t>
            </a:r>
            <a:endParaRPr lang="en-US" sz="1800" b="1" dirty="0">
              <a:solidFill>
                <a:srgbClr val="C00000"/>
              </a:solidFill>
            </a:endParaRPr>
          </a:p>
          <a:p>
            <a:pPr lvl="0" algn="just">
              <a:buClrTx/>
              <a:buFont typeface="Wingdings" panose="05000000000000000000" pitchFamily="2" charset="2"/>
              <a:buChar char="Ø"/>
            </a:pPr>
            <a:r>
              <a:rPr lang="en-US" sz="1800" b="1" dirty="0">
                <a:solidFill>
                  <a:schemeClr val="tx2"/>
                </a:solidFill>
                <a:effectLst>
                  <a:outerShdw blurRad="38100" dist="38100" dir="2700000" algn="tl">
                    <a:srgbClr val="000000">
                      <a:alpha val="43137"/>
                    </a:srgbClr>
                  </a:outerShdw>
                </a:effectLst>
              </a:rPr>
              <a:t>A research study </a:t>
            </a:r>
            <a:r>
              <a:rPr lang="en-US" sz="1800" dirty="0">
                <a:solidFill>
                  <a:schemeClr val="tx2"/>
                </a:solidFill>
              </a:rPr>
              <a:t>followed by a specific handbook on the quality assurance arrangements regarding the certification process of apprenticeship/work based learning</a:t>
            </a:r>
          </a:p>
          <a:p>
            <a:pPr algn="just">
              <a:buClrTx/>
              <a:buFont typeface="Wingdings" panose="05000000000000000000" pitchFamily="2" charset="2"/>
              <a:buChar char="Ø"/>
            </a:pPr>
            <a:r>
              <a:rPr lang="en-US" sz="1800" dirty="0">
                <a:solidFill>
                  <a:schemeClr val="tx2"/>
                </a:solidFill>
              </a:rPr>
              <a:t>The study based on literature review as well as comparative analysis approaches was focusing on the procedures, mechanisms and assessment methods used for the certification of work-based/apprenticeship in selected European countries (Germany, Finland, Spain and the Netherlands) </a:t>
            </a:r>
            <a:r>
              <a:rPr lang="en-US" sz="1800" dirty="0" smtClean="0">
                <a:solidFill>
                  <a:schemeClr val="tx2"/>
                </a:solidFill>
              </a:rPr>
              <a:t>aimed </a:t>
            </a:r>
            <a:r>
              <a:rPr lang="en-US" sz="1800" dirty="0">
                <a:solidFill>
                  <a:schemeClr val="tx2"/>
                </a:solidFill>
              </a:rPr>
              <a:t>to contribute to the development of principles and recommendations to policy makers, social partners, practitioners and other stakeholders involved on how to guarantee the quality of the work-based certification process. </a:t>
            </a:r>
          </a:p>
          <a:p>
            <a:pPr lvl="0" algn="just">
              <a:buClrTx/>
              <a:buFont typeface="Wingdings" panose="05000000000000000000" pitchFamily="2" charset="2"/>
              <a:buChar char="Ø"/>
            </a:pPr>
            <a:r>
              <a:rPr lang="en-US" sz="1800" dirty="0" smtClean="0">
                <a:solidFill>
                  <a:schemeClr val="tx2"/>
                </a:solidFill>
              </a:rPr>
              <a:t>The </a:t>
            </a:r>
            <a:r>
              <a:rPr lang="en-US" sz="1800" b="1" dirty="0">
                <a:solidFill>
                  <a:schemeClr val="tx2"/>
                </a:solidFill>
                <a:effectLst>
                  <a:outerShdw blurRad="38100" dist="38100" dir="2700000" algn="tl">
                    <a:srgbClr val="000000">
                      <a:alpha val="43137"/>
                    </a:srgbClr>
                  </a:outerShdw>
                </a:effectLst>
              </a:rPr>
              <a:t>formulation of instructions and guidelines </a:t>
            </a:r>
            <a:r>
              <a:rPr lang="en-US" sz="1800" dirty="0">
                <a:solidFill>
                  <a:schemeClr val="tx2"/>
                </a:solidFill>
              </a:rPr>
              <a:t>for developing assessment standards and criteria defined in terms of learning outcomes, followed by an implementation phase taken place in the tourism sector  (IEK Qualification) </a:t>
            </a:r>
          </a:p>
        </p:txBody>
      </p:sp>
      <p:sp>
        <p:nvSpPr>
          <p:cNvPr id="4" name="Rectangle 6"/>
          <p:cNvSpPr>
            <a:spLocks noChangeArrowheads="1"/>
          </p:cNvSpPr>
          <p:nvPr/>
        </p:nvSpPr>
        <p:spPr bwMode="auto">
          <a:xfrm>
            <a:off x="6948264" y="6231794"/>
            <a:ext cx="2088232" cy="307777"/>
          </a:xfrm>
          <a:prstGeom prst="rect">
            <a:avLst/>
          </a:prstGeom>
          <a:noFill/>
          <a:ln w="9525">
            <a:noFill/>
            <a:miter lim="800000"/>
            <a:headEnd/>
            <a:tailEnd/>
          </a:ln>
        </p:spPr>
        <p:txBody>
          <a:bodyPr wrap="square" anchor="ctr">
            <a:spAutoFit/>
          </a:bodyPr>
          <a:lstStyle/>
          <a:p>
            <a:pPr algn="ctr"/>
            <a:r>
              <a:rPr lang="en-US" altLang="el-GR" sz="1400" b="1" dirty="0">
                <a:solidFill>
                  <a:schemeClr val="accent6">
                    <a:lumMod val="75000"/>
                  </a:schemeClr>
                </a:solidFill>
                <a:latin typeface="Calibri" pitchFamily="34" charset="0"/>
              </a:rPr>
              <a:t>www.eoppep.gr</a:t>
            </a:r>
            <a:endParaRPr lang="el-GR" altLang="el-GR" sz="1400" b="1" dirty="0">
              <a:solidFill>
                <a:schemeClr val="accent6">
                  <a:lumMod val="75000"/>
                </a:schemeClr>
              </a:solidFill>
              <a:latin typeface="Calibri" pitchFamily="34" charset="0"/>
            </a:endParaRPr>
          </a:p>
        </p:txBody>
      </p:sp>
      <p:sp>
        <p:nvSpPr>
          <p:cNvPr id="5" name="18 - Διάγραμμα ροής: Εναλλακτική διεργασία"/>
          <p:cNvSpPr/>
          <p:nvPr/>
        </p:nvSpPr>
        <p:spPr>
          <a:xfrm>
            <a:off x="0" y="692696"/>
            <a:ext cx="7956376" cy="216123"/>
          </a:xfrm>
          <a:prstGeom prst="flowChartAlternateProcess">
            <a:avLst/>
          </a:prstGeom>
          <a:solidFill>
            <a:srgbClr val="FF9900"/>
          </a:solidFill>
        </p:spPr>
        <p:style>
          <a:lnRef idx="1">
            <a:schemeClr val="dk1"/>
          </a:lnRef>
          <a:fillRef idx="2">
            <a:schemeClr val="dk1"/>
          </a:fillRef>
          <a:effectRef idx="1">
            <a:schemeClr val="dk1"/>
          </a:effectRef>
          <a:fontRef idx="minor">
            <a:schemeClr val="dk1"/>
          </a:fontRef>
        </p:style>
        <p:txBody>
          <a:bodyPr anchor="ctr"/>
          <a:lstStyle/>
          <a:p>
            <a:pPr algn="ctr">
              <a:defRPr/>
            </a:pPr>
            <a:endParaRPr lang="el-GR"/>
          </a:p>
        </p:txBody>
      </p:sp>
    </p:spTree>
    <p:extLst>
      <p:ext uri="{BB962C8B-B14F-4D97-AF65-F5344CB8AC3E}">
        <p14:creationId xmlns:p14="http://schemas.microsoft.com/office/powerpoint/2010/main" val="175177695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1259632" y="1910455"/>
            <a:ext cx="7572428" cy="4357718"/>
          </a:xfrm>
        </p:spPr>
        <p:txBody>
          <a:bodyPr>
            <a:noAutofit/>
          </a:bodyPr>
          <a:lstStyle/>
          <a:p>
            <a:pPr algn="just">
              <a:buNone/>
            </a:pPr>
            <a:r>
              <a:rPr lang="en-US" sz="1800" b="1" dirty="0" smtClean="0">
                <a:solidFill>
                  <a:srgbClr val="C00000"/>
                </a:solidFill>
              </a:rPr>
              <a:t>The </a:t>
            </a:r>
            <a:r>
              <a:rPr lang="en-US" sz="1800" b="1" dirty="0" smtClean="0">
                <a:solidFill>
                  <a:srgbClr val="C00000"/>
                </a:solidFill>
              </a:rPr>
              <a:t>purpose of these interventions </a:t>
            </a:r>
            <a:r>
              <a:rPr lang="en-US" sz="1800" b="1" dirty="0" smtClean="0">
                <a:solidFill>
                  <a:srgbClr val="C00000"/>
                </a:solidFill>
              </a:rPr>
              <a:t>:</a:t>
            </a:r>
            <a:endParaRPr lang="en-US" sz="1800" b="1" dirty="0" smtClean="0">
              <a:solidFill>
                <a:srgbClr val="C00000"/>
              </a:solidFill>
            </a:endParaRPr>
          </a:p>
          <a:p>
            <a:pPr algn="just">
              <a:buFont typeface="Wingdings" panose="05000000000000000000" pitchFamily="2" charset="2"/>
              <a:buChar char="Ø"/>
            </a:pPr>
            <a:r>
              <a:rPr lang="en-US" sz="1800" dirty="0" smtClean="0">
                <a:solidFill>
                  <a:schemeClr val="tx2"/>
                </a:solidFill>
              </a:rPr>
              <a:t>Contribute </a:t>
            </a:r>
            <a:r>
              <a:rPr lang="en-US" sz="1800" dirty="0">
                <a:solidFill>
                  <a:schemeClr val="tx2"/>
                </a:solidFill>
              </a:rPr>
              <a:t>to the enhancing of expertise at EQAVET  and national level in the </a:t>
            </a:r>
            <a:r>
              <a:rPr lang="en-US" sz="1800" dirty="0" smtClean="0">
                <a:solidFill>
                  <a:schemeClr val="tx2"/>
                </a:solidFill>
              </a:rPr>
              <a:t>area of </a:t>
            </a:r>
            <a:r>
              <a:rPr lang="en-US" sz="1800" dirty="0">
                <a:solidFill>
                  <a:schemeClr val="tx2"/>
                </a:solidFill>
              </a:rPr>
              <a:t>certification of non-formal apprenticeship/work based learning </a:t>
            </a:r>
            <a:endParaRPr lang="en-US" sz="1800" dirty="0" smtClean="0">
              <a:solidFill>
                <a:schemeClr val="tx2"/>
              </a:solidFill>
            </a:endParaRPr>
          </a:p>
          <a:p>
            <a:pPr algn="just">
              <a:buFont typeface="Wingdings" panose="05000000000000000000" pitchFamily="2" charset="2"/>
              <a:buChar char="Ø"/>
            </a:pPr>
            <a:r>
              <a:rPr lang="en-US" sz="1800" dirty="0" smtClean="0">
                <a:solidFill>
                  <a:schemeClr val="tx2"/>
                </a:solidFill>
              </a:rPr>
              <a:t>Support </a:t>
            </a:r>
            <a:r>
              <a:rPr lang="en-US" sz="1800" dirty="0">
                <a:solidFill>
                  <a:schemeClr val="tx2"/>
                </a:solidFill>
              </a:rPr>
              <a:t>the implementation of the EQF, </a:t>
            </a:r>
            <a:r>
              <a:rPr lang="en-US" sz="1800" dirty="0" smtClean="0">
                <a:solidFill>
                  <a:schemeClr val="tx2"/>
                </a:solidFill>
              </a:rPr>
              <a:t>as </a:t>
            </a:r>
            <a:r>
              <a:rPr lang="en-US" sz="1800" dirty="0">
                <a:solidFill>
                  <a:schemeClr val="tx2"/>
                </a:solidFill>
              </a:rPr>
              <a:t>this has been conceptualized in the EQAVET </a:t>
            </a:r>
            <a:r>
              <a:rPr lang="en-US" sz="1800" dirty="0" smtClean="0">
                <a:solidFill>
                  <a:schemeClr val="tx2"/>
                </a:solidFill>
              </a:rPr>
              <a:t>Recommendation </a:t>
            </a:r>
            <a:r>
              <a:rPr lang="en-US" sz="1800" dirty="0">
                <a:solidFill>
                  <a:schemeClr val="tx2"/>
                </a:solidFill>
              </a:rPr>
              <a:t>(European Parliament and Council of the EU, 2009, p. 2</a:t>
            </a:r>
            <a:r>
              <a:rPr lang="en-US" sz="1800" dirty="0" smtClean="0">
                <a:solidFill>
                  <a:schemeClr val="tx2"/>
                </a:solidFill>
              </a:rPr>
              <a:t>)</a:t>
            </a:r>
          </a:p>
          <a:p>
            <a:pPr algn="just">
              <a:buFont typeface="Wingdings" panose="05000000000000000000" pitchFamily="2" charset="2"/>
              <a:buChar char="Ø"/>
            </a:pPr>
            <a:r>
              <a:rPr lang="en-US" sz="1800" dirty="0" smtClean="0">
                <a:solidFill>
                  <a:schemeClr val="tx2"/>
                </a:solidFill>
              </a:rPr>
              <a:t>Increase </a:t>
            </a:r>
            <a:r>
              <a:rPr lang="en-US" sz="1800" dirty="0">
                <a:solidFill>
                  <a:schemeClr val="tx2"/>
                </a:solidFill>
              </a:rPr>
              <a:t>trust and transparency of the Greek VET qualifications </a:t>
            </a:r>
            <a:r>
              <a:rPr lang="en-US" sz="1800" dirty="0" smtClean="0">
                <a:solidFill>
                  <a:schemeClr val="tx2"/>
                </a:solidFill>
              </a:rPr>
              <a:t>by </a:t>
            </a:r>
            <a:r>
              <a:rPr lang="en-US" sz="1800" dirty="0">
                <a:solidFill>
                  <a:schemeClr val="tx2"/>
                </a:solidFill>
              </a:rPr>
              <a:t>better addressing the </a:t>
            </a:r>
            <a:r>
              <a:rPr lang="en-US" sz="1800" dirty="0" smtClean="0">
                <a:solidFill>
                  <a:schemeClr val="tx2"/>
                </a:solidFill>
              </a:rPr>
              <a:t>quality </a:t>
            </a:r>
            <a:r>
              <a:rPr lang="en-US" sz="1800" dirty="0">
                <a:solidFill>
                  <a:schemeClr val="tx2"/>
                </a:solidFill>
              </a:rPr>
              <a:t>assurance aspect of defining, describing and most importantly assessing </a:t>
            </a:r>
            <a:r>
              <a:rPr lang="en-US" sz="1800" dirty="0" smtClean="0">
                <a:solidFill>
                  <a:schemeClr val="tx2"/>
                </a:solidFill>
              </a:rPr>
              <a:t>learning outcomes</a:t>
            </a:r>
            <a:endParaRPr lang="en-US" sz="1800" dirty="0">
              <a:solidFill>
                <a:schemeClr val="tx2"/>
              </a:solidFill>
            </a:endParaRPr>
          </a:p>
          <a:p>
            <a:pPr algn="just">
              <a:buFont typeface="Wingdings" panose="05000000000000000000" pitchFamily="2" charset="2"/>
              <a:buChar char="Ø"/>
            </a:pPr>
            <a:r>
              <a:rPr lang="en-US" sz="1800" dirty="0" smtClean="0">
                <a:solidFill>
                  <a:schemeClr val="tx2"/>
                </a:solidFill>
              </a:rPr>
              <a:t>Create </a:t>
            </a:r>
            <a:r>
              <a:rPr lang="en-US" sz="1800" dirty="0">
                <a:solidFill>
                  <a:schemeClr val="tx2"/>
                </a:solidFill>
              </a:rPr>
              <a:t>a common ground for improving cooperation and consistency among various VET </a:t>
            </a:r>
            <a:r>
              <a:rPr lang="en-US" sz="1800" dirty="0" smtClean="0">
                <a:solidFill>
                  <a:schemeClr val="tx2"/>
                </a:solidFill>
              </a:rPr>
              <a:t>systems </a:t>
            </a:r>
            <a:r>
              <a:rPr lang="en-US" sz="1800" dirty="0">
                <a:solidFill>
                  <a:schemeClr val="tx2"/>
                </a:solidFill>
              </a:rPr>
              <a:t>in Greece (e.g. Initial and Continuing VET, the recently introduced Apprenticeship </a:t>
            </a:r>
            <a:r>
              <a:rPr lang="en-US" sz="1800" dirty="0" smtClean="0">
                <a:solidFill>
                  <a:schemeClr val="tx2"/>
                </a:solidFill>
              </a:rPr>
              <a:t>  Scheme</a:t>
            </a:r>
            <a:r>
              <a:rPr lang="en-US" sz="1800" dirty="0">
                <a:solidFill>
                  <a:schemeClr val="tx2"/>
                </a:solidFill>
              </a:rPr>
              <a:t>)  as work based learning constitutes  a key part of their educational  curriculum </a:t>
            </a:r>
            <a:endParaRPr lang="en-US" sz="1800" dirty="0" smtClean="0">
              <a:solidFill>
                <a:schemeClr val="tx2"/>
              </a:solidFill>
            </a:endParaRPr>
          </a:p>
          <a:p>
            <a:pPr algn="just">
              <a:buNone/>
            </a:pPr>
            <a:r>
              <a:rPr lang="en-US" sz="1800" dirty="0" smtClean="0"/>
              <a:t>        </a:t>
            </a:r>
            <a:endParaRPr lang="el-GR" sz="1800" dirty="0"/>
          </a:p>
        </p:txBody>
      </p:sp>
      <p:sp>
        <p:nvSpPr>
          <p:cNvPr id="4" name="Rectangle 6"/>
          <p:cNvSpPr>
            <a:spLocks noChangeArrowheads="1"/>
          </p:cNvSpPr>
          <p:nvPr/>
        </p:nvSpPr>
        <p:spPr bwMode="auto">
          <a:xfrm>
            <a:off x="6948264" y="6231794"/>
            <a:ext cx="2088232" cy="307777"/>
          </a:xfrm>
          <a:prstGeom prst="rect">
            <a:avLst/>
          </a:prstGeom>
          <a:noFill/>
          <a:ln w="9525">
            <a:noFill/>
            <a:miter lim="800000"/>
            <a:headEnd/>
            <a:tailEnd/>
          </a:ln>
        </p:spPr>
        <p:txBody>
          <a:bodyPr wrap="square" anchor="ctr">
            <a:spAutoFit/>
          </a:bodyPr>
          <a:lstStyle/>
          <a:p>
            <a:pPr algn="ctr"/>
            <a:r>
              <a:rPr lang="en-US" altLang="el-GR" sz="1400" b="1" dirty="0">
                <a:solidFill>
                  <a:schemeClr val="accent6">
                    <a:lumMod val="75000"/>
                  </a:schemeClr>
                </a:solidFill>
                <a:latin typeface="Calibri" pitchFamily="34" charset="0"/>
              </a:rPr>
              <a:t>www.eoppep.gr</a:t>
            </a:r>
            <a:endParaRPr lang="el-GR" altLang="el-GR" sz="1400" b="1" dirty="0">
              <a:solidFill>
                <a:schemeClr val="accent6">
                  <a:lumMod val="75000"/>
                </a:schemeClr>
              </a:solidFill>
              <a:latin typeface="Calibri" pitchFamily="34" charset="0"/>
            </a:endParaRPr>
          </a:p>
        </p:txBody>
      </p:sp>
      <p:sp>
        <p:nvSpPr>
          <p:cNvPr id="5" name="18 - Διάγραμμα ροής: Εναλλακτική διεργασία"/>
          <p:cNvSpPr/>
          <p:nvPr/>
        </p:nvSpPr>
        <p:spPr>
          <a:xfrm>
            <a:off x="0" y="692696"/>
            <a:ext cx="7956376" cy="216123"/>
          </a:xfrm>
          <a:prstGeom prst="flowChartAlternateProcess">
            <a:avLst/>
          </a:prstGeom>
          <a:solidFill>
            <a:srgbClr val="FF9900"/>
          </a:solidFill>
        </p:spPr>
        <p:style>
          <a:lnRef idx="1">
            <a:schemeClr val="dk1"/>
          </a:lnRef>
          <a:fillRef idx="2">
            <a:schemeClr val="dk1"/>
          </a:fillRef>
          <a:effectRef idx="1">
            <a:schemeClr val="dk1"/>
          </a:effectRef>
          <a:fontRef idx="minor">
            <a:schemeClr val="dk1"/>
          </a:fontRef>
        </p:style>
        <p:txBody>
          <a:bodyPr anchor="ctr"/>
          <a:lstStyle/>
          <a:p>
            <a:pPr algn="ctr">
              <a:defRPr/>
            </a:pPr>
            <a:endParaRPr lang="el-GR"/>
          </a:p>
        </p:txBody>
      </p:sp>
      <p:sp>
        <p:nvSpPr>
          <p:cNvPr id="7" name="Τίτλος 1"/>
          <p:cNvSpPr>
            <a:spLocks noGrp="1"/>
          </p:cNvSpPr>
          <p:nvPr>
            <p:ph type="title"/>
          </p:nvPr>
        </p:nvSpPr>
        <p:spPr>
          <a:xfrm>
            <a:off x="1187624" y="1052736"/>
            <a:ext cx="7498080" cy="713802"/>
          </a:xfrm>
          <a:solidFill>
            <a:schemeClr val="accent1">
              <a:lumMod val="40000"/>
              <a:lumOff val="60000"/>
            </a:schemeClr>
          </a:solidFill>
        </p:spPr>
        <p:txBody>
          <a:bodyPr>
            <a:normAutofit/>
          </a:bodyPr>
          <a:lstStyle/>
          <a:p>
            <a:pPr marL="82296" lvl="0" algn="ctr">
              <a:spcBef>
                <a:spcPts val="600"/>
              </a:spcBef>
            </a:pPr>
            <a:r>
              <a:rPr lang="en-US" sz="2400" b="1" dirty="0">
                <a:solidFill>
                  <a:srgbClr val="1F497D">
                    <a:satMod val="130000"/>
                  </a:srgbClr>
                </a:solidFill>
                <a:effectLst/>
              </a:rPr>
              <a:t>Greek EQAVET NRP priorities</a:t>
            </a:r>
            <a:endParaRPr lang="en-US" sz="1800" b="1" dirty="0">
              <a:solidFill>
                <a:srgbClr val="C00000"/>
              </a:solidFill>
              <a:effectLst/>
              <a:ea typeface="+mn-ea"/>
              <a:cs typeface="+mn-cs"/>
            </a:endParaRPr>
          </a:p>
        </p:txBody>
      </p:sp>
    </p:spTree>
    <p:extLst>
      <p:ext uri="{BB962C8B-B14F-4D97-AF65-F5344CB8AC3E}">
        <p14:creationId xmlns:p14="http://schemas.microsoft.com/office/powerpoint/2010/main" val="114935803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1187624" y="1927180"/>
            <a:ext cx="7572428" cy="4593122"/>
          </a:xfrm>
        </p:spPr>
        <p:txBody>
          <a:bodyPr>
            <a:normAutofit fontScale="25000" lnSpcReduction="20000"/>
          </a:bodyPr>
          <a:lstStyle/>
          <a:p>
            <a:pPr lvl="0" algn="just">
              <a:buClr>
                <a:srgbClr val="4F81BD"/>
              </a:buClr>
              <a:buFont typeface="Arial" panose="020B0604020202020204" pitchFamily="34" charset="0"/>
              <a:buChar char="•"/>
            </a:pPr>
            <a:endParaRPr lang="en-US" sz="1200" dirty="0">
              <a:solidFill>
                <a:srgbClr val="FF0000"/>
              </a:solidFill>
              <a:latin typeface="Arial" panose="020B0604020202020204" pitchFamily="34" charset="0"/>
              <a:cs typeface="Arial" panose="020B0604020202020204" pitchFamily="34" charset="0"/>
            </a:endParaRPr>
          </a:p>
          <a:p>
            <a:pPr>
              <a:buNone/>
            </a:pPr>
            <a:r>
              <a:rPr lang="en-US" sz="7200" b="1" dirty="0">
                <a:solidFill>
                  <a:srgbClr val="C00000"/>
                </a:solidFill>
              </a:rPr>
              <a:t>The first general </a:t>
            </a:r>
            <a:r>
              <a:rPr lang="en-US" sz="7200" b="1" dirty="0">
                <a:solidFill>
                  <a:srgbClr val="C00000"/>
                </a:solidFill>
              </a:rPr>
              <a:t>findings/Patterns </a:t>
            </a:r>
            <a:r>
              <a:rPr lang="en-US" sz="7200" b="1" dirty="0">
                <a:solidFill>
                  <a:srgbClr val="C00000"/>
                </a:solidFill>
              </a:rPr>
              <a:t>and trends can </a:t>
            </a:r>
            <a:r>
              <a:rPr lang="en-US" sz="7200" b="1" dirty="0">
                <a:solidFill>
                  <a:srgbClr val="C00000"/>
                </a:solidFill>
              </a:rPr>
              <a:t>be observed:</a:t>
            </a:r>
          </a:p>
          <a:p>
            <a:pPr algn="just">
              <a:buFont typeface="Wingdings" panose="05000000000000000000" pitchFamily="2" charset="2"/>
              <a:buChar char="Ø"/>
            </a:pPr>
            <a:r>
              <a:rPr lang="en-US" sz="6400" dirty="0">
                <a:solidFill>
                  <a:schemeClr val="tx2"/>
                </a:solidFill>
              </a:rPr>
              <a:t>Few situations work-based learning achievement is directly assessed in the workplace: often it is assessed separately through external examinations or laboratory-based simulation assignments or not included at all in the overall assessment for certification. </a:t>
            </a:r>
          </a:p>
          <a:p>
            <a:pPr algn="just">
              <a:buFont typeface="Wingdings" panose="05000000000000000000" pitchFamily="2" charset="2"/>
              <a:buChar char="Ø"/>
            </a:pPr>
            <a:r>
              <a:rPr lang="en-US" sz="6400" dirty="0">
                <a:solidFill>
                  <a:schemeClr val="tx2"/>
                </a:solidFill>
              </a:rPr>
              <a:t>T</a:t>
            </a:r>
            <a:r>
              <a:rPr lang="en-US" sz="6400" dirty="0" smtClean="0">
                <a:solidFill>
                  <a:schemeClr val="tx2"/>
                </a:solidFill>
              </a:rPr>
              <a:t>he </a:t>
            </a:r>
            <a:r>
              <a:rPr lang="en-US" sz="6400" dirty="0">
                <a:solidFill>
                  <a:schemeClr val="tx2"/>
                </a:solidFill>
              </a:rPr>
              <a:t>focus of quality assurance tends to be on the quality of inputs and systems of learning program provision. There are a few guidelines discerned in relation to the QA of the certification of VET and very few that relate to the assessment and certification of </a:t>
            </a:r>
            <a:r>
              <a:rPr lang="en-US" sz="6400" dirty="0" smtClean="0">
                <a:solidFill>
                  <a:schemeClr val="tx2"/>
                </a:solidFill>
              </a:rPr>
              <a:t>WBL. </a:t>
            </a:r>
          </a:p>
          <a:p>
            <a:pPr algn="just">
              <a:buFont typeface="Wingdings" panose="05000000000000000000" pitchFamily="2" charset="2"/>
              <a:buChar char="Ø"/>
            </a:pPr>
            <a:r>
              <a:rPr lang="en-US" sz="6400" dirty="0" smtClean="0">
                <a:solidFill>
                  <a:schemeClr val="tx2"/>
                </a:solidFill>
              </a:rPr>
              <a:t>The </a:t>
            </a:r>
            <a:r>
              <a:rPr lang="en-US" sz="6400" dirty="0">
                <a:solidFill>
                  <a:schemeClr val="tx2"/>
                </a:solidFill>
              </a:rPr>
              <a:t>starting point for developing quality assurance of the certification of WBL is to define the expected learning outcomes and then identify suitable assessment processes to measure </a:t>
            </a:r>
            <a:r>
              <a:rPr lang="en-US" sz="6400" dirty="0" smtClean="0">
                <a:solidFill>
                  <a:schemeClr val="tx2"/>
                </a:solidFill>
              </a:rPr>
              <a:t>achievement. Quality </a:t>
            </a:r>
            <a:r>
              <a:rPr lang="en-US" sz="6400" dirty="0">
                <a:solidFill>
                  <a:schemeClr val="tx2"/>
                </a:solidFill>
              </a:rPr>
              <a:t>assurance arrangements can then be designed to underpin the validity of the assessment. </a:t>
            </a:r>
            <a:endParaRPr lang="en-US" sz="6400" dirty="0" smtClean="0">
              <a:solidFill>
                <a:schemeClr val="tx2"/>
              </a:solidFill>
            </a:endParaRPr>
          </a:p>
          <a:p>
            <a:pPr algn="just">
              <a:buFont typeface="Wingdings" panose="05000000000000000000" pitchFamily="2" charset="2"/>
              <a:buChar char="Ø"/>
            </a:pPr>
            <a:r>
              <a:rPr lang="en-US" sz="6400" dirty="0">
                <a:solidFill>
                  <a:schemeClr val="tx2"/>
                </a:solidFill>
              </a:rPr>
              <a:t>Practitioners need to develop expertise in describing </a:t>
            </a:r>
            <a:r>
              <a:rPr lang="en-US" sz="6400" dirty="0" smtClean="0">
                <a:solidFill>
                  <a:schemeClr val="tx2"/>
                </a:solidFill>
              </a:rPr>
              <a:t>LOs’ </a:t>
            </a:r>
            <a:r>
              <a:rPr lang="en-US" sz="6400" dirty="0">
                <a:solidFill>
                  <a:schemeClr val="tx2"/>
                </a:solidFill>
              </a:rPr>
              <a:t>for assessment and certification purpose and in this they could be supported by suitable guidelines and </a:t>
            </a:r>
            <a:r>
              <a:rPr lang="en-US" sz="6400" dirty="0" smtClean="0">
                <a:solidFill>
                  <a:schemeClr val="tx2"/>
                </a:solidFill>
              </a:rPr>
              <a:t>instructions</a:t>
            </a:r>
          </a:p>
          <a:p>
            <a:pPr algn="just">
              <a:buFont typeface="Wingdings" panose="05000000000000000000" pitchFamily="2" charset="2"/>
              <a:buChar char="Ø"/>
            </a:pPr>
            <a:r>
              <a:rPr lang="en-US" sz="6400" dirty="0" smtClean="0">
                <a:solidFill>
                  <a:schemeClr val="tx2"/>
                </a:solidFill>
              </a:rPr>
              <a:t>Of </a:t>
            </a:r>
            <a:r>
              <a:rPr lang="en-US" sz="6400" dirty="0">
                <a:solidFill>
                  <a:schemeClr val="tx2"/>
                </a:solidFill>
              </a:rPr>
              <a:t>the various methodologies suggested for learning assessment, continuous assessment and the setting of projects and/or assignments are the most commonly associated with WBL, although in dual systems these methodologies are often subsumed in an overall final examination. </a:t>
            </a:r>
          </a:p>
          <a:p>
            <a:pPr algn="just">
              <a:buFont typeface="Wingdings" panose="05000000000000000000" pitchFamily="2" charset="2"/>
              <a:buChar char="Ø"/>
            </a:pPr>
            <a:endParaRPr lang="en-US" sz="4000" dirty="0">
              <a:solidFill>
                <a:schemeClr val="tx2"/>
              </a:solidFill>
            </a:endParaRPr>
          </a:p>
          <a:p>
            <a:pPr algn="just">
              <a:buFont typeface="Wingdings" panose="05000000000000000000" pitchFamily="2" charset="2"/>
              <a:buChar char="Ø"/>
            </a:pPr>
            <a:endParaRPr lang="en-US" sz="2100" dirty="0" smtClean="0">
              <a:solidFill>
                <a:schemeClr val="tx2"/>
              </a:solidFill>
            </a:endParaRPr>
          </a:p>
          <a:p>
            <a:pPr algn="just">
              <a:buFont typeface="Wingdings" panose="05000000000000000000" pitchFamily="2" charset="2"/>
              <a:buChar char="Ø"/>
            </a:pPr>
            <a:endParaRPr lang="en-US" sz="2100" dirty="0" smtClean="0">
              <a:solidFill>
                <a:schemeClr val="tx2"/>
              </a:solidFill>
            </a:endParaRPr>
          </a:p>
        </p:txBody>
      </p:sp>
      <p:sp>
        <p:nvSpPr>
          <p:cNvPr id="4" name="Rectangle 6"/>
          <p:cNvSpPr>
            <a:spLocks noChangeArrowheads="1"/>
          </p:cNvSpPr>
          <p:nvPr/>
        </p:nvSpPr>
        <p:spPr bwMode="auto">
          <a:xfrm>
            <a:off x="6948264" y="6231794"/>
            <a:ext cx="2088232" cy="307777"/>
          </a:xfrm>
          <a:prstGeom prst="rect">
            <a:avLst/>
          </a:prstGeom>
          <a:noFill/>
          <a:ln w="9525">
            <a:noFill/>
            <a:miter lim="800000"/>
            <a:headEnd/>
            <a:tailEnd/>
          </a:ln>
        </p:spPr>
        <p:txBody>
          <a:bodyPr wrap="square" anchor="ctr">
            <a:spAutoFit/>
          </a:bodyPr>
          <a:lstStyle/>
          <a:p>
            <a:pPr algn="ctr"/>
            <a:r>
              <a:rPr lang="en-US" altLang="el-GR" sz="1400" b="1" dirty="0">
                <a:solidFill>
                  <a:schemeClr val="accent6">
                    <a:lumMod val="75000"/>
                  </a:schemeClr>
                </a:solidFill>
                <a:latin typeface="Calibri" pitchFamily="34" charset="0"/>
              </a:rPr>
              <a:t>www.eoppep.gr</a:t>
            </a:r>
            <a:endParaRPr lang="el-GR" altLang="el-GR" sz="1400" b="1" dirty="0">
              <a:solidFill>
                <a:schemeClr val="accent6">
                  <a:lumMod val="75000"/>
                </a:schemeClr>
              </a:solidFill>
              <a:latin typeface="Calibri" pitchFamily="34" charset="0"/>
            </a:endParaRPr>
          </a:p>
        </p:txBody>
      </p:sp>
      <p:sp>
        <p:nvSpPr>
          <p:cNvPr id="5" name="18 - Διάγραμμα ροής: Εναλλακτική διεργασία"/>
          <p:cNvSpPr/>
          <p:nvPr/>
        </p:nvSpPr>
        <p:spPr>
          <a:xfrm>
            <a:off x="0" y="692696"/>
            <a:ext cx="7956376" cy="216123"/>
          </a:xfrm>
          <a:prstGeom prst="flowChartAlternateProcess">
            <a:avLst/>
          </a:prstGeom>
          <a:solidFill>
            <a:srgbClr val="FF9900"/>
          </a:solidFill>
        </p:spPr>
        <p:style>
          <a:lnRef idx="1">
            <a:schemeClr val="dk1"/>
          </a:lnRef>
          <a:fillRef idx="2">
            <a:schemeClr val="dk1"/>
          </a:fillRef>
          <a:effectRef idx="1">
            <a:schemeClr val="dk1"/>
          </a:effectRef>
          <a:fontRef idx="minor">
            <a:schemeClr val="dk1"/>
          </a:fontRef>
        </p:style>
        <p:txBody>
          <a:bodyPr anchor="ctr"/>
          <a:lstStyle/>
          <a:p>
            <a:pPr algn="ctr">
              <a:defRPr/>
            </a:pPr>
            <a:endParaRPr lang="el-GR"/>
          </a:p>
        </p:txBody>
      </p:sp>
      <p:sp>
        <p:nvSpPr>
          <p:cNvPr id="7" name="Τίτλος 1"/>
          <p:cNvSpPr>
            <a:spLocks noGrp="1"/>
          </p:cNvSpPr>
          <p:nvPr>
            <p:ph type="title"/>
          </p:nvPr>
        </p:nvSpPr>
        <p:spPr>
          <a:xfrm>
            <a:off x="1187624" y="1052736"/>
            <a:ext cx="7498080" cy="713802"/>
          </a:xfrm>
          <a:solidFill>
            <a:schemeClr val="accent1">
              <a:lumMod val="40000"/>
              <a:lumOff val="60000"/>
            </a:schemeClr>
          </a:solidFill>
        </p:spPr>
        <p:txBody>
          <a:bodyPr>
            <a:normAutofit/>
          </a:bodyPr>
          <a:lstStyle/>
          <a:p>
            <a:pPr marL="82296" lvl="0" algn="ctr">
              <a:spcBef>
                <a:spcPts val="600"/>
              </a:spcBef>
            </a:pPr>
            <a:r>
              <a:rPr lang="en-US" sz="2400" b="1" dirty="0">
                <a:solidFill>
                  <a:srgbClr val="1F497D">
                    <a:satMod val="130000"/>
                  </a:srgbClr>
                </a:solidFill>
                <a:effectLst/>
              </a:rPr>
              <a:t>Greek EQAVET NRP priorities</a:t>
            </a:r>
            <a:endParaRPr lang="en-US" sz="1800" b="1" dirty="0">
              <a:solidFill>
                <a:srgbClr val="C00000"/>
              </a:solidFill>
              <a:effectLst/>
              <a:ea typeface="+mn-ea"/>
              <a:cs typeface="+mn-cs"/>
            </a:endParaRPr>
          </a:p>
        </p:txBody>
      </p:sp>
    </p:spTree>
    <p:extLst>
      <p:ext uri="{BB962C8B-B14F-4D97-AF65-F5344CB8AC3E}">
        <p14:creationId xmlns:p14="http://schemas.microsoft.com/office/powerpoint/2010/main" val="22195866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187624" y="1052736"/>
            <a:ext cx="7498080" cy="769858"/>
          </a:xfrm>
          <a:solidFill>
            <a:schemeClr val="accent1">
              <a:lumMod val="40000"/>
              <a:lumOff val="60000"/>
            </a:schemeClr>
          </a:solidFill>
        </p:spPr>
        <p:txBody>
          <a:bodyPr>
            <a:normAutofit/>
          </a:bodyPr>
          <a:lstStyle/>
          <a:p>
            <a:pPr algn="ctr"/>
            <a:r>
              <a:rPr lang="en-US" b="1" dirty="0" smtClean="0">
                <a:effectLst/>
              </a:rPr>
              <a:t>   </a:t>
            </a:r>
            <a:r>
              <a:rPr lang="en-US" sz="2400" b="1" dirty="0">
                <a:effectLst/>
              </a:rPr>
              <a:t>Planned  EQAVET  NRP  Activities 2017-2019 </a:t>
            </a:r>
            <a:endParaRPr lang="el-GR" sz="2400" b="1" dirty="0">
              <a:effectLst/>
            </a:endParaRPr>
          </a:p>
        </p:txBody>
      </p:sp>
      <p:sp>
        <p:nvSpPr>
          <p:cNvPr id="4" name="Rectangle 6"/>
          <p:cNvSpPr>
            <a:spLocks noChangeArrowheads="1"/>
          </p:cNvSpPr>
          <p:nvPr/>
        </p:nvSpPr>
        <p:spPr bwMode="auto">
          <a:xfrm>
            <a:off x="6948264" y="6231794"/>
            <a:ext cx="2088232" cy="307777"/>
          </a:xfrm>
          <a:prstGeom prst="rect">
            <a:avLst/>
          </a:prstGeom>
          <a:noFill/>
          <a:ln w="9525">
            <a:noFill/>
            <a:miter lim="800000"/>
            <a:headEnd/>
            <a:tailEnd/>
          </a:ln>
        </p:spPr>
        <p:txBody>
          <a:bodyPr wrap="square" anchor="ctr">
            <a:spAutoFit/>
          </a:bodyPr>
          <a:lstStyle/>
          <a:p>
            <a:pPr algn="ctr"/>
            <a:r>
              <a:rPr lang="en-US" altLang="el-GR" sz="1400" b="1" dirty="0">
                <a:solidFill>
                  <a:schemeClr val="accent6">
                    <a:lumMod val="75000"/>
                  </a:schemeClr>
                </a:solidFill>
                <a:latin typeface="Calibri" pitchFamily="34" charset="0"/>
              </a:rPr>
              <a:t>www.eoppep.gr</a:t>
            </a:r>
            <a:endParaRPr lang="el-GR" altLang="el-GR" sz="1400" b="1" dirty="0">
              <a:solidFill>
                <a:schemeClr val="accent6">
                  <a:lumMod val="75000"/>
                </a:schemeClr>
              </a:solidFill>
              <a:latin typeface="Calibri" pitchFamily="34" charset="0"/>
            </a:endParaRPr>
          </a:p>
        </p:txBody>
      </p:sp>
      <p:sp>
        <p:nvSpPr>
          <p:cNvPr id="5" name="18 - Διάγραμμα ροής: Εναλλακτική διεργασία"/>
          <p:cNvSpPr/>
          <p:nvPr/>
        </p:nvSpPr>
        <p:spPr>
          <a:xfrm>
            <a:off x="36004" y="692695"/>
            <a:ext cx="7956376" cy="216123"/>
          </a:xfrm>
          <a:prstGeom prst="flowChartAlternateProcess">
            <a:avLst/>
          </a:prstGeom>
          <a:solidFill>
            <a:srgbClr val="FF9900"/>
          </a:solidFill>
        </p:spPr>
        <p:style>
          <a:lnRef idx="1">
            <a:schemeClr val="dk1"/>
          </a:lnRef>
          <a:fillRef idx="2">
            <a:schemeClr val="dk1"/>
          </a:fillRef>
          <a:effectRef idx="1">
            <a:schemeClr val="dk1"/>
          </a:effectRef>
          <a:fontRef idx="minor">
            <a:schemeClr val="dk1"/>
          </a:fontRef>
        </p:style>
        <p:txBody>
          <a:bodyPr anchor="ctr"/>
          <a:lstStyle/>
          <a:p>
            <a:pPr algn="ctr">
              <a:defRPr/>
            </a:pPr>
            <a:endParaRPr lang="el-GR"/>
          </a:p>
        </p:txBody>
      </p:sp>
      <p:sp>
        <p:nvSpPr>
          <p:cNvPr id="6" name="Θέση περιεχομένου 5"/>
          <p:cNvSpPr>
            <a:spLocks noGrp="1"/>
          </p:cNvSpPr>
          <p:nvPr>
            <p:ph idx="1"/>
          </p:nvPr>
        </p:nvSpPr>
        <p:spPr>
          <a:xfrm>
            <a:off x="1062066" y="2023864"/>
            <a:ext cx="7614390" cy="4213448"/>
          </a:xfrm>
        </p:spPr>
        <p:txBody>
          <a:bodyPr>
            <a:noAutofit/>
          </a:bodyPr>
          <a:lstStyle/>
          <a:p>
            <a:pPr marL="82296" indent="0" algn="just">
              <a:buNone/>
            </a:pPr>
            <a:r>
              <a:rPr lang="en-US" sz="1700" b="1" dirty="0" smtClean="0">
                <a:solidFill>
                  <a:srgbClr val="C00000"/>
                </a:solidFill>
              </a:rPr>
              <a:t>Priorities of </a:t>
            </a:r>
            <a:r>
              <a:rPr lang="en-US" sz="1700" b="1" dirty="0">
                <a:solidFill>
                  <a:srgbClr val="C00000"/>
                </a:solidFill>
              </a:rPr>
              <a:t>the Greek NRP </a:t>
            </a:r>
            <a:r>
              <a:rPr lang="en-US" sz="1700" b="1" dirty="0" smtClean="0">
                <a:solidFill>
                  <a:srgbClr val="C00000"/>
                </a:solidFill>
              </a:rPr>
              <a:t>are </a:t>
            </a:r>
            <a:r>
              <a:rPr lang="en-US" sz="1700" b="1" dirty="0">
                <a:solidFill>
                  <a:srgbClr val="C00000"/>
                </a:solidFill>
              </a:rPr>
              <a:t>many and vary in intensity and </a:t>
            </a:r>
            <a:r>
              <a:rPr lang="en-US" sz="1700" b="1" dirty="0" smtClean="0">
                <a:solidFill>
                  <a:srgbClr val="C00000"/>
                </a:solidFill>
              </a:rPr>
              <a:t>difficulty</a:t>
            </a:r>
            <a:endParaRPr lang="en-US" sz="1700" b="1" dirty="0">
              <a:solidFill>
                <a:srgbClr val="C00000"/>
              </a:solidFill>
            </a:endParaRPr>
          </a:p>
          <a:p>
            <a:pPr algn="just"/>
            <a:r>
              <a:rPr lang="en-US" sz="1700" dirty="0">
                <a:solidFill>
                  <a:schemeClr val="tx2"/>
                </a:solidFill>
              </a:rPr>
              <a:t>a</a:t>
            </a:r>
            <a:r>
              <a:rPr lang="en-US" sz="1700" dirty="0" smtClean="0">
                <a:solidFill>
                  <a:schemeClr val="tx2"/>
                </a:solidFill>
              </a:rPr>
              <a:t> closer collaboration with the skills </a:t>
            </a:r>
            <a:r>
              <a:rPr lang="en-US" sz="1700" dirty="0">
                <a:solidFill>
                  <a:schemeClr val="tx2"/>
                </a:solidFill>
              </a:rPr>
              <a:t>forecasting </a:t>
            </a:r>
            <a:r>
              <a:rPr lang="en-US" sz="1700" dirty="0" smtClean="0">
                <a:solidFill>
                  <a:schemeClr val="tx2"/>
                </a:solidFill>
              </a:rPr>
              <a:t>organization (E.I.E.A.D</a:t>
            </a:r>
            <a:r>
              <a:rPr lang="en-US" sz="1700" dirty="0">
                <a:solidFill>
                  <a:schemeClr val="tx2"/>
                </a:solidFill>
              </a:rPr>
              <a:t>. </a:t>
            </a:r>
            <a:r>
              <a:rPr lang="en-US" sz="1700" dirty="0" smtClean="0">
                <a:solidFill>
                  <a:schemeClr val="tx2"/>
                </a:solidFill>
              </a:rPr>
              <a:t>) has been already agreed in a form of a joint </a:t>
            </a:r>
            <a:r>
              <a:rPr lang="en-US" sz="1700" dirty="0">
                <a:solidFill>
                  <a:schemeClr val="tx2"/>
                </a:solidFill>
              </a:rPr>
              <a:t>project (i.e. field research, development of occupational profiles, workshops</a:t>
            </a:r>
            <a:r>
              <a:rPr lang="en-US" sz="1700" dirty="0" smtClean="0">
                <a:solidFill>
                  <a:schemeClr val="tx2"/>
                </a:solidFill>
              </a:rPr>
              <a:t>, consultation activities, </a:t>
            </a:r>
            <a:r>
              <a:rPr lang="en-US" sz="1700" dirty="0">
                <a:solidFill>
                  <a:schemeClr val="tx2"/>
                </a:solidFill>
              </a:rPr>
              <a:t>publications) </a:t>
            </a:r>
            <a:r>
              <a:rPr lang="en-US" sz="1700" dirty="0" smtClean="0">
                <a:solidFill>
                  <a:schemeClr val="tx2"/>
                </a:solidFill>
              </a:rPr>
              <a:t>in order to further </a:t>
            </a:r>
          </a:p>
          <a:p>
            <a:pPr lvl="1" algn="just">
              <a:buFont typeface="Wingdings" panose="05000000000000000000" pitchFamily="2" charset="2"/>
              <a:buChar char="ü"/>
            </a:pPr>
            <a:r>
              <a:rPr lang="en-US" sz="1600" dirty="0">
                <a:solidFill>
                  <a:schemeClr val="tx2"/>
                </a:solidFill>
              </a:rPr>
              <a:t>e</a:t>
            </a:r>
            <a:r>
              <a:rPr lang="en-US" sz="1600" dirty="0" smtClean="0">
                <a:solidFill>
                  <a:schemeClr val="tx2"/>
                </a:solidFill>
              </a:rPr>
              <a:t>xplore the </a:t>
            </a:r>
            <a:r>
              <a:rPr lang="en-US" sz="1600" dirty="0">
                <a:solidFill>
                  <a:schemeClr val="tx2"/>
                </a:solidFill>
              </a:rPr>
              <a:t>link between labor market information  and  improved  VET provided services and </a:t>
            </a:r>
            <a:r>
              <a:rPr lang="en-US" sz="1600" dirty="0" smtClean="0">
                <a:solidFill>
                  <a:schemeClr val="tx2"/>
                </a:solidFill>
              </a:rPr>
              <a:t>qualifications</a:t>
            </a:r>
          </a:p>
          <a:p>
            <a:pPr lvl="1" algn="just">
              <a:buFont typeface="Wingdings" panose="05000000000000000000" pitchFamily="2" charset="2"/>
              <a:buChar char="ü"/>
            </a:pPr>
            <a:r>
              <a:rPr lang="en-US" sz="1600" dirty="0" smtClean="0">
                <a:solidFill>
                  <a:schemeClr val="tx2"/>
                </a:solidFill>
              </a:rPr>
              <a:t>understand the transition </a:t>
            </a:r>
            <a:r>
              <a:rPr lang="en-US" sz="1600" dirty="0">
                <a:solidFill>
                  <a:schemeClr val="tx2"/>
                </a:solidFill>
              </a:rPr>
              <a:t>routes of young </a:t>
            </a:r>
            <a:r>
              <a:rPr lang="en-US" sz="1600" dirty="0" smtClean="0">
                <a:solidFill>
                  <a:schemeClr val="tx2"/>
                </a:solidFill>
              </a:rPr>
              <a:t>people from education/apprenticeship to employment </a:t>
            </a:r>
          </a:p>
          <a:p>
            <a:pPr algn="just"/>
            <a:r>
              <a:rPr lang="en-US" sz="1700" dirty="0" smtClean="0">
                <a:solidFill>
                  <a:schemeClr val="tx2"/>
                </a:solidFill>
              </a:rPr>
              <a:t>Supporting our country’s efforts </a:t>
            </a:r>
            <a:r>
              <a:rPr lang="en-US" sz="1700" dirty="0">
                <a:solidFill>
                  <a:schemeClr val="tx2"/>
                </a:solidFill>
              </a:rPr>
              <a:t>to improve </a:t>
            </a:r>
            <a:r>
              <a:rPr lang="en-US" sz="1700" dirty="0" smtClean="0">
                <a:solidFill>
                  <a:schemeClr val="tx2"/>
                </a:solidFill>
              </a:rPr>
              <a:t>quality </a:t>
            </a:r>
            <a:r>
              <a:rPr lang="en-US" sz="1700" dirty="0">
                <a:solidFill>
                  <a:schemeClr val="tx2"/>
                </a:solidFill>
              </a:rPr>
              <a:t>and efficiency of vocational education and training </a:t>
            </a:r>
            <a:r>
              <a:rPr lang="en-US" sz="1700" dirty="0" smtClean="0">
                <a:solidFill>
                  <a:schemeClr val="tx2"/>
                </a:solidFill>
              </a:rPr>
              <a:t> </a:t>
            </a:r>
            <a:r>
              <a:rPr lang="en-US" sz="1700" dirty="0">
                <a:solidFill>
                  <a:schemeClr val="tx2"/>
                </a:solidFill>
              </a:rPr>
              <a:t>by </a:t>
            </a:r>
            <a:r>
              <a:rPr lang="en-US" sz="1700" dirty="0" smtClean="0">
                <a:solidFill>
                  <a:schemeClr val="tx2"/>
                </a:solidFill>
              </a:rPr>
              <a:t>promoting and disseminating this year’s NRP work</a:t>
            </a:r>
            <a:r>
              <a:rPr lang="en-US" sz="1700" dirty="0">
                <a:solidFill>
                  <a:schemeClr val="tx2"/>
                </a:solidFill>
              </a:rPr>
              <a:t>. </a:t>
            </a:r>
            <a:r>
              <a:rPr lang="en-US" sz="1700" dirty="0" smtClean="0">
                <a:solidFill>
                  <a:schemeClr val="tx2"/>
                </a:solidFill>
              </a:rPr>
              <a:t>A series of informational and consultation activities will be undertaken </a:t>
            </a:r>
            <a:r>
              <a:rPr lang="en-US" sz="1700" dirty="0">
                <a:solidFill>
                  <a:schemeClr val="tx2"/>
                </a:solidFill>
              </a:rPr>
              <a:t>in order to create a common understanding </a:t>
            </a:r>
            <a:r>
              <a:rPr lang="en-US" sz="1700" dirty="0" smtClean="0">
                <a:solidFill>
                  <a:schemeClr val="tx2"/>
                </a:solidFill>
              </a:rPr>
              <a:t>on </a:t>
            </a:r>
            <a:r>
              <a:rPr lang="en-US" sz="1700" dirty="0">
                <a:solidFill>
                  <a:schemeClr val="tx2"/>
                </a:solidFill>
              </a:rPr>
              <a:t>certification regulations and requirements. Various stakeholders (teachers/trainers, workplace instructors, assessors) will be invited to present their views on proposed assessment methods and procedures. </a:t>
            </a:r>
          </a:p>
          <a:p>
            <a:pPr algn="just"/>
            <a:endParaRPr lang="en-US" sz="1700" dirty="0" smtClean="0">
              <a:solidFill>
                <a:schemeClr val="tx2"/>
              </a:solidFill>
            </a:endParaRPr>
          </a:p>
        </p:txBody>
      </p:sp>
    </p:spTree>
    <p:extLst>
      <p:ext uri="{BB962C8B-B14F-4D97-AF65-F5344CB8AC3E}">
        <p14:creationId xmlns:p14="http://schemas.microsoft.com/office/powerpoint/2010/main" val="114935803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1134298" y="1988840"/>
            <a:ext cx="7614166" cy="3653598"/>
          </a:xfrm>
        </p:spPr>
        <p:txBody>
          <a:bodyPr>
            <a:normAutofit fontScale="92500"/>
          </a:bodyPr>
          <a:lstStyle/>
          <a:p>
            <a:pPr marL="82296" indent="0" algn="just">
              <a:buNone/>
            </a:pPr>
            <a:r>
              <a:rPr lang="en-US" sz="1800" b="1" dirty="0">
                <a:solidFill>
                  <a:srgbClr val="C00000"/>
                </a:solidFill>
              </a:rPr>
              <a:t>Priorities of the Greek NRP are many and vary in intensity and difficulty</a:t>
            </a:r>
          </a:p>
          <a:p>
            <a:pPr algn="just"/>
            <a:r>
              <a:rPr lang="en-US" sz="1700" dirty="0" smtClean="0">
                <a:solidFill>
                  <a:schemeClr val="tx2"/>
                </a:solidFill>
              </a:rPr>
              <a:t>Continuing </a:t>
            </a:r>
            <a:r>
              <a:rPr lang="en-US" sz="1700" dirty="0">
                <a:solidFill>
                  <a:schemeClr val="tx2"/>
                </a:solidFill>
              </a:rPr>
              <a:t>to support EQAVET activities promoting the implementation of the European Quality Assurance Reference framework and relevant EU related policies. Our European presence will be maintained and enhanced and a closer cooperation with foreign NRPs will be pursued in search of  know-how and good practices </a:t>
            </a:r>
          </a:p>
          <a:p>
            <a:pPr algn="just"/>
            <a:r>
              <a:rPr lang="en-US" sz="1700" dirty="0">
                <a:solidFill>
                  <a:schemeClr val="tx2"/>
                </a:solidFill>
              </a:rPr>
              <a:t>Communicating more effectively with VET key stakeholders in order to help them in promoting  quality. NRP’s website scheduled upgrading will play a crucial role for greater engagement with our target groups which will be also treated both altogether (in events of broad scope) and/or individually (with events targeted only to the respected focus groups and teams). </a:t>
            </a:r>
          </a:p>
          <a:p>
            <a:pPr algn="just"/>
            <a:r>
              <a:rPr lang="en-US" sz="1700" dirty="0">
                <a:solidFill>
                  <a:schemeClr val="tx2"/>
                </a:solidFill>
              </a:rPr>
              <a:t>Conduction of impact studies concerning the views of  key VET stakeholders in relation to quality assurance provided  services which will also serve as an input for the EQAVET NRP’s  future activities</a:t>
            </a:r>
          </a:p>
        </p:txBody>
      </p:sp>
      <p:sp>
        <p:nvSpPr>
          <p:cNvPr id="4" name="Rectangle 6"/>
          <p:cNvSpPr>
            <a:spLocks noChangeArrowheads="1"/>
          </p:cNvSpPr>
          <p:nvPr/>
        </p:nvSpPr>
        <p:spPr bwMode="auto">
          <a:xfrm>
            <a:off x="6948264" y="6231794"/>
            <a:ext cx="2088232" cy="307777"/>
          </a:xfrm>
          <a:prstGeom prst="rect">
            <a:avLst/>
          </a:prstGeom>
          <a:noFill/>
          <a:ln w="9525">
            <a:noFill/>
            <a:miter lim="800000"/>
            <a:headEnd/>
            <a:tailEnd/>
          </a:ln>
        </p:spPr>
        <p:txBody>
          <a:bodyPr wrap="square" anchor="ctr">
            <a:spAutoFit/>
          </a:bodyPr>
          <a:lstStyle/>
          <a:p>
            <a:pPr algn="ctr"/>
            <a:r>
              <a:rPr lang="en-US" altLang="el-GR" sz="1400" b="1" dirty="0">
                <a:solidFill>
                  <a:schemeClr val="accent6">
                    <a:lumMod val="75000"/>
                  </a:schemeClr>
                </a:solidFill>
                <a:latin typeface="Calibri" pitchFamily="34" charset="0"/>
              </a:rPr>
              <a:t>www.eoppep.gr</a:t>
            </a:r>
            <a:endParaRPr lang="el-GR" altLang="el-GR" sz="1400" b="1" dirty="0">
              <a:solidFill>
                <a:schemeClr val="accent6">
                  <a:lumMod val="75000"/>
                </a:schemeClr>
              </a:solidFill>
              <a:latin typeface="Calibri" pitchFamily="34" charset="0"/>
            </a:endParaRPr>
          </a:p>
        </p:txBody>
      </p:sp>
      <p:sp>
        <p:nvSpPr>
          <p:cNvPr id="5" name="18 - Διάγραμμα ροής: Εναλλακτική διεργασία"/>
          <p:cNvSpPr/>
          <p:nvPr/>
        </p:nvSpPr>
        <p:spPr>
          <a:xfrm>
            <a:off x="0" y="692696"/>
            <a:ext cx="7956376" cy="216123"/>
          </a:xfrm>
          <a:prstGeom prst="flowChartAlternateProcess">
            <a:avLst/>
          </a:prstGeom>
          <a:solidFill>
            <a:srgbClr val="FF9900"/>
          </a:solidFill>
        </p:spPr>
        <p:style>
          <a:lnRef idx="1">
            <a:schemeClr val="dk1"/>
          </a:lnRef>
          <a:fillRef idx="2">
            <a:schemeClr val="dk1"/>
          </a:fillRef>
          <a:effectRef idx="1">
            <a:schemeClr val="dk1"/>
          </a:effectRef>
          <a:fontRef idx="minor">
            <a:schemeClr val="dk1"/>
          </a:fontRef>
        </p:style>
        <p:txBody>
          <a:bodyPr anchor="ctr"/>
          <a:lstStyle/>
          <a:p>
            <a:pPr algn="ctr">
              <a:defRPr/>
            </a:pPr>
            <a:endParaRPr lang="el-GR"/>
          </a:p>
        </p:txBody>
      </p:sp>
      <p:sp>
        <p:nvSpPr>
          <p:cNvPr id="7" name="Τίτλος 1"/>
          <p:cNvSpPr>
            <a:spLocks noGrp="1"/>
          </p:cNvSpPr>
          <p:nvPr>
            <p:ph type="title"/>
          </p:nvPr>
        </p:nvSpPr>
        <p:spPr>
          <a:xfrm>
            <a:off x="1187624" y="1052736"/>
            <a:ext cx="7498080" cy="769858"/>
          </a:xfrm>
          <a:solidFill>
            <a:schemeClr val="accent1">
              <a:lumMod val="40000"/>
              <a:lumOff val="60000"/>
            </a:schemeClr>
          </a:solidFill>
        </p:spPr>
        <p:txBody>
          <a:bodyPr>
            <a:normAutofit/>
          </a:bodyPr>
          <a:lstStyle/>
          <a:p>
            <a:pPr algn="ctr"/>
            <a:r>
              <a:rPr lang="en-US" b="1" dirty="0" smtClean="0">
                <a:effectLst/>
              </a:rPr>
              <a:t>   </a:t>
            </a:r>
            <a:r>
              <a:rPr lang="en-US" sz="2400" b="1" dirty="0">
                <a:effectLst/>
              </a:rPr>
              <a:t>Planned  EQAVET  NRP  Activities 2017-2019 </a:t>
            </a:r>
            <a:endParaRPr lang="el-GR" sz="2400" b="1" dirty="0">
              <a:effectLst/>
            </a:endParaRPr>
          </a:p>
        </p:txBody>
      </p:sp>
    </p:spTree>
    <p:extLst>
      <p:ext uri="{BB962C8B-B14F-4D97-AF65-F5344CB8AC3E}">
        <p14:creationId xmlns:p14="http://schemas.microsoft.com/office/powerpoint/2010/main" val="114935803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214414" y="928670"/>
            <a:ext cx="7498080" cy="838438"/>
          </a:xfrm>
        </p:spPr>
        <p:txBody>
          <a:bodyPr>
            <a:normAutofit fontScale="90000"/>
          </a:bodyPr>
          <a:lstStyle/>
          <a:p>
            <a:r>
              <a:rPr lang="en-US" dirty="0" smtClean="0"/>
              <a:t> </a:t>
            </a:r>
            <a:br>
              <a:rPr lang="en-US" dirty="0" smtClean="0"/>
            </a:br>
            <a:r>
              <a:rPr lang="el-GR" dirty="0"/>
              <a:t/>
            </a:r>
            <a:br>
              <a:rPr lang="el-GR" dirty="0"/>
            </a:br>
            <a:endParaRPr lang="el-GR" dirty="0"/>
          </a:p>
        </p:txBody>
      </p:sp>
      <p:sp>
        <p:nvSpPr>
          <p:cNvPr id="3" name="Θέση περιεχομένου 2"/>
          <p:cNvSpPr>
            <a:spLocks noGrp="1"/>
          </p:cNvSpPr>
          <p:nvPr>
            <p:ph idx="1"/>
          </p:nvPr>
        </p:nvSpPr>
        <p:spPr>
          <a:xfrm>
            <a:off x="1071538" y="1214422"/>
            <a:ext cx="7500990" cy="4357718"/>
          </a:xfrm>
        </p:spPr>
        <p:txBody>
          <a:bodyPr>
            <a:normAutofit/>
          </a:bodyPr>
          <a:lstStyle/>
          <a:p>
            <a:pPr algn="ctr">
              <a:buNone/>
            </a:pPr>
            <a:r>
              <a:rPr lang="en-US" sz="4000" dirty="0" smtClean="0"/>
              <a:t> </a:t>
            </a:r>
          </a:p>
          <a:p>
            <a:pPr algn="ctr">
              <a:buNone/>
            </a:pPr>
            <a:endParaRPr lang="en-US" sz="4000" dirty="0" smtClean="0"/>
          </a:p>
          <a:p>
            <a:pPr algn="ctr">
              <a:buNone/>
            </a:pPr>
            <a:r>
              <a:rPr lang="en-US" sz="4000" b="1" dirty="0" smtClean="0">
                <a:solidFill>
                  <a:schemeClr val="tx2">
                    <a:lumMod val="60000"/>
                    <a:lumOff val="40000"/>
                  </a:schemeClr>
                </a:solidFill>
              </a:rPr>
              <a:t>Thank you </a:t>
            </a:r>
          </a:p>
          <a:p>
            <a:pPr algn="ctr">
              <a:buNone/>
            </a:pPr>
            <a:r>
              <a:rPr lang="en-US" sz="4000" b="1" dirty="0" smtClean="0">
                <a:solidFill>
                  <a:schemeClr val="tx2">
                    <a:lumMod val="60000"/>
                    <a:lumOff val="40000"/>
                  </a:schemeClr>
                </a:solidFill>
              </a:rPr>
              <a:t>for your attention !</a:t>
            </a:r>
          </a:p>
        </p:txBody>
      </p:sp>
      <p:sp>
        <p:nvSpPr>
          <p:cNvPr id="4" name="Rectangle 6"/>
          <p:cNvSpPr>
            <a:spLocks noChangeArrowheads="1"/>
          </p:cNvSpPr>
          <p:nvPr/>
        </p:nvSpPr>
        <p:spPr bwMode="auto">
          <a:xfrm>
            <a:off x="6948264" y="6231794"/>
            <a:ext cx="2088232" cy="307777"/>
          </a:xfrm>
          <a:prstGeom prst="rect">
            <a:avLst/>
          </a:prstGeom>
          <a:noFill/>
          <a:ln w="9525">
            <a:noFill/>
            <a:miter lim="800000"/>
            <a:headEnd/>
            <a:tailEnd/>
          </a:ln>
        </p:spPr>
        <p:txBody>
          <a:bodyPr wrap="square" anchor="ctr">
            <a:spAutoFit/>
          </a:bodyPr>
          <a:lstStyle/>
          <a:p>
            <a:pPr algn="ctr"/>
            <a:r>
              <a:rPr lang="en-US" altLang="el-GR" sz="1400" b="1" dirty="0">
                <a:solidFill>
                  <a:schemeClr val="accent6">
                    <a:lumMod val="75000"/>
                  </a:schemeClr>
                </a:solidFill>
                <a:latin typeface="Calibri" pitchFamily="34" charset="0"/>
              </a:rPr>
              <a:t>www.eoppep.gr</a:t>
            </a:r>
            <a:endParaRPr lang="el-GR" altLang="el-GR" sz="1400" b="1" dirty="0">
              <a:solidFill>
                <a:schemeClr val="accent6">
                  <a:lumMod val="75000"/>
                </a:schemeClr>
              </a:solidFill>
              <a:latin typeface="Calibri" pitchFamily="34" charset="0"/>
            </a:endParaRPr>
          </a:p>
        </p:txBody>
      </p:sp>
      <p:sp>
        <p:nvSpPr>
          <p:cNvPr id="5" name="18 - Διάγραμμα ροής: Εναλλακτική διεργασία"/>
          <p:cNvSpPr/>
          <p:nvPr/>
        </p:nvSpPr>
        <p:spPr>
          <a:xfrm>
            <a:off x="0" y="692696"/>
            <a:ext cx="7956376" cy="216123"/>
          </a:xfrm>
          <a:prstGeom prst="flowChartAlternateProcess">
            <a:avLst/>
          </a:prstGeom>
          <a:solidFill>
            <a:srgbClr val="FF9900"/>
          </a:solidFill>
        </p:spPr>
        <p:style>
          <a:lnRef idx="1">
            <a:schemeClr val="dk1"/>
          </a:lnRef>
          <a:fillRef idx="2">
            <a:schemeClr val="dk1"/>
          </a:fillRef>
          <a:effectRef idx="1">
            <a:schemeClr val="dk1"/>
          </a:effectRef>
          <a:fontRef idx="minor">
            <a:schemeClr val="dk1"/>
          </a:fontRef>
        </p:style>
        <p:txBody>
          <a:bodyPr anchor="ctr"/>
          <a:lstStyle/>
          <a:p>
            <a:pPr algn="ctr">
              <a:defRPr/>
            </a:pPr>
            <a:endParaRPr lang="el-GR"/>
          </a:p>
        </p:txBody>
      </p:sp>
    </p:spTree>
    <p:extLst>
      <p:ext uri="{BB962C8B-B14F-4D97-AF65-F5344CB8AC3E}">
        <p14:creationId xmlns:p14="http://schemas.microsoft.com/office/powerpoint/2010/main" val="114935803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259632" y="1052736"/>
            <a:ext cx="7498080" cy="792088"/>
          </a:xfrm>
          <a:solidFill>
            <a:schemeClr val="accent1">
              <a:lumMod val="40000"/>
              <a:lumOff val="60000"/>
            </a:schemeClr>
          </a:solidFill>
        </p:spPr>
        <p:txBody>
          <a:bodyPr>
            <a:normAutofit/>
          </a:bodyPr>
          <a:lstStyle/>
          <a:p>
            <a:pPr algn="ctr"/>
            <a:r>
              <a:rPr lang="en-US" sz="2200" b="1" dirty="0" smtClean="0">
                <a:solidFill>
                  <a:schemeClr val="tx2"/>
                </a:solidFill>
              </a:rPr>
              <a:t>National Organization for the Certification of Qualifications and </a:t>
            </a:r>
            <a:r>
              <a:rPr lang="en-US" sz="2200" b="1" dirty="0" smtClean="0"/>
              <a:t>Vocational Guidance - EOPPEP</a:t>
            </a:r>
            <a:endParaRPr lang="el-GR" sz="2200" b="1" dirty="0"/>
          </a:p>
        </p:txBody>
      </p:sp>
      <p:sp>
        <p:nvSpPr>
          <p:cNvPr id="3" name="Θέση περιεχομένου 2"/>
          <p:cNvSpPr>
            <a:spLocks noGrp="1"/>
          </p:cNvSpPr>
          <p:nvPr>
            <p:ph idx="1"/>
          </p:nvPr>
        </p:nvSpPr>
        <p:spPr>
          <a:xfrm>
            <a:off x="1285852" y="2000240"/>
            <a:ext cx="7355204" cy="3929090"/>
          </a:xfrm>
        </p:spPr>
        <p:txBody>
          <a:bodyPr>
            <a:noAutofit/>
          </a:bodyPr>
          <a:lstStyle/>
          <a:p>
            <a:pPr algn="just"/>
            <a:r>
              <a:rPr lang="en-US" sz="1800" dirty="0" smtClean="0">
                <a:solidFill>
                  <a:schemeClr val="tx2"/>
                </a:solidFill>
              </a:rPr>
              <a:t>Since </a:t>
            </a:r>
            <a:r>
              <a:rPr lang="en-US" sz="1800" dirty="0" smtClean="0">
                <a:solidFill>
                  <a:schemeClr val="tx2"/>
                </a:solidFill>
              </a:rPr>
              <a:t>2011 EOPPEP,  the “</a:t>
            </a:r>
            <a:r>
              <a:rPr lang="en-US" sz="1800" i="1" dirty="0" smtClean="0">
                <a:solidFill>
                  <a:schemeClr val="tx2"/>
                </a:solidFill>
              </a:rPr>
              <a:t>National Organization for the Certification of Qualifications and Vocational Guidance</a:t>
            </a:r>
            <a:r>
              <a:rPr lang="en-US" sz="1800" dirty="0" smtClean="0">
                <a:solidFill>
                  <a:schemeClr val="tx2"/>
                </a:solidFill>
              </a:rPr>
              <a:t>,” has been designated by law, as the Greek National Reference Point for EQAVET.  </a:t>
            </a:r>
          </a:p>
          <a:p>
            <a:pPr algn="just">
              <a:buNone/>
            </a:pPr>
            <a:endParaRPr lang="en-US" sz="1800" dirty="0" smtClean="0">
              <a:solidFill>
                <a:schemeClr val="tx2"/>
              </a:solidFill>
            </a:endParaRPr>
          </a:p>
          <a:p>
            <a:pPr algn="just"/>
            <a:r>
              <a:rPr lang="en-US" sz="1800" dirty="0" smtClean="0">
                <a:solidFill>
                  <a:schemeClr val="tx2"/>
                </a:solidFill>
              </a:rPr>
              <a:t>EOPPEP,  </a:t>
            </a:r>
            <a:r>
              <a:rPr lang="en-US" sz="1800" dirty="0">
                <a:solidFill>
                  <a:schemeClr val="tx2"/>
                </a:solidFill>
              </a:rPr>
              <a:t>(</a:t>
            </a:r>
            <a:r>
              <a:rPr lang="en-US" sz="1800" dirty="0" smtClean="0">
                <a:solidFill>
                  <a:schemeClr val="tx2"/>
                </a:solidFill>
              </a:rPr>
              <a:t>QANGO)  operating under the supervision of the Ministry of Education </a:t>
            </a:r>
            <a:endParaRPr lang="en-US" sz="1800" dirty="0">
              <a:solidFill>
                <a:schemeClr val="tx2"/>
              </a:solidFill>
            </a:endParaRPr>
          </a:p>
          <a:p>
            <a:pPr algn="just"/>
            <a:r>
              <a:rPr lang="en-US" sz="1800" dirty="0" smtClean="0">
                <a:solidFill>
                  <a:schemeClr val="tx2"/>
                </a:solidFill>
              </a:rPr>
              <a:t>Is relatively new organization, formed in 2011 from the amalgamation of three other national bodies :</a:t>
            </a:r>
          </a:p>
          <a:p>
            <a:pPr lvl="1" algn="just">
              <a:buFont typeface="Wingdings" panose="05000000000000000000" pitchFamily="2" charset="2"/>
              <a:buChar char="ü"/>
            </a:pPr>
            <a:r>
              <a:rPr lang="en-US" sz="1800" dirty="0" smtClean="0">
                <a:solidFill>
                  <a:schemeClr val="tx2"/>
                </a:solidFill>
              </a:rPr>
              <a:t>the Centre for the Accreditation of VET Providers (EKEPIS)</a:t>
            </a:r>
          </a:p>
          <a:p>
            <a:pPr lvl="1" algn="just">
              <a:buFont typeface="Wingdings" panose="05000000000000000000" pitchFamily="2" charset="2"/>
              <a:buChar char="ü"/>
            </a:pPr>
            <a:r>
              <a:rPr lang="en-US" sz="1800" dirty="0" smtClean="0">
                <a:solidFill>
                  <a:schemeClr val="tx2"/>
                </a:solidFill>
              </a:rPr>
              <a:t>the Organization for the Certification of Qualifications (EOPP) of non- formal education </a:t>
            </a:r>
          </a:p>
          <a:p>
            <a:pPr lvl="1" algn="just">
              <a:buFont typeface="Wingdings" panose="05000000000000000000" pitchFamily="2" charset="2"/>
              <a:buChar char="ü"/>
            </a:pPr>
            <a:r>
              <a:rPr lang="en-US" sz="1800" dirty="0" smtClean="0">
                <a:solidFill>
                  <a:schemeClr val="tx2"/>
                </a:solidFill>
              </a:rPr>
              <a:t>the Centre for Vocational Guidance (EKEP)</a:t>
            </a:r>
          </a:p>
          <a:p>
            <a:pPr marL="82296" indent="0" algn="just">
              <a:buNone/>
            </a:pPr>
            <a:endParaRPr lang="en-US" sz="1800" dirty="0">
              <a:solidFill>
                <a:schemeClr val="tx2"/>
              </a:solidFill>
            </a:endParaRPr>
          </a:p>
          <a:p>
            <a:pPr marL="82296" indent="0" algn="just">
              <a:buNone/>
            </a:pPr>
            <a:r>
              <a:rPr lang="en-US" sz="1800" dirty="0" smtClean="0"/>
              <a:t>. </a:t>
            </a:r>
            <a:endParaRPr lang="el-GR" sz="1800" dirty="0"/>
          </a:p>
        </p:txBody>
      </p:sp>
      <p:sp>
        <p:nvSpPr>
          <p:cNvPr id="4" name="Rectangle 6"/>
          <p:cNvSpPr>
            <a:spLocks noChangeArrowheads="1"/>
          </p:cNvSpPr>
          <p:nvPr/>
        </p:nvSpPr>
        <p:spPr bwMode="auto">
          <a:xfrm>
            <a:off x="6948264" y="6231794"/>
            <a:ext cx="2088232" cy="307777"/>
          </a:xfrm>
          <a:prstGeom prst="rect">
            <a:avLst/>
          </a:prstGeom>
          <a:noFill/>
          <a:ln w="9525">
            <a:noFill/>
            <a:miter lim="800000"/>
            <a:headEnd/>
            <a:tailEnd/>
          </a:ln>
        </p:spPr>
        <p:txBody>
          <a:bodyPr wrap="square" anchor="ctr">
            <a:spAutoFit/>
          </a:bodyPr>
          <a:lstStyle/>
          <a:p>
            <a:pPr algn="ctr"/>
            <a:r>
              <a:rPr lang="en-US" altLang="el-GR" sz="1400" b="1" dirty="0">
                <a:solidFill>
                  <a:schemeClr val="accent6">
                    <a:lumMod val="75000"/>
                  </a:schemeClr>
                </a:solidFill>
                <a:latin typeface="Calibri" pitchFamily="34" charset="0"/>
              </a:rPr>
              <a:t>www.eoppep.gr</a:t>
            </a:r>
            <a:endParaRPr lang="el-GR" altLang="el-GR" sz="1400" b="1" dirty="0">
              <a:solidFill>
                <a:schemeClr val="accent6">
                  <a:lumMod val="75000"/>
                </a:schemeClr>
              </a:solidFill>
              <a:latin typeface="Calibri" pitchFamily="34" charset="0"/>
            </a:endParaRPr>
          </a:p>
        </p:txBody>
      </p:sp>
      <p:sp>
        <p:nvSpPr>
          <p:cNvPr id="5" name="18 - Διάγραμμα ροής: Εναλλακτική διεργασία"/>
          <p:cNvSpPr/>
          <p:nvPr/>
        </p:nvSpPr>
        <p:spPr>
          <a:xfrm>
            <a:off x="0" y="692696"/>
            <a:ext cx="7956376" cy="216123"/>
          </a:xfrm>
          <a:prstGeom prst="flowChartAlternateProcess">
            <a:avLst/>
          </a:prstGeom>
          <a:solidFill>
            <a:srgbClr val="FF9900"/>
          </a:solidFill>
        </p:spPr>
        <p:style>
          <a:lnRef idx="1">
            <a:schemeClr val="dk1"/>
          </a:lnRef>
          <a:fillRef idx="2">
            <a:schemeClr val="dk1"/>
          </a:fillRef>
          <a:effectRef idx="1">
            <a:schemeClr val="dk1"/>
          </a:effectRef>
          <a:fontRef idx="minor">
            <a:schemeClr val="dk1"/>
          </a:fontRef>
        </p:style>
        <p:txBody>
          <a:bodyPr anchor="ctr"/>
          <a:lstStyle/>
          <a:p>
            <a:pPr algn="ctr">
              <a:defRPr/>
            </a:pPr>
            <a:endParaRPr lang="el-GR"/>
          </a:p>
        </p:txBody>
      </p:sp>
    </p:spTree>
    <p:extLst>
      <p:ext uri="{BB962C8B-B14F-4D97-AF65-F5344CB8AC3E}">
        <p14:creationId xmlns:p14="http://schemas.microsoft.com/office/powerpoint/2010/main" val="114935803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453262" y="1052736"/>
            <a:ext cx="7498080" cy="1143000"/>
          </a:xfrm>
        </p:spPr>
        <p:txBody>
          <a:bodyPr>
            <a:normAutofit fontScale="90000"/>
          </a:bodyPr>
          <a:lstStyle/>
          <a:p>
            <a:r>
              <a:rPr lang="el-GR" dirty="0"/>
              <a:t/>
            </a:r>
            <a:br>
              <a:rPr lang="el-GR" dirty="0"/>
            </a:br>
            <a:endParaRPr lang="el-GR" dirty="0"/>
          </a:p>
        </p:txBody>
      </p:sp>
      <p:sp>
        <p:nvSpPr>
          <p:cNvPr id="3" name="Θέση περιεχομένου 2"/>
          <p:cNvSpPr>
            <a:spLocks noGrp="1"/>
          </p:cNvSpPr>
          <p:nvPr>
            <p:ph idx="1"/>
          </p:nvPr>
        </p:nvSpPr>
        <p:spPr>
          <a:xfrm>
            <a:off x="1113846" y="2195736"/>
            <a:ext cx="7643866" cy="3511581"/>
          </a:xfrm>
        </p:spPr>
        <p:txBody>
          <a:bodyPr>
            <a:noAutofit/>
          </a:bodyPr>
          <a:lstStyle/>
          <a:p>
            <a:pPr algn="just"/>
            <a:r>
              <a:rPr lang="en-US" sz="1800" dirty="0" smtClean="0">
                <a:solidFill>
                  <a:schemeClr val="tx2"/>
                </a:solidFill>
              </a:rPr>
              <a:t>EOPPEP </a:t>
            </a:r>
            <a:r>
              <a:rPr lang="en-US" sz="1800" dirty="0" smtClean="0">
                <a:solidFill>
                  <a:schemeClr val="tx2"/>
                </a:solidFill>
              </a:rPr>
              <a:t>is now the main quality assurance organization in the non formal VET area and besides the above mentioned inherited responsibilities is additionally exercising/developing a wide range of activities  concerning :</a:t>
            </a:r>
          </a:p>
          <a:p>
            <a:pPr lvl="1" algn="just">
              <a:buFont typeface="Wingdings" panose="05000000000000000000" pitchFamily="2" charset="2"/>
              <a:buChar char="ü"/>
            </a:pPr>
            <a:r>
              <a:rPr lang="en-US" sz="1800" dirty="0" smtClean="0">
                <a:solidFill>
                  <a:schemeClr val="tx2"/>
                </a:solidFill>
              </a:rPr>
              <a:t>The development of occupational standards and learning outcomes</a:t>
            </a:r>
          </a:p>
          <a:p>
            <a:pPr lvl="1" algn="just">
              <a:buFont typeface="Wingdings" panose="05000000000000000000" pitchFamily="2" charset="2"/>
              <a:buChar char="ü"/>
            </a:pPr>
            <a:r>
              <a:rPr lang="en-US" sz="1800" dirty="0" smtClean="0">
                <a:solidFill>
                  <a:schemeClr val="tx2"/>
                </a:solidFill>
              </a:rPr>
              <a:t> The certification of Initial Vocational Training (IEK) graduates</a:t>
            </a:r>
          </a:p>
          <a:p>
            <a:pPr lvl="1" algn="just">
              <a:buFont typeface="Wingdings" panose="05000000000000000000" pitchFamily="2" charset="2"/>
              <a:buChar char="ü"/>
            </a:pPr>
            <a:r>
              <a:rPr lang="en-US" sz="1800" dirty="0" smtClean="0">
                <a:solidFill>
                  <a:schemeClr val="tx2"/>
                </a:solidFill>
              </a:rPr>
              <a:t>The certification of adult trainers</a:t>
            </a:r>
          </a:p>
          <a:p>
            <a:pPr marL="402336" lvl="1" indent="0" algn="just">
              <a:buNone/>
            </a:pPr>
            <a:endParaRPr lang="en-US" sz="1800" dirty="0" smtClean="0"/>
          </a:p>
          <a:p>
            <a:pPr algn="just"/>
            <a:r>
              <a:rPr lang="en-US" sz="1800" dirty="0" smtClean="0">
                <a:solidFill>
                  <a:schemeClr val="tx2"/>
                </a:solidFill>
              </a:rPr>
              <a:t>EOPPEP </a:t>
            </a:r>
            <a:r>
              <a:rPr lang="en-US" sz="1800" dirty="0" smtClean="0">
                <a:solidFill>
                  <a:schemeClr val="tx2"/>
                </a:solidFill>
              </a:rPr>
              <a:t>is also responsible for the development of the </a:t>
            </a:r>
            <a:r>
              <a:rPr lang="en-US" sz="1600" b="1" dirty="0" smtClean="0">
                <a:solidFill>
                  <a:schemeClr val="tx2"/>
                </a:solidFill>
              </a:rPr>
              <a:t>Hellenic Qualifications Framework</a:t>
            </a:r>
            <a:r>
              <a:rPr lang="en-US" sz="1800" dirty="0" smtClean="0">
                <a:solidFill>
                  <a:schemeClr val="tx2"/>
                </a:solidFill>
              </a:rPr>
              <a:t> and its referencing to the European Qualifications Framework (EQF).</a:t>
            </a:r>
            <a:endParaRPr lang="en-US" sz="1800" dirty="0">
              <a:solidFill>
                <a:schemeClr val="tx2"/>
              </a:solidFill>
            </a:endParaRPr>
          </a:p>
        </p:txBody>
      </p:sp>
      <p:sp>
        <p:nvSpPr>
          <p:cNvPr id="4" name="Rectangle 6"/>
          <p:cNvSpPr>
            <a:spLocks noChangeArrowheads="1"/>
          </p:cNvSpPr>
          <p:nvPr/>
        </p:nvSpPr>
        <p:spPr bwMode="auto">
          <a:xfrm>
            <a:off x="6948264" y="6231794"/>
            <a:ext cx="2088232" cy="307777"/>
          </a:xfrm>
          <a:prstGeom prst="rect">
            <a:avLst/>
          </a:prstGeom>
          <a:noFill/>
          <a:ln w="9525">
            <a:noFill/>
            <a:miter lim="800000"/>
            <a:headEnd/>
            <a:tailEnd/>
          </a:ln>
        </p:spPr>
        <p:txBody>
          <a:bodyPr wrap="square" anchor="ctr">
            <a:spAutoFit/>
          </a:bodyPr>
          <a:lstStyle/>
          <a:p>
            <a:pPr algn="ctr"/>
            <a:r>
              <a:rPr lang="en-US" altLang="el-GR" sz="1400" b="1" dirty="0">
                <a:solidFill>
                  <a:schemeClr val="accent6">
                    <a:lumMod val="75000"/>
                  </a:schemeClr>
                </a:solidFill>
                <a:latin typeface="Calibri" pitchFamily="34" charset="0"/>
              </a:rPr>
              <a:t>www.eoppep.gr</a:t>
            </a:r>
            <a:endParaRPr lang="el-GR" altLang="el-GR" sz="1400" b="1" dirty="0">
              <a:solidFill>
                <a:schemeClr val="accent6">
                  <a:lumMod val="75000"/>
                </a:schemeClr>
              </a:solidFill>
              <a:latin typeface="Calibri" pitchFamily="34" charset="0"/>
            </a:endParaRPr>
          </a:p>
        </p:txBody>
      </p:sp>
      <p:sp>
        <p:nvSpPr>
          <p:cNvPr id="5" name="18 - Διάγραμμα ροής: Εναλλακτική διεργασία"/>
          <p:cNvSpPr/>
          <p:nvPr/>
        </p:nvSpPr>
        <p:spPr>
          <a:xfrm>
            <a:off x="0" y="692696"/>
            <a:ext cx="7956376" cy="216123"/>
          </a:xfrm>
          <a:prstGeom prst="flowChartAlternateProcess">
            <a:avLst/>
          </a:prstGeom>
          <a:solidFill>
            <a:srgbClr val="FF9900"/>
          </a:solidFill>
        </p:spPr>
        <p:style>
          <a:lnRef idx="1">
            <a:schemeClr val="dk1"/>
          </a:lnRef>
          <a:fillRef idx="2">
            <a:schemeClr val="dk1"/>
          </a:fillRef>
          <a:effectRef idx="1">
            <a:schemeClr val="dk1"/>
          </a:effectRef>
          <a:fontRef idx="minor">
            <a:schemeClr val="dk1"/>
          </a:fontRef>
        </p:style>
        <p:txBody>
          <a:bodyPr anchor="ctr"/>
          <a:lstStyle/>
          <a:p>
            <a:pPr algn="ctr">
              <a:defRPr/>
            </a:pPr>
            <a:endParaRPr lang="el-GR"/>
          </a:p>
        </p:txBody>
      </p:sp>
      <p:sp>
        <p:nvSpPr>
          <p:cNvPr id="6" name="Τίτλος 1"/>
          <p:cNvSpPr txBox="1">
            <a:spLocks/>
          </p:cNvSpPr>
          <p:nvPr/>
        </p:nvSpPr>
        <p:spPr>
          <a:xfrm>
            <a:off x="1259632" y="1052736"/>
            <a:ext cx="7498080" cy="792088"/>
          </a:xfrm>
          <a:prstGeom prst="rect">
            <a:avLst/>
          </a:prstGeom>
          <a:solidFill>
            <a:schemeClr val="accent1">
              <a:lumMod val="40000"/>
              <a:lumOff val="60000"/>
            </a:schemeClr>
          </a:solidFill>
        </p:spPr>
        <p:txBody>
          <a:bodyPr anchor="ctr">
            <a:normAutofit/>
          </a:bodyPr>
          <a:lst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pPr algn="ctr"/>
            <a:r>
              <a:rPr lang="en-US" sz="2200" b="1" smtClean="0">
                <a:solidFill>
                  <a:schemeClr val="tx2"/>
                </a:solidFill>
              </a:rPr>
              <a:t>National Organization for the Certification of Qualifications and </a:t>
            </a:r>
            <a:r>
              <a:rPr lang="en-US" sz="2200" b="1" smtClean="0"/>
              <a:t>Vocational Guidance - EOPPEP</a:t>
            </a:r>
            <a:endParaRPr lang="el-GR" sz="2200" b="1" dirty="0"/>
          </a:p>
        </p:txBody>
      </p:sp>
    </p:spTree>
    <p:extLst>
      <p:ext uri="{BB962C8B-B14F-4D97-AF65-F5344CB8AC3E}">
        <p14:creationId xmlns:p14="http://schemas.microsoft.com/office/powerpoint/2010/main" val="114935803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1115616" y="2057400"/>
            <a:ext cx="7498080" cy="4800600"/>
          </a:xfrm>
        </p:spPr>
        <p:txBody>
          <a:bodyPr>
            <a:normAutofit/>
          </a:bodyPr>
          <a:lstStyle/>
          <a:p>
            <a:pPr algn="just"/>
            <a:r>
              <a:rPr lang="en-US" sz="1800" dirty="0" smtClean="0">
                <a:solidFill>
                  <a:schemeClr val="tx2"/>
                </a:solidFill>
              </a:rPr>
              <a:t>EOPPEP is the </a:t>
            </a:r>
            <a:r>
              <a:rPr lang="en-US" sz="1800" b="1" dirty="0" smtClean="0">
                <a:solidFill>
                  <a:schemeClr val="tx2"/>
                </a:solidFill>
              </a:rPr>
              <a:t>national centre </a:t>
            </a:r>
            <a:r>
              <a:rPr lang="en-US" sz="1800" dirty="0" smtClean="0">
                <a:solidFill>
                  <a:schemeClr val="tx2"/>
                </a:solidFill>
              </a:rPr>
              <a:t>for all European instruments promoting transparency and mobility</a:t>
            </a:r>
          </a:p>
          <a:p>
            <a:pPr lvl="1" algn="just">
              <a:buFont typeface="Wingdings" panose="05000000000000000000" pitchFamily="2" charset="2"/>
              <a:buChar char="ü"/>
            </a:pPr>
            <a:r>
              <a:rPr lang="en-US" sz="1600" dirty="0" smtClean="0">
                <a:solidFill>
                  <a:schemeClr val="tx2"/>
                </a:solidFill>
              </a:rPr>
              <a:t>EQF-NCP</a:t>
            </a:r>
          </a:p>
          <a:p>
            <a:pPr lvl="1" algn="just">
              <a:buFont typeface="Wingdings" panose="05000000000000000000" pitchFamily="2" charset="2"/>
              <a:buChar char="ü"/>
            </a:pPr>
            <a:r>
              <a:rPr lang="en-US" sz="1600" dirty="0" err="1" smtClean="0">
                <a:solidFill>
                  <a:schemeClr val="tx2"/>
                </a:solidFill>
              </a:rPr>
              <a:t>Europass</a:t>
            </a:r>
            <a:endParaRPr lang="en-US" sz="1600" dirty="0" smtClean="0">
              <a:solidFill>
                <a:schemeClr val="tx2"/>
              </a:solidFill>
            </a:endParaRPr>
          </a:p>
          <a:p>
            <a:pPr lvl="1" algn="just">
              <a:buFont typeface="Wingdings" panose="05000000000000000000" pitchFamily="2" charset="2"/>
              <a:buChar char="ü"/>
            </a:pPr>
            <a:r>
              <a:rPr lang="en-US" sz="1600" dirty="0" smtClean="0">
                <a:solidFill>
                  <a:schemeClr val="tx2"/>
                </a:solidFill>
              </a:rPr>
              <a:t>ECVET </a:t>
            </a:r>
          </a:p>
          <a:p>
            <a:pPr lvl="1" algn="just">
              <a:buFont typeface="Wingdings" panose="05000000000000000000" pitchFamily="2" charset="2"/>
              <a:buChar char="ü"/>
            </a:pPr>
            <a:r>
              <a:rPr lang="en-US" sz="1600" dirty="0" smtClean="0">
                <a:solidFill>
                  <a:schemeClr val="tx2"/>
                </a:solidFill>
              </a:rPr>
              <a:t> </a:t>
            </a:r>
            <a:r>
              <a:rPr lang="en-US" sz="1600" dirty="0" err="1" smtClean="0">
                <a:solidFill>
                  <a:schemeClr val="tx2"/>
                </a:solidFill>
              </a:rPr>
              <a:t>Euroguidance</a:t>
            </a:r>
            <a:endParaRPr lang="en-US" sz="1600" dirty="0" smtClean="0">
              <a:solidFill>
                <a:schemeClr val="tx2"/>
              </a:solidFill>
            </a:endParaRPr>
          </a:p>
          <a:p>
            <a:pPr algn="just">
              <a:buNone/>
            </a:pPr>
            <a:r>
              <a:rPr lang="en-US" sz="1800" dirty="0" smtClean="0"/>
              <a:t>	</a:t>
            </a:r>
            <a:r>
              <a:rPr lang="en-US" sz="1800" i="1" dirty="0" smtClean="0">
                <a:solidFill>
                  <a:schemeClr val="tx2"/>
                </a:solidFill>
              </a:rPr>
              <a:t> The above structure stands as good practice not only </a:t>
            </a:r>
            <a:r>
              <a:rPr lang="en-US" sz="1800" i="1" dirty="0" smtClean="0">
                <a:solidFill>
                  <a:schemeClr val="tx2"/>
                </a:solidFill>
              </a:rPr>
              <a:t>for </a:t>
            </a:r>
            <a:r>
              <a:rPr lang="en-US" sz="1800" i="1" dirty="0" smtClean="0">
                <a:solidFill>
                  <a:schemeClr val="tx2"/>
                </a:solidFill>
              </a:rPr>
              <a:t>facilitating  </a:t>
            </a:r>
            <a:r>
              <a:rPr lang="en-US" sz="1800" i="1" dirty="0" smtClean="0">
                <a:solidFill>
                  <a:schemeClr val="tx2"/>
                </a:solidFill>
              </a:rPr>
              <a:t>daily collaboration and resource sharing but also in enhancing convergence and synergies to achieve their final objective</a:t>
            </a:r>
          </a:p>
          <a:p>
            <a:pPr algn="just">
              <a:buNone/>
            </a:pPr>
            <a:endParaRPr lang="en-US" sz="1800" dirty="0" smtClean="0"/>
          </a:p>
          <a:p>
            <a:pPr algn="just"/>
            <a:r>
              <a:rPr lang="en-US" sz="1800" dirty="0" smtClean="0">
                <a:solidFill>
                  <a:schemeClr val="tx2"/>
                </a:solidFill>
              </a:rPr>
              <a:t>EOPPEP </a:t>
            </a:r>
            <a:r>
              <a:rPr lang="en-US" sz="1800" dirty="0" smtClean="0">
                <a:solidFill>
                  <a:schemeClr val="tx2"/>
                </a:solidFill>
              </a:rPr>
              <a:t>is closely cooperating in a consultative manner with the </a:t>
            </a:r>
            <a:r>
              <a:rPr lang="en-US" sz="1600" b="1" dirty="0" smtClean="0">
                <a:solidFill>
                  <a:schemeClr val="tx2"/>
                </a:solidFill>
              </a:rPr>
              <a:t>Ministry of Education</a:t>
            </a:r>
            <a:r>
              <a:rPr lang="en-US" sz="1800" b="1" dirty="0" smtClean="0">
                <a:solidFill>
                  <a:schemeClr val="tx2"/>
                </a:solidFill>
              </a:rPr>
              <a:t> </a:t>
            </a:r>
            <a:r>
              <a:rPr lang="en-US" sz="1800" dirty="0" smtClean="0">
                <a:solidFill>
                  <a:schemeClr val="tx2"/>
                </a:solidFill>
              </a:rPr>
              <a:t>in developing and promoting quality assurance policies and strategies at system and provider level. </a:t>
            </a:r>
            <a:r>
              <a:rPr lang="en-US" sz="1400" dirty="0" smtClean="0">
                <a:latin typeface="Arial" panose="020B0604020202020204" pitchFamily="34" charset="0"/>
                <a:cs typeface="Arial" panose="020B0604020202020204" pitchFamily="34" charset="0"/>
              </a:rPr>
              <a:t>     </a:t>
            </a:r>
          </a:p>
        </p:txBody>
      </p:sp>
      <p:sp>
        <p:nvSpPr>
          <p:cNvPr id="4" name="Rectangle 6"/>
          <p:cNvSpPr>
            <a:spLocks noChangeArrowheads="1"/>
          </p:cNvSpPr>
          <p:nvPr/>
        </p:nvSpPr>
        <p:spPr bwMode="auto">
          <a:xfrm>
            <a:off x="6948264" y="6231794"/>
            <a:ext cx="2088232" cy="307777"/>
          </a:xfrm>
          <a:prstGeom prst="rect">
            <a:avLst/>
          </a:prstGeom>
          <a:noFill/>
          <a:ln w="9525">
            <a:noFill/>
            <a:miter lim="800000"/>
            <a:headEnd/>
            <a:tailEnd/>
          </a:ln>
        </p:spPr>
        <p:txBody>
          <a:bodyPr wrap="square" anchor="ctr">
            <a:spAutoFit/>
          </a:bodyPr>
          <a:lstStyle/>
          <a:p>
            <a:pPr algn="ctr"/>
            <a:r>
              <a:rPr lang="en-US" altLang="el-GR" sz="1400" b="1" dirty="0">
                <a:solidFill>
                  <a:schemeClr val="accent6">
                    <a:lumMod val="75000"/>
                  </a:schemeClr>
                </a:solidFill>
                <a:latin typeface="Calibri" pitchFamily="34" charset="0"/>
              </a:rPr>
              <a:t>www.eoppep.gr</a:t>
            </a:r>
            <a:endParaRPr lang="el-GR" altLang="el-GR" sz="1400" b="1" dirty="0">
              <a:solidFill>
                <a:schemeClr val="accent6">
                  <a:lumMod val="75000"/>
                </a:schemeClr>
              </a:solidFill>
              <a:latin typeface="Calibri" pitchFamily="34" charset="0"/>
            </a:endParaRPr>
          </a:p>
        </p:txBody>
      </p:sp>
      <p:sp>
        <p:nvSpPr>
          <p:cNvPr id="5" name="18 - Διάγραμμα ροής: Εναλλακτική διεργασία"/>
          <p:cNvSpPr/>
          <p:nvPr/>
        </p:nvSpPr>
        <p:spPr>
          <a:xfrm>
            <a:off x="0" y="692696"/>
            <a:ext cx="7956376" cy="216123"/>
          </a:xfrm>
          <a:prstGeom prst="flowChartAlternateProcess">
            <a:avLst/>
          </a:prstGeom>
          <a:solidFill>
            <a:srgbClr val="FF9900"/>
          </a:solidFill>
        </p:spPr>
        <p:style>
          <a:lnRef idx="1">
            <a:schemeClr val="dk1"/>
          </a:lnRef>
          <a:fillRef idx="2">
            <a:schemeClr val="dk1"/>
          </a:fillRef>
          <a:effectRef idx="1">
            <a:schemeClr val="dk1"/>
          </a:effectRef>
          <a:fontRef idx="minor">
            <a:schemeClr val="dk1"/>
          </a:fontRef>
        </p:style>
        <p:txBody>
          <a:bodyPr anchor="ctr"/>
          <a:lstStyle/>
          <a:p>
            <a:pPr algn="ctr">
              <a:defRPr/>
            </a:pPr>
            <a:endParaRPr lang="el-GR"/>
          </a:p>
        </p:txBody>
      </p:sp>
      <p:sp>
        <p:nvSpPr>
          <p:cNvPr id="7" name="Τίτλος 1"/>
          <p:cNvSpPr>
            <a:spLocks noGrp="1"/>
          </p:cNvSpPr>
          <p:nvPr>
            <p:ph type="title"/>
          </p:nvPr>
        </p:nvSpPr>
        <p:spPr>
          <a:xfrm>
            <a:off x="1259632" y="1052736"/>
            <a:ext cx="7498080" cy="792088"/>
          </a:xfrm>
          <a:solidFill>
            <a:schemeClr val="accent1">
              <a:lumMod val="40000"/>
              <a:lumOff val="60000"/>
            </a:schemeClr>
          </a:solidFill>
        </p:spPr>
        <p:txBody>
          <a:bodyPr>
            <a:normAutofit/>
          </a:bodyPr>
          <a:lstStyle/>
          <a:p>
            <a:pPr algn="ctr"/>
            <a:r>
              <a:rPr lang="en-US" sz="2200" b="1" dirty="0" smtClean="0">
                <a:solidFill>
                  <a:schemeClr val="tx2"/>
                </a:solidFill>
              </a:rPr>
              <a:t>National Organization for the Certification of Qualifications and </a:t>
            </a:r>
            <a:r>
              <a:rPr lang="en-US" sz="2200" b="1" dirty="0" smtClean="0"/>
              <a:t>Vocational Guidance - EOPPEP</a:t>
            </a:r>
            <a:endParaRPr lang="el-GR" sz="2200" b="1" dirty="0"/>
          </a:p>
        </p:txBody>
      </p:sp>
    </p:spTree>
    <p:extLst>
      <p:ext uri="{BB962C8B-B14F-4D97-AF65-F5344CB8AC3E}">
        <p14:creationId xmlns:p14="http://schemas.microsoft.com/office/powerpoint/2010/main" val="292536983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144379" y="1052736"/>
            <a:ext cx="7714104" cy="1052752"/>
          </a:xfrm>
          <a:solidFill>
            <a:schemeClr val="accent1">
              <a:lumMod val="40000"/>
              <a:lumOff val="60000"/>
            </a:schemeClr>
          </a:solidFill>
        </p:spPr>
        <p:txBody>
          <a:bodyPr>
            <a:noAutofit/>
          </a:bodyPr>
          <a:lstStyle/>
          <a:p>
            <a:pPr algn="ctr"/>
            <a:r>
              <a:rPr lang="en-US" sz="2200" b="1" dirty="0" smtClean="0"/>
              <a:t>Developments influencing the role and key priorities of the </a:t>
            </a:r>
            <a:r>
              <a:rPr lang="en-US" sz="2200" b="1" dirty="0" smtClean="0"/>
              <a:t>Greek </a:t>
            </a:r>
            <a:r>
              <a:rPr lang="en-US" sz="2200" b="1" dirty="0" smtClean="0"/>
              <a:t>EQAVET NRP</a:t>
            </a:r>
            <a:endParaRPr lang="el-GR" sz="2200" b="1" dirty="0"/>
          </a:p>
        </p:txBody>
      </p:sp>
      <p:sp>
        <p:nvSpPr>
          <p:cNvPr id="3" name="Θέση περιεχομένου 2"/>
          <p:cNvSpPr>
            <a:spLocks noGrp="1"/>
          </p:cNvSpPr>
          <p:nvPr>
            <p:ph idx="1"/>
          </p:nvPr>
        </p:nvSpPr>
        <p:spPr>
          <a:xfrm>
            <a:off x="1144379" y="2263608"/>
            <a:ext cx="7715304" cy="4320480"/>
          </a:xfrm>
        </p:spPr>
        <p:txBody>
          <a:bodyPr>
            <a:noAutofit/>
          </a:bodyPr>
          <a:lstStyle/>
          <a:p>
            <a:pPr algn="just">
              <a:buNone/>
            </a:pPr>
            <a:r>
              <a:rPr lang="en-US" sz="2000" b="1" dirty="0" smtClean="0">
                <a:solidFill>
                  <a:srgbClr val="C00000"/>
                </a:solidFill>
              </a:rPr>
              <a:t>European context </a:t>
            </a:r>
            <a:endParaRPr lang="en-US" sz="2000" dirty="0">
              <a:solidFill>
                <a:srgbClr val="C00000"/>
              </a:solidFill>
            </a:endParaRPr>
          </a:p>
          <a:p>
            <a:pPr algn="just"/>
            <a:r>
              <a:rPr lang="en-US" sz="1800" dirty="0" smtClean="0">
                <a:solidFill>
                  <a:schemeClr val="tx2"/>
                </a:solidFill>
              </a:rPr>
              <a:t>Quantitative and qualitative data stress the important contribution of EQAVET  network in promoting quality assurance in education notably through the development of quality operational measures. </a:t>
            </a:r>
          </a:p>
          <a:p>
            <a:pPr marL="82296" indent="0" algn="just">
              <a:buNone/>
            </a:pPr>
            <a:endParaRPr lang="el-GR" sz="1800" dirty="0" smtClean="0">
              <a:solidFill>
                <a:schemeClr val="tx2"/>
              </a:solidFill>
            </a:endParaRPr>
          </a:p>
          <a:p>
            <a:pPr algn="just"/>
            <a:r>
              <a:rPr lang="en-US" sz="1800" dirty="0" smtClean="0">
                <a:solidFill>
                  <a:schemeClr val="tx2"/>
                </a:solidFill>
              </a:rPr>
              <a:t>However, several research and EU documents point out that : </a:t>
            </a:r>
          </a:p>
          <a:p>
            <a:pPr lvl="1" algn="just">
              <a:buFont typeface="Wingdings" panose="05000000000000000000" pitchFamily="2" charset="2"/>
              <a:buChar char="ü"/>
            </a:pPr>
            <a:r>
              <a:rPr lang="en-US" sz="1600" dirty="0" smtClean="0">
                <a:solidFill>
                  <a:schemeClr val="tx2"/>
                </a:solidFill>
              </a:rPr>
              <a:t>these measures address mainly the formal education focusing primarily on school-based </a:t>
            </a:r>
            <a:r>
              <a:rPr lang="en-US" sz="1600" dirty="0">
                <a:solidFill>
                  <a:schemeClr val="tx2"/>
                </a:solidFill>
              </a:rPr>
              <a:t>i</a:t>
            </a:r>
            <a:r>
              <a:rPr lang="en-US" sz="1600" dirty="0" smtClean="0">
                <a:solidFill>
                  <a:schemeClr val="tx2"/>
                </a:solidFill>
              </a:rPr>
              <a:t>nitial </a:t>
            </a:r>
            <a:r>
              <a:rPr lang="en-US" sz="1600" dirty="0">
                <a:solidFill>
                  <a:schemeClr val="tx2"/>
                </a:solidFill>
              </a:rPr>
              <a:t>e</a:t>
            </a:r>
            <a:r>
              <a:rPr lang="en-US" sz="1600" dirty="0" smtClean="0">
                <a:solidFill>
                  <a:schemeClr val="tx2"/>
                </a:solidFill>
              </a:rPr>
              <a:t>ducation (IVET)</a:t>
            </a:r>
          </a:p>
          <a:p>
            <a:pPr lvl="1" algn="just">
              <a:buFont typeface="Wingdings" panose="05000000000000000000" pitchFamily="2" charset="2"/>
              <a:buChar char="ü"/>
            </a:pPr>
            <a:r>
              <a:rPr lang="en-US" sz="1600" dirty="0" smtClean="0">
                <a:solidFill>
                  <a:schemeClr val="tx2"/>
                </a:solidFill>
              </a:rPr>
              <a:t>the school – based aspects of QA  in VET are well covered by EQAVET, while  </a:t>
            </a:r>
          </a:p>
          <a:p>
            <a:pPr lvl="1" algn="just">
              <a:buFont typeface="Wingdings" panose="05000000000000000000" pitchFamily="2" charset="2"/>
              <a:buChar char="ü"/>
            </a:pPr>
            <a:r>
              <a:rPr lang="en-US" sz="1600" dirty="0" smtClean="0">
                <a:solidFill>
                  <a:schemeClr val="tx2"/>
                </a:solidFill>
              </a:rPr>
              <a:t>interventions on the quality assurance of learning acquired in the workplace specially in the field of no formal education are less visible and specific guidance for QA of work-based learning is needed. </a:t>
            </a:r>
            <a:endParaRPr lang="el-GR" sz="1600" dirty="0" smtClean="0">
              <a:solidFill>
                <a:schemeClr val="tx2"/>
              </a:solidFill>
            </a:endParaRPr>
          </a:p>
          <a:p>
            <a:pPr lvl="0" algn="just">
              <a:buNone/>
            </a:pPr>
            <a:endParaRPr lang="en-US" sz="2400" dirty="0" smtClean="0"/>
          </a:p>
        </p:txBody>
      </p:sp>
      <p:sp>
        <p:nvSpPr>
          <p:cNvPr id="4" name="Rectangle 6"/>
          <p:cNvSpPr>
            <a:spLocks noChangeArrowheads="1"/>
          </p:cNvSpPr>
          <p:nvPr/>
        </p:nvSpPr>
        <p:spPr bwMode="auto">
          <a:xfrm>
            <a:off x="6948264" y="6231794"/>
            <a:ext cx="2088232" cy="307777"/>
          </a:xfrm>
          <a:prstGeom prst="rect">
            <a:avLst/>
          </a:prstGeom>
          <a:noFill/>
          <a:ln w="9525">
            <a:noFill/>
            <a:miter lim="800000"/>
            <a:headEnd/>
            <a:tailEnd/>
          </a:ln>
        </p:spPr>
        <p:txBody>
          <a:bodyPr wrap="square" anchor="ctr">
            <a:spAutoFit/>
          </a:bodyPr>
          <a:lstStyle/>
          <a:p>
            <a:pPr algn="ctr"/>
            <a:r>
              <a:rPr lang="en-US" altLang="el-GR" sz="1400" b="1" dirty="0">
                <a:solidFill>
                  <a:schemeClr val="accent6">
                    <a:lumMod val="75000"/>
                  </a:schemeClr>
                </a:solidFill>
                <a:latin typeface="Calibri" pitchFamily="34" charset="0"/>
              </a:rPr>
              <a:t>www.eoppep.gr</a:t>
            </a:r>
            <a:endParaRPr lang="el-GR" altLang="el-GR" sz="1400" b="1" dirty="0">
              <a:solidFill>
                <a:schemeClr val="accent6">
                  <a:lumMod val="75000"/>
                </a:schemeClr>
              </a:solidFill>
              <a:latin typeface="Calibri" pitchFamily="34" charset="0"/>
            </a:endParaRPr>
          </a:p>
        </p:txBody>
      </p:sp>
      <p:sp>
        <p:nvSpPr>
          <p:cNvPr id="5" name="18 - Διάγραμμα ροής: Εναλλακτική διεργασία"/>
          <p:cNvSpPr/>
          <p:nvPr/>
        </p:nvSpPr>
        <p:spPr>
          <a:xfrm>
            <a:off x="0" y="692696"/>
            <a:ext cx="7956376" cy="216123"/>
          </a:xfrm>
          <a:prstGeom prst="flowChartAlternateProcess">
            <a:avLst/>
          </a:prstGeom>
          <a:solidFill>
            <a:srgbClr val="FF9900"/>
          </a:solidFill>
        </p:spPr>
        <p:style>
          <a:lnRef idx="1">
            <a:schemeClr val="dk1"/>
          </a:lnRef>
          <a:fillRef idx="2">
            <a:schemeClr val="dk1"/>
          </a:fillRef>
          <a:effectRef idx="1">
            <a:schemeClr val="dk1"/>
          </a:effectRef>
          <a:fontRef idx="minor">
            <a:schemeClr val="dk1"/>
          </a:fontRef>
        </p:style>
        <p:txBody>
          <a:bodyPr anchor="ctr"/>
          <a:lstStyle/>
          <a:p>
            <a:pPr algn="ctr">
              <a:defRPr/>
            </a:pPr>
            <a:endParaRPr lang="el-GR"/>
          </a:p>
        </p:txBody>
      </p:sp>
    </p:spTree>
    <p:extLst>
      <p:ext uri="{BB962C8B-B14F-4D97-AF65-F5344CB8AC3E}">
        <p14:creationId xmlns:p14="http://schemas.microsoft.com/office/powerpoint/2010/main" val="114935803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31640" y="1086712"/>
            <a:ext cx="7498080" cy="1046143"/>
          </a:xfrm>
          <a:solidFill>
            <a:schemeClr val="accent1">
              <a:lumMod val="40000"/>
              <a:lumOff val="60000"/>
            </a:schemeClr>
          </a:solidFill>
        </p:spPr>
        <p:txBody>
          <a:bodyPr>
            <a:normAutofit/>
          </a:bodyPr>
          <a:lstStyle/>
          <a:p>
            <a:pPr algn="ctr"/>
            <a:r>
              <a:rPr lang="en-US" sz="2200" b="1" dirty="0" smtClean="0"/>
              <a:t>Developments </a:t>
            </a:r>
            <a:r>
              <a:rPr lang="en-US" sz="2200" b="1" dirty="0" smtClean="0"/>
              <a:t>influencing the role and key priorities of the Greek EQAVET NRP</a:t>
            </a:r>
            <a:endParaRPr lang="el-GR" sz="2200" b="1" dirty="0"/>
          </a:p>
        </p:txBody>
      </p:sp>
      <p:sp>
        <p:nvSpPr>
          <p:cNvPr id="3" name="Θέση περιεχομένου 2"/>
          <p:cNvSpPr>
            <a:spLocks noGrp="1"/>
          </p:cNvSpPr>
          <p:nvPr>
            <p:ph idx="1"/>
          </p:nvPr>
        </p:nvSpPr>
        <p:spPr>
          <a:xfrm>
            <a:off x="1214414" y="2216834"/>
            <a:ext cx="7500990" cy="3156382"/>
          </a:xfrm>
        </p:spPr>
        <p:txBody>
          <a:bodyPr>
            <a:normAutofit/>
          </a:bodyPr>
          <a:lstStyle/>
          <a:p>
            <a:pPr algn="just">
              <a:buNone/>
            </a:pPr>
            <a:r>
              <a:rPr lang="en-US" sz="2000" b="1" dirty="0" smtClean="0">
                <a:solidFill>
                  <a:srgbClr val="C00000"/>
                </a:solidFill>
              </a:rPr>
              <a:t>European context </a:t>
            </a:r>
            <a:endParaRPr lang="el-GR" sz="2000" dirty="0" smtClean="0">
              <a:solidFill>
                <a:srgbClr val="C00000"/>
              </a:solidFill>
            </a:endParaRPr>
          </a:p>
          <a:p>
            <a:pPr algn="just"/>
            <a:r>
              <a:rPr lang="en-US" sz="1800" dirty="0" smtClean="0">
                <a:solidFill>
                  <a:schemeClr val="tx2"/>
                </a:solidFill>
              </a:rPr>
              <a:t>Based on the above mentioned elements, promoting </a:t>
            </a:r>
            <a:r>
              <a:rPr lang="en-US" sz="1800" b="1" dirty="0" smtClean="0">
                <a:solidFill>
                  <a:schemeClr val="tx2"/>
                </a:solidFill>
              </a:rPr>
              <a:t>work-based learning </a:t>
            </a:r>
            <a:r>
              <a:rPr lang="en-US" sz="1800" dirty="0" smtClean="0">
                <a:solidFill>
                  <a:schemeClr val="tx2"/>
                </a:solidFill>
              </a:rPr>
              <a:t>in all its forms with special attention to apprenticeships</a:t>
            </a:r>
          </a:p>
          <a:p>
            <a:pPr marL="82296" indent="0" algn="just">
              <a:buNone/>
            </a:pPr>
            <a:endParaRPr lang="en-US" sz="1800" dirty="0" smtClean="0">
              <a:solidFill>
                <a:schemeClr val="tx2"/>
              </a:solidFill>
            </a:endParaRPr>
          </a:p>
          <a:p>
            <a:pPr algn="just">
              <a:buFont typeface="Wingdings" panose="05000000000000000000" pitchFamily="2" charset="2"/>
              <a:buChar char="ü"/>
            </a:pPr>
            <a:r>
              <a:rPr lang="en-US" sz="1800" dirty="0">
                <a:solidFill>
                  <a:schemeClr val="tx2"/>
                </a:solidFill>
              </a:rPr>
              <a:t>b</a:t>
            </a:r>
            <a:r>
              <a:rPr lang="en-US" sz="1800" dirty="0" smtClean="0">
                <a:solidFill>
                  <a:schemeClr val="tx2"/>
                </a:solidFill>
              </a:rPr>
              <a:t>ecomes one of a major European policy priorities  (Copenhagen process 2002, Bruges Communique 2012,  Riga Conclusions 2015)</a:t>
            </a:r>
          </a:p>
          <a:p>
            <a:pPr marL="82296" indent="0" algn="just">
              <a:buNone/>
            </a:pPr>
            <a:endParaRPr lang="en-US" sz="1800" dirty="0" smtClean="0">
              <a:solidFill>
                <a:schemeClr val="tx2"/>
              </a:solidFill>
            </a:endParaRPr>
          </a:p>
          <a:p>
            <a:pPr algn="just">
              <a:buFont typeface="Wingdings" panose="05000000000000000000" pitchFamily="2" charset="2"/>
              <a:buChar char="ü"/>
            </a:pPr>
            <a:r>
              <a:rPr lang="en-US" sz="1800" dirty="0">
                <a:solidFill>
                  <a:schemeClr val="tx2"/>
                </a:solidFill>
              </a:rPr>
              <a:t>r</a:t>
            </a:r>
            <a:r>
              <a:rPr lang="en-US" sz="1800" dirty="0" smtClean="0">
                <a:solidFill>
                  <a:schemeClr val="tx2"/>
                </a:solidFill>
              </a:rPr>
              <a:t>eflected in QAVET’s strategic directions as these have been described in network’s work program “Deepening EQAVET’s  Work” 2016-2017</a:t>
            </a:r>
            <a:endParaRPr lang="el-GR" sz="1800" dirty="0">
              <a:solidFill>
                <a:schemeClr val="tx2"/>
              </a:solidFill>
            </a:endParaRPr>
          </a:p>
        </p:txBody>
      </p:sp>
      <p:sp>
        <p:nvSpPr>
          <p:cNvPr id="4" name="Rectangle 6"/>
          <p:cNvSpPr>
            <a:spLocks noChangeArrowheads="1"/>
          </p:cNvSpPr>
          <p:nvPr/>
        </p:nvSpPr>
        <p:spPr bwMode="auto">
          <a:xfrm>
            <a:off x="6948264" y="6231794"/>
            <a:ext cx="2088232" cy="307777"/>
          </a:xfrm>
          <a:prstGeom prst="rect">
            <a:avLst/>
          </a:prstGeom>
          <a:noFill/>
          <a:ln w="9525">
            <a:noFill/>
            <a:miter lim="800000"/>
            <a:headEnd/>
            <a:tailEnd/>
          </a:ln>
        </p:spPr>
        <p:txBody>
          <a:bodyPr wrap="square" anchor="ctr">
            <a:spAutoFit/>
          </a:bodyPr>
          <a:lstStyle/>
          <a:p>
            <a:pPr algn="ctr"/>
            <a:r>
              <a:rPr lang="en-US" altLang="el-GR" sz="1400" b="1" dirty="0">
                <a:solidFill>
                  <a:schemeClr val="accent6">
                    <a:lumMod val="75000"/>
                  </a:schemeClr>
                </a:solidFill>
                <a:latin typeface="Calibri" pitchFamily="34" charset="0"/>
              </a:rPr>
              <a:t>www.eoppep.gr</a:t>
            </a:r>
            <a:endParaRPr lang="el-GR" altLang="el-GR" sz="1400" b="1" dirty="0">
              <a:solidFill>
                <a:schemeClr val="accent6">
                  <a:lumMod val="75000"/>
                </a:schemeClr>
              </a:solidFill>
              <a:latin typeface="Calibri" pitchFamily="34" charset="0"/>
            </a:endParaRPr>
          </a:p>
        </p:txBody>
      </p:sp>
      <p:sp>
        <p:nvSpPr>
          <p:cNvPr id="5" name="18 - Διάγραμμα ροής: Εναλλακτική διεργασία"/>
          <p:cNvSpPr/>
          <p:nvPr/>
        </p:nvSpPr>
        <p:spPr>
          <a:xfrm>
            <a:off x="0" y="692696"/>
            <a:ext cx="7956376" cy="216123"/>
          </a:xfrm>
          <a:prstGeom prst="flowChartAlternateProcess">
            <a:avLst/>
          </a:prstGeom>
          <a:solidFill>
            <a:srgbClr val="FF9900"/>
          </a:solidFill>
        </p:spPr>
        <p:style>
          <a:lnRef idx="1">
            <a:schemeClr val="dk1"/>
          </a:lnRef>
          <a:fillRef idx="2">
            <a:schemeClr val="dk1"/>
          </a:fillRef>
          <a:effectRef idx="1">
            <a:schemeClr val="dk1"/>
          </a:effectRef>
          <a:fontRef idx="minor">
            <a:schemeClr val="dk1"/>
          </a:fontRef>
        </p:style>
        <p:txBody>
          <a:bodyPr anchor="ctr"/>
          <a:lstStyle/>
          <a:p>
            <a:pPr algn="ctr">
              <a:defRPr/>
            </a:pPr>
            <a:endParaRPr lang="el-GR"/>
          </a:p>
        </p:txBody>
      </p:sp>
    </p:spTree>
    <p:extLst>
      <p:ext uri="{BB962C8B-B14F-4D97-AF65-F5344CB8AC3E}">
        <p14:creationId xmlns:p14="http://schemas.microsoft.com/office/powerpoint/2010/main" val="114935803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214414" y="1124744"/>
            <a:ext cx="7498080" cy="864096"/>
          </a:xfrm>
          <a:solidFill>
            <a:schemeClr val="accent1">
              <a:lumMod val="40000"/>
              <a:lumOff val="60000"/>
            </a:schemeClr>
          </a:solidFill>
        </p:spPr>
        <p:txBody>
          <a:bodyPr>
            <a:normAutofit/>
          </a:bodyPr>
          <a:lstStyle/>
          <a:p>
            <a:pPr algn="ctr"/>
            <a:r>
              <a:rPr lang="en-US" sz="2200" b="1" dirty="0" smtClean="0"/>
              <a:t>Key changes setting </a:t>
            </a:r>
            <a:r>
              <a:rPr lang="en-US" sz="2200" b="1" dirty="0"/>
              <a:t>the </a:t>
            </a:r>
            <a:r>
              <a:rPr lang="en-US" sz="2200" b="1" dirty="0" smtClean="0"/>
              <a:t>priorities and landscape for Greek EQAVET NRP  planned activities </a:t>
            </a:r>
            <a:endParaRPr lang="el-GR" sz="2200" b="1" dirty="0">
              <a:solidFill>
                <a:srgbClr val="C00000"/>
              </a:solidFill>
              <a:latin typeface="+mn-lt"/>
              <a:ea typeface="+mn-ea"/>
              <a:cs typeface="+mn-cs"/>
            </a:endParaRPr>
          </a:p>
        </p:txBody>
      </p:sp>
      <p:sp>
        <p:nvSpPr>
          <p:cNvPr id="3" name="Θέση περιεχομένου 2"/>
          <p:cNvSpPr>
            <a:spLocks noGrp="1"/>
          </p:cNvSpPr>
          <p:nvPr>
            <p:ph idx="1"/>
          </p:nvPr>
        </p:nvSpPr>
        <p:spPr>
          <a:xfrm>
            <a:off x="1071538" y="2083078"/>
            <a:ext cx="7786742" cy="4226242"/>
          </a:xfrm>
        </p:spPr>
        <p:txBody>
          <a:bodyPr>
            <a:noAutofit/>
          </a:bodyPr>
          <a:lstStyle/>
          <a:p>
            <a:pPr algn="just">
              <a:buNone/>
            </a:pPr>
            <a:r>
              <a:rPr lang="en-US" sz="1800" b="1" dirty="0" smtClean="0">
                <a:solidFill>
                  <a:srgbClr val="C00000"/>
                </a:solidFill>
              </a:rPr>
              <a:t>National context</a:t>
            </a:r>
          </a:p>
          <a:p>
            <a:pPr algn="just"/>
            <a:r>
              <a:rPr lang="en-US" sz="1800" b="1" dirty="0" smtClean="0">
                <a:solidFill>
                  <a:schemeClr val="tx2"/>
                </a:solidFill>
              </a:rPr>
              <a:t>Recently </a:t>
            </a:r>
            <a:r>
              <a:rPr lang="en-US" sz="1800" b="1" dirty="0" smtClean="0">
                <a:solidFill>
                  <a:schemeClr val="tx2"/>
                </a:solidFill>
              </a:rPr>
              <a:t>referenced Hellenic Qualifications Framework (HQF)</a:t>
            </a:r>
            <a:endParaRPr lang="en-US" sz="1800" dirty="0" smtClean="0"/>
          </a:p>
          <a:p>
            <a:pPr lvl="1" algn="just">
              <a:buFont typeface="Wingdings" panose="05000000000000000000" pitchFamily="2" charset="2"/>
              <a:buChar char="ü"/>
            </a:pPr>
            <a:r>
              <a:rPr lang="en-US" sz="1600" dirty="0" smtClean="0">
                <a:solidFill>
                  <a:schemeClr val="tx2"/>
                </a:solidFill>
              </a:rPr>
              <a:t>Adoption by law the rationale of  Learning Outcomes as a prerequisite for including qualification in the Framework</a:t>
            </a:r>
          </a:p>
          <a:p>
            <a:pPr algn="just"/>
            <a:r>
              <a:rPr lang="en-US" sz="1800" b="1" dirty="0" smtClean="0">
                <a:solidFill>
                  <a:schemeClr val="tx2"/>
                </a:solidFill>
              </a:rPr>
              <a:t>Major </a:t>
            </a:r>
            <a:r>
              <a:rPr lang="en-US" sz="1800" b="1" dirty="0" smtClean="0">
                <a:solidFill>
                  <a:schemeClr val="tx2"/>
                </a:solidFill>
              </a:rPr>
              <a:t>reforms  aiming at promoting the modernization and attractiveness of  the VET system</a:t>
            </a:r>
            <a:endParaRPr lang="en-US" sz="1800" b="1" dirty="0">
              <a:solidFill>
                <a:schemeClr val="tx2"/>
              </a:solidFill>
            </a:endParaRPr>
          </a:p>
          <a:p>
            <a:pPr lvl="1" algn="just">
              <a:buFont typeface="Wingdings" panose="05000000000000000000" pitchFamily="2" charset="2"/>
              <a:buChar char="ü"/>
            </a:pPr>
            <a:r>
              <a:rPr lang="en-US" sz="1600" dirty="0" smtClean="0">
                <a:solidFill>
                  <a:schemeClr val="tx2"/>
                </a:solidFill>
              </a:rPr>
              <a:t>The procedures  for establishing a  National Quality Assurance Framework, </a:t>
            </a:r>
            <a:r>
              <a:rPr lang="en-US" sz="1600" dirty="0">
                <a:solidFill>
                  <a:schemeClr val="tx2"/>
                </a:solidFill>
              </a:rPr>
              <a:t>based on and following the guidelines of European Quality Assurance Reference Framework, have </a:t>
            </a:r>
            <a:r>
              <a:rPr lang="en-US" sz="1600" dirty="0" smtClean="0">
                <a:solidFill>
                  <a:schemeClr val="tx2"/>
                </a:solidFill>
              </a:rPr>
              <a:t>been reactivated</a:t>
            </a:r>
          </a:p>
          <a:p>
            <a:pPr lvl="1" algn="just">
              <a:buFont typeface="Wingdings" panose="05000000000000000000" pitchFamily="2" charset="2"/>
              <a:buChar char="ü"/>
            </a:pPr>
            <a:r>
              <a:rPr lang="en-US" sz="1600" dirty="0" smtClean="0">
                <a:solidFill>
                  <a:schemeClr val="tx2"/>
                </a:solidFill>
              </a:rPr>
              <a:t>Changes </a:t>
            </a:r>
            <a:r>
              <a:rPr lang="en-US" sz="1600" dirty="0" smtClean="0">
                <a:solidFill>
                  <a:schemeClr val="tx2"/>
                </a:solidFill>
              </a:rPr>
              <a:t>in the structure of Initial VET providing secondary vocational education students (EPAL) with an optional post-secondary  year of apprenticeship based on dual system</a:t>
            </a:r>
          </a:p>
          <a:p>
            <a:pPr lvl="1" algn="just">
              <a:buFont typeface="Wingdings" panose="05000000000000000000" pitchFamily="2" charset="2"/>
              <a:buChar char="ü"/>
            </a:pPr>
            <a:r>
              <a:rPr lang="en-US" sz="1600" dirty="0" smtClean="0">
                <a:solidFill>
                  <a:schemeClr val="tx2"/>
                </a:solidFill>
              </a:rPr>
              <a:t>The </a:t>
            </a:r>
            <a:r>
              <a:rPr lang="en-US" sz="1600" dirty="0" smtClean="0">
                <a:solidFill>
                  <a:schemeClr val="tx2"/>
                </a:solidFill>
              </a:rPr>
              <a:t>introduction of a work-based scheme which post-secondary vocational education students (IEK) are obliged to attend in order to get their final certificate </a:t>
            </a:r>
            <a:r>
              <a:rPr lang="en-US" sz="1600" b="1" dirty="0" smtClean="0">
                <a:solidFill>
                  <a:schemeClr val="tx2"/>
                </a:solidFill>
              </a:rPr>
              <a:t> </a:t>
            </a:r>
            <a:endParaRPr lang="el-GR" sz="1600" dirty="0">
              <a:solidFill>
                <a:schemeClr val="tx2"/>
              </a:solidFill>
            </a:endParaRPr>
          </a:p>
        </p:txBody>
      </p:sp>
      <p:sp>
        <p:nvSpPr>
          <p:cNvPr id="4" name="Rectangle 6"/>
          <p:cNvSpPr>
            <a:spLocks noChangeArrowheads="1"/>
          </p:cNvSpPr>
          <p:nvPr/>
        </p:nvSpPr>
        <p:spPr bwMode="auto">
          <a:xfrm>
            <a:off x="6948264" y="6231794"/>
            <a:ext cx="2088232" cy="307777"/>
          </a:xfrm>
          <a:prstGeom prst="rect">
            <a:avLst/>
          </a:prstGeom>
          <a:noFill/>
          <a:ln w="9525">
            <a:noFill/>
            <a:miter lim="800000"/>
            <a:headEnd/>
            <a:tailEnd/>
          </a:ln>
        </p:spPr>
        <p:txBody>
          <a:bodyPr wrap="square" anchor="ctr">
            <a:spAutoFit/>
          </a:bodyPr>
          <a:lstStyle/>
          <a:p>
            <a:pPr algn="ctr"/>
            <a:r>
              <a:rPr lang="en-US" altLang="el-GR" sz="1400" b="1" dirty="0">
                <a:solidFill>
                  <a:schemeClr val="accent6">
                    <a:lumMod val="75000"/>
                  </a:schemeClr>
                </a:solidFill>
                <a:latin typeface="Calibri" pitchFamily="34" charset="0"/>
              </a:rPr>
              <a:t>www.eoppep.gr</a:t>
            </a:r>
            <a:endParaRPr lang="el-GR" altLang="el-GR" sz="1400" b="1" dirty="0">
              <a:solidFill>
                <a:schemeClr val="accent6">
                  <a:lumMod val="75000"/>
                </a:schemeClr>
              </a:solidFill>
              <a:latin typeface="Calibri" pitchFamily="34" charset="0"/>
            </a:endParaRPr>
          </a:p>
        </p:txBody>
      </p:sp>
      <p:sp>
        <p:nvSpPr>
          <p:cNvPr id="5" name="18 - Διάγραμμα ροής: Εναλλακτική διεργασία"/>
          <p:cNvSpPr/>
          <p:nvPr/>
        </p:nvSpPr>
        <p:spPr>
          <a:xfrm>
            <a:off x="0" y="714356"/>
            <a:ext cx="7956376" cy="216123"/>
          </a:xfrm>
          <a:prstGeom prst="flowChartAlternateProcess">
            <a:avLst/>
          </a:prstGeom>
          <a:solidFill>
            <a:srgbClr val="FF9900"/>
          </a:solidFill>
        </p:spPr>
        <p:style>
          <a:lnRef idx="1">
            <a:schemeClr val="dk1"/>
          </a:lnRef>
          <a:fillRef idx="2">
            <a:schemeClr val="dk1"/>
          </a:fillRef>
          <a:effectRef idx="1">
            <a:schemeClr val="dk1"/>
          </a:effectRef>
          <a:fontRef idx="minor">
            <a:schemeClr val="dk1"/>
          </a:fontRef>
        </p:style>
        <p:txBody>
          <a:bodyPr anchor="ctr"/>
          <a:lstStyle/>
          <a:p>
            <a:pPr algn="ctr">
              <a:defRPr/>
            </a:pPr>
            <a:endParaRPr lang="el-GR"/>
          </a:p>
        </p:txBody>
      </p:sp>
    </p:spTree>
    <p:extLst>
      <p:ext uri="{BB962C8B-B14F-4D97-AF65-F5344CB8AC3E}">
        <p14:creationId xmlns:p14="http://schemas.microsoft.com/office/powerpoint/2010/main" val="145100760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1071538" y="2132856"/>
            <a:ext cx="7786742" cy="3600400"/>
          </a:xfrm>
        </p:spPr>
        <p:txBody>
          <a:bodyPr>
            <a:normAutofit/>
          </a:bodyPr>
          <a:lstStyle/>
          <a:p>
            <a:pPr algn="just">
              <a:buNone/>
            </a:pPr>
            <a:r>
              <a:rPr lang="en-US" sz="1800" b="1" dirty="0" smtClean="0">
                <a:solidFill>
                  <a:srgbClr val="C00000"/>
                </a:solidFill>
              </a:rPr>
              <a:t>National context</a:t>
            </a:r>
          </a:p>
          <a:p>
            <a:pPr lvl="0" algn="just">
              <a:buClr>
                <a:srgbClr val="4F81BD"/>
              </a:buClr>
            </a:pPr>
            <a:r>
              <a:rPr lang="en-US" sz="1800" b="1" dirty="0" smtClean="0">
                <a:solidFill>
                  <a:srgbClr val="1F497D"/>
                </a:solidFill>
              </a:rPr>
              <a:t>Establishment </a:t>
            </a:r>
            <a:r>
              <a:rPr lang="en-US" sz="1800" b="1" dirty="0">
                <a:solidFill>
                  <a:srgbClr val="1F497D"/>
                </a:solidFill>
              </a:rPr>
              <a:t>(2016) of a new and more effective mechanism for skills forecasting </a:t>
            </a:r>
            <a:endParaRPr lang="en-US" sz="1800" b="1" dirty="0" smtClean="0">
              <a:solidFill>
                <a:srgbClr val="1F497D"/>
              </a:solidFill>
            </a:endParaRPr>
          </a:p>
          <a:p>
            <a:pPr lvl="0" algn="just">
              <a:buClr>
                <a:srgbClr val="4F81BD"/>
              </a:buClr>
              <a:buFont typeface="Wingdings" panose="05000000000000000000" pitchFamily="2" charset="2"/>
              <a:buChar char="ü"/>
            </a:pPr>
            <a:r>
              <a:rPr lang="en-US" sz="1800" dirty="0" smtClean="0">
                <a:solidFill>
                  <a:srgbClr val="1F497D"/>
                </a:solidFill>
                <a:latin typeface="Calibri"/>
                <a:ea typeface="Times New Roman"/>
                <a:cs typeface="Times New Roman"/>
              </a:rPr>
              <a:t>to </a:t>
            </a:r>
            <a:r>
              <a:rPr lang="en-US" sz="1800" dirty="0">
                <a:solidFill>
                  <a:srgbClr val="1F497D"/>
                </a:solidFill>
                <a:latin typeface="Calibri"/>
                <a:ea typeface="Times New Roman"/>
                <a:cs typeface="Times New Roman"/>
              </a:rPr>
              <a:t>address the necessity for early identification of medium-term trends in labor market needs and </a:t>
            </a:r>
          </a:p>
          <a:p>
            <a:pPr lvl="0" algn="just">
              <a:buClr>
                <a:srgbClr val="4F81BD"/>
              </a:buClr>
              <a:buFont typeface="Wingdings" panose="05000000000000000000" pitchFamily="2" charset="2"/>
              <a:buChar char="ü"/>
            </a:pPr>
            <a:r>
              <a:rPr lang="en-US" sz="1800" dirty="0">
                <a:solidFill>
                  <a:srgbClr val="1F497D"/>
                </a:solidFill>
                <a:latin typeface="Calibri"/>
                <a:ea typeface="Times New Roman"/>
                <a:cs typeface="Times New Roman"/>
              </a:rPr>
              <a:t>to rationalize the design of employment policies in accordance with training and education programs (i.e. development of required VET </a:t>
            </a:r>
            <a:r>
              <a:rPr lang="en-US" sz="1800" dirty="0" smtClean="0">
                <a:solidFill>
                  <a:srgbClr val="1F497D"/>
                </a:solidFill>
                <a:latin typeface="Calibri"/>
                <a:ea typeface="Times New Roman"/>
                <a:cs typeface="Times New Roman"/>
              </a:rPr>
              <a:t>curricula and qualifications).</a:t>
            </a:r>
          </a:p>
          <a:p>
            <a:pPr lvl="0" algn="just">
              <a:buClr>
                <a:srgbClr val="4F81BD"/>
              </a:buClr>
            </a:pPr>
            <a:r>
              <a:rPr lang="en-US" sz="1800" dirty="0" smtClean="0">
                <a:solidFill>
                  <a:srgbClr val="1F497D"/>
                </a:solidFill>
              </a:rPr>
              <a:t>As </a:t>
            </a:r>
            <a:r>
              <a:rPr lang="en-US" sz="1800" dirty="0">
                <a:solidFill>
                  <a:srgbClr val="1F497D"/>
                </a:solidFill>
              </a:rPr>
              <a:t>a quality assurance organization and </a:t>
            </a:r>
            <a:r>
              <a:rPr lang="en-US" sz="1800" dirty="0" smtClean="0">
                <a:solidFill>
                  <a:srgbClr val="1F497D"/>
                </a:solidFill>
              </a:rPr>
              <a:t>an </a:t>
            </a:r>
            <a:r>
              <a:rPr lang="en-US" sz="1800" dirty="0">
                <a:solidFill>
                  <a:srgbClr val="1F497D"/>
                </a:solidFill>
              </a:rPr>
              <a:t>awarding body </a:t>
            </a:r>
            <a:r>
              <a:rPr lang="en-US" sz="1800" dirty="0">
                <a:solidFill>
                  <a:srgbClr val="1F497D"/>
                </a:solidFill>
              </a:rPr>
              <a:t>at the same time EOPPEP/EQAVET </a:t>
            </a:r>
            <a:r>
              <a:rPr lang="en-US" sz="1800" dirty="0">
                <a:solidFill>
                  <a:srgbClr val="1F497D"/>
                </a:solidFill>
              </a:rPr>
              <a:t>NRP is closely monitoring the whole process as a member of </a:t>
            </a:r>
            <a:r>
              <a:rPr lang="en-US" sz="1800" dirty="0" smtClean="0">
                <a:solidFill>
                  <a:srgbClr val="1F497D"/>
                </a:solidFill>
              </a:rPr>
              <a:t>its Advisory Committee</a:t>
            </a:r>
            <a:r>
              <a:rPr lang="en-US" sz="1800" dirty="0" smtClean="0">
                <a:solidFill>
                  <a:srgbClr val="1F497D"/>
                </a:solidFill>
                <a:latin typeface="Calibri"/>
                <a:ea typeface="Times New Roman"/>
                <a:cs typeface="Times New Roman"/>
              </a:rPr>
              <a:t> </a:t>
            </a:r>
            <a:r>
              <a:rPr lang="en-US" sz="1800" b="1" dirty="0" smtClean="0">
                <a:solidFill>
                  <a:schemeClr val="tx2"/>
                </a:solidFill>
              </a:rPr>
              <a:t> </a:t>
            </a:r>
            <a:endParaRPr lang="el-GR" sz="1800" dirty="0">
              <a:solidFill>
                <a:schemeClr val="tx2"/>
              </a:solidFill>
            </a:endParaRPr>
          </a:p>
        </p:txBody>
      </p:sp>
      <p:sp>
        <p:nvSpPr>
          <p:cNvPr id="4" name="Rectangle 6"/>
          <p:cNvSpPr>
            <a:spLocks noChangeArrowheads="1"/>
          </p:cNvSpPr>
          <p:nvPr/>
        </p:nvSpPr>
        <p:spPr bwMode="auto">
          <a:xfrm>
            <a:off x="6948264" y="6231794"/>
            <a:ext cx="2088232" cy="307777"/>
          </a:xfrm>
          <a:prstGeom prst="rect">
            <a:avLst/>
          </a:prstGeom>
          <a:noFill/>
          <a:ln w="9525">
            <a:noFill/>
            <a:miter lim="800000"/>
            <a:headEnd/>
            <a:tailEnd/>
          </a:ln>
        </p:spPr>
        <p:txBody>
          <a:bodyPr wrap="square" anchor="ctr">
            <a:spAutoFit/>
          </a:bodyPr>
          <a:lstStyle/>
          <a:p>
            <a:pPr algn="ctr"/>
            <a:r>
              <a:rPr lang="en-US" altLang="el-GR" sz="1400" b="1" dirty="0">
                <a:solidFill>
                  <a:schemeClr val="accent6">
                    <a:lumMod val="75000"/>
                  </a:schemeClr>
                </a:solidFill>
                <a:latin typeface="Calibri" pitchFamily="34" charset="0"/>
              </a:rPr>
              <a:t>www.eoppep.gr</a:t>
            </a:r>
            <a:endParaRPr lang="el-GR" altLang="el-GR" sz="1400" b="1" dirty="0">
              <a:solidFill>
                <a:schemeClr val="accent6">
                  <a:lumMod val="75000"/>
                </a:schemeClr>
              </a:solidFill>
              <a:latin typeface="Calibri" pitchFamily="34" charset="0"/>
            </a:endParaRPr>
          </a:p>
        </p:txBody>
      </p:sp>
      <p:sp>
        <p:nvSpPr>
          <p:cNvPr id="5" name="18 - Διάγραμμα ροής: Εναλλακτική διεργασία"/>
          <p:cNvSpPr/>
          <p:nvPr/>
        </p:nvSpPr>
        <p:spPr>
          <a:xfrm>
            <a:off x="0" y="714356"/>
            <a:ext cx="7956376" cy="216123"/>
          </a:xfrm>
          <a:prstGeom prst="flowChartAlternateProcess">
            <a:avLst/>
          </a:prstGeom>
          <a:solidFill>
            <a:srgbClr val="FF9900"/>
          </a:solidFill>
        </p:spPr>
        <p:style>
          <a:lnRef idx="1">
            <a:schemeClr val="dk1"/>
          </a:lnRef>
          <a:fillRef idx="2">
            <a:schemeClr val="dk1"/>
          </a:fillRef>
          <a:effectRef idx="1">
            <a:schemeClr val="dk1"/>
          </a:effectRef>
          <a:fontRef idx="minor">
            <a:schemeClr val="dk1"/>
          </a:fontRef>
        </p:style>
        <p:txBody>
          <a:bodyPr anchor="ctr"/>
          <a:lstStyle/>
          <a:p>
            <a:pPr algn="ctr">
              <a:defRPr/>
            </a:pPr>
            <a:endParaRPr lang="el-GR"/>
          </a:p>
        </p:txBody>
      </p:sp>
      <p:sp>
        <p:nvSpPr>
          <p:cNvPr id="7" name="Τίτλος 1"/>
          <p:cNvSpPr>
            <a:spLocks noGrp="1"/>
          </p:cNvSpPr>
          <p:nvPr>
            <p:ph type="title"/>
          </p:nvPr>
        </p:nvSpPr>
        <p:spPr>
          <a:xfrm>
            <a:off x="1214414" y="1124744"/>
            <a:ext cx="7498080" cy="864096"/>
          </a:xfrm>
          <a:solidFill>
            <a:schemeClr val="accent1">
              <a:lumMod val="40000"/>
              <a:lumOff val="60000"/>
            </a:schemeClr>
          </a:solidFill>
        </p:spPr>
        <p:txBody>
          <a:bodyPr>
            <a:normAutofit/>
          </a:bodyPr>
          <a:lstStyle/>
          <a:p>
            <a:pPr algn="ctr"/>
            <a:r>
              <a:rPr lang="en-US" sz="2200" b="1" dirty="0" smtClean="0"/>
              <a:t>Key changes setting </a:t>
            </a:r>
            <a:r>
              <a:rPr lang="en-US" sz="2200" b="1" dirty="0"/>
              <a:t>the </a:t>
            </a:r>
            <a:r>
              <a:rPr lang="en-US" sz="2200" b="1" dirty="0" smtClean="0"/>
              <a:t>priorities and landscape for Greek EQAVET NRP  planned activities </a:t>
            </a:r>
            <a:endParaRPr lang="el-GR" sz="2200" b="1" dirty="0">
              <a:solidFill>
                <a:srgbClr val="C00000"/>
              </a:solidFill>
              <a:latin typeface="+mn-lt"/>
              <a:ea typeface="+mn-ea"/>
              <a:cs typeface="+mn-cs"/>
            </a:endParaRPr>
          </a:p>
        </p:txBody>
      </p:sp>
    </p:spTree>
    <p:extLst>
      <p:ext uri="{BB962C8B-B14F-4D97-AF65-F5344CB8AC3E}">
        <p14:creationId xmlns:p14="http://schemas.microsoft.com/office/powerpoint/2010/main" val="363853731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144431" y="1009477"/>
            <a:ext cx="7498080" cy="1152029"/>
          </a:xfrm>
          <a:solidFill>
            <a:schemeClr val="accent6">
              <a:lumMod val="60000"/>
              <a:lumOff val="40000"/>
            </a:schemeClr>
          </a:solidFill>
        </p:spPr>
        <p:txBody>
          <a:bodyPr>
            <a:normAutofit/>
          </a:bodyPr>
          <a:lstStyle/>
          <a:p>
            <a:pPr marL="365760" lvl="0" indent="-283464" algn="ctr">
              <a:spcBef>
                <a:spcPts val="600"/>
              </a:spcBef>
            </a:pPr>
            <a:r>
              <a:rPr lang="en-US" sz="2000" dirty="0"/>
              <a:t>As quality assurance issues is the  </a:t>
            </a:r>
            <a:r>
              <a:rPr lang="en-US" sz="2000" b="1" dirty="0">
                <a:solidFill>
                  <a:schemeClr val="tx2"/>
                </a:solidFill>
              </a:rPr>
              <a:t>nodal point </a:t>
            </a:r>
            <a:r>
              <a:rPr lang="en-US" sz="2000" dirty="0"/>
              <a:t>in all the above </a:t>
            </a:r>
            <a:r>
              <a:rPr lang="en-US" sz="2000" dirty="0" smtClean="0"/>
              <a:t>mentioned developments  </a:t>
            </a:r>
            <a:r>
              <a:rPr lang="en-US" sz="2000" dirty="0"/>
              <a:t>the Greek EQAVET NRP is playing a leading role in </a:t>
            </a:r>
            <a:r>
              <a:rPr lang="en-US" sz="2000" dirty="0" smtClean="0"/>
              <a:t>their </a:t>
            </a:r>
            <a:r>
              <a:rPr lang="en-US" sz="2000" dirty="0"/>
              <a:t>realization</a:t>
            </a:r>
            <a:endParaRPr lang="el-GR" sz="2000" dirty="0"/>
          </a:p>
        </p:txBody>
      </p:sp>
      <p:sp>
        <p:nvSpPr>
          <p:cNvPr id="3" name="Θέση περιεχομένου 2"/>
          <p:cNvSpPr>
            <a:spLocks noGrp="1"/>
          </p:cNvSpPr>
          <p:nvPr>
            <p:ph idx="1"/>
          </p:nvPr>
        </p:nvSpPr>
        <p:spPr>
          <a:xfrm>
            <a:off x="1214414" y="2255268"/>
            <a:ext cx="7358114" cy="4011358"/>
          </a:xfrm>
        </p:spPr>
        <p:txBody>
          <a:bodyPr>
            <a:normAutofit/>
          </a:bodyPr>
          <a:lstStyle/>
          <a:p>
            <a:pPr marL="82296" indent="0" algn="just">
              <a:lnSpc>
                <a:spcPct val="115000"/>
              </a:lnSpc>
              <a:spcAft>
                <a:spcPts val="1000"/>
              </a:spcAft>
              <a:buNone/>
            </a:pPr>
            <a:r>
              <a:rPr lang="en-US" sz="1800" b="1" dirty="0">
                <a:solidFill>
                  <a:srgbClr val="C00000"/>
                </a:solidFill>
              </a:rPr>
              <a:t>Greek EQAVET NRP priorities </a:t>
            </a:r>
          </a:p>
          <a:p>
            <a:pPr marL="82296" indent="0" algn="just">
              <a:lnSpc>
                <a:spcPct val="115000"/>
              </a:lnSpc>
              <a:spcAft>
                <a:spcPts val="1000"/>
              </a:spcAft>
              <a:buNone/>
            </a:pPr>
            <a:r>
              <a:rPr lang="en-US" sz="1800" dirty="0" smtClean="0">
                <a:solidFill>
                  <a:schemeClr val="tx2"/>
                </a:solidFill>
              </a:rPr>
              <a:t>In </a:t>
            </a:r>
            <a:r>
              <a:rPr lang="en-US" sz="1800" dirty="0">
                <a:solidFill>
                  <a:schemeClr val="tx2"/>
                </a:solidFill>
              </a:rPr>
              <a:t>relation to the implementation of the </a:t>
            </a:r>
            <a:r>
              <a:rPr lang="en-US" sz="1800" b="1" dirty="0">
                <a:solidFill>
                  <a:schemeClr val="tx2"/>
                </a:solidFill>
              </a:rPr>
              <a:t>new </a:t>
            </a:r>
            <a:r>
              <a:rPr lang="en-US" sz="1800" b="1" dirty="0" smtClean="0">
                <a:solidFill>
                  <a:schemeClr val="tx2"/>
                </a:solidFill>
              </a:rPr>
              <a:t>Quality Assurance  </a:t>
            </a:r>
            <a:r>
              <a:rPr lang="en-US" sz="1800" b="1" dirty="0">
                <a:solidFill>
                  <a:schemeClr val="tx2"/>
                </a:solidFill>
              </a:rPr>
              <a:t>Framework, </a:t>
            </a:r>
            <a:r>
              <a:rPr lang="en-US" sz="1800" dirty="0">
                <a:solidFill>
                  <a:schemeClr val="tx2"/>
                </a:solidFill>
              </a:rPr>
              <a:t>EOPPEP and in particular the Department that is operating the EQAVET NRP is now responsible for the promotion, monitoring and evaluation of the process. To this end it has </a:t>
            </a:r>
            <a:r>
              <a:rPr lang="en-US" sz="1800" dirty="0" smtClean="0">
                <a:solidFill>
                  <a:schemeClr val="tx2"/>
                </a:solidFill>
              </a:rPr>
              <a:t>already</a:t>
            </a:r>
            <a:r>
              <a:rPr lang="en-US" sz="1800" dirty="0">
                <a:solidFill>
                  <a:schemeClr val="tx2"/>
                </a:solidFill>
              </a:rPr>
              <a:t> </a:t>
            </a:r>
            <a:endParaRPr lang="el-GR" sz="1800" dirty="0">
              <a:solidFill>
                <a:schemeClr val="tx2"/>
              </a:solidFill>
            </a:endParaRPr>
          </a:p>
          <a:p>
            <a:pPr marL="342900" lvl="0" indent="-342900" algn="just">
              <a:lnSpc>
                <a:spcPct val="115000"/>
              </a:lnSpc>
              <a:spcAft>
                <a:spcPts val="0"/>
              </a:spcAft>
              <a:buFont typeface="Wingdings"/>
              <a:buChar char=""/>
            </a:pPr>
            <a:r>
              <a:rPr lang="en-US" sz="1800" dirty="0">
                <a:solidFill>
                  <a:schemeClr val="tx2"/>
                </a:solidFill>
              </a:rPr>
              <a:t>Developed and submitted to the Ministry of Education a road map regarding  the implementation of the Framework </a:t>
            </a:r>
            <a:endParaRPr lang="el-GR" sz="1800" dirty="0">
              <a:solidFill>
                <a:schemeClr val="tx2"/>
              </a:solidFill>
            </a:endParaRPr>
          </a:p>
          <a:p>
            <a:pPr marL="342900" lvl="0" indent="-342900" algn="just">
              <a:lnSpc>
                <a:spcPct val="115000"/>
              </a:lnSpc>
              <a:spcAft>
                <a:spcPts val="1000"/>
              </a:spcAft>
              <a:buFont typeface="Wingdings"/>
              <a:buChar char=""/>
            </a:pPr>
            <a:r>
              <a:rPr lang="en-US" sz="1800" dirty="0">
                <a:solidFill>
                  <a:schemeClr val="tx2"/>
                </a:solidFill>
              </a:rPr>
              <a:t>It  is also in a process of organizing </a:t>
            </a:r>
            <a:r>
              <a:rPr lang="en-US" sz="1800" dirty="0" smtClean="0">
                <a:solidFill>
                  <a:schemeClr val="tx2"/>
                </a:solidFill>
              </a:rPr>
              <a:t>a  </a:t>
            </a:r>
            <a:r>
              <a:rPr lang="en-US" sz="1800" dirty="0">
                <a:solidFill>
                  <a:schemeClr val="tx2"/>
                </a:solidFill>
              </a:rPr>
              <a:t>series of communication activities among </a:t>
            </a:r>
            <a:r>
              <a:rPr lang="en-US" sz="1800" dirty="0" smtClean="0">
                <a:solidFill>
                  <a:schemeClr val="tx2"/>
                </a:solidFill>
              </a:rPr>
              <a:t> VET </a:t>
            </a:r>
            <a:r>
              <a:rPr lang="en-US" sz="1800" dirty="0">
                <a:solidFill>
                  <a:schemeClr val="tx2"/>
                </a:solidFill>
              </a:rPr>
              <a:t>key stakeholders in order to discuss </a:t>
            </a:r>
            <a:r>
              <a:rPr lang="en-US" sz="1800" dirty="0" smtClean="0">
                <a:solidFill>
                  <a:schemeClr val="tx2"/>
                </a:solidFill>
              </a:rPr>
              <a:t>required updating </a:t>
            </a:r>
            <a:r>
              <a:rPr lang="en-US" sz="1800" dirty="0">
                <a:solidFill>
                  <a:schemeClr val="tx2"/>
                </a:solidFill>
              </a:rPr>
              <a:t>and quality assurance issues  </a:t>
            </a:r>
            <a:endParaRPr lang="en-US" sz="1800" b="1" dirty="0">
              <a:solidFill>
                <a:srgbClr val="C00000"/>
              </a:solidFill>
            </a:endParaRPr>
          </a:p>
          <a:p>
            <a:pPr marL="82296" indent="0" algn="just">
              <a:buClr>
                <a:srgbClr val="C00000"/>
              </a:buClr>
              <a:buNone/>
            </a:pPr>
            <a:endParaRPr lang="el-GR" sz="1800" b="1" dirty="0">
              <a:solidFill>
                <a:srgbClr val="C00000"/>
              </a:solidFill>
            </a:endParaRPr>
          </a:p>
        </p:txBody>
      </p:sp>
      <p:sp>
        <p:nvSpPr>
          <p:cNvPr id="4" name="Rectangle 6"/>
          <p:cNvSpPr>
            <a:spLocks noChangeArrowheads="1"/>
          </p:cNvSpPr>
          <p:nvPr/>
        </p:nvSpPr>
        <p:spPr bwMode="auto">
          <a:xfrm>
            <a:off x="6948264" y="6231794"/>
            <a:ext cx="2088232" cy="307777"/>
          </a:xfrm>
          <a:prstGeom prst="rect">
            <a:avLst/>
          </a:prstGeom>
          <a:noFill/>
          <a:ln w="9525">
            <a:noFill/>
            <a:miter lim="800000"/>
            <a:headEnd/>
            <a:tailEnd/>
          </a:ln>
        </p:spPr>
        <p:txBody>
          <a:bodyPr wrap="square" anchor="ctr">
            <a:spAutoFit/>
          </a:bodyPr>
          <a:lstStyle/>
          <a:p>
            <a:pPr algn="ctr"/>
            <a:r>
              <a:rPr lang="en-US" altLang="el-GR" sz="1400" b="1" dirty="0">
                <a:solidFill>
                  <a:schemeClr val="accent6">
                    <a:lumMod val="75000"/>
                  </a:schemeClr>
                </a:solidFill>
                <a:latin typeface="Calibri" pitchFamily="34" charset="0"/>
              </a:rPr>
              <a:t>www.eoppep.gr</a:t>
            </a:r>
            <a:endParaRPr lang="el-GR" altLang="el-GR" sz="1400" b="1" dirty="0">
              <a:solidFill>
                <a:schemeClr val="accent6">
                  <a:lumMod val="75000"/>
                </a:schemeClr>
              </a:solidFill>
              <a:latin typeface="Calibri" pitchFamily="34" charset="0"/>
            </a:endParaRPr>
          </a:p>
        </p:txBody>
      </p:sp>
      <p:sp>
        <p:nvSpPr>
          <p:cNvPr id="5" name="18 - Διάγραμμα ροής: Εναλλακτική διεργασία"/>
          <p:cNvSpPr/>
          <p:nvPr/>
        </p:nvSpPr>
        <p:spPr>
          <a:xfrm>
            <a:off x="0" y="692696"/>
            <a:ext cx="7956376" cy="216123"/>
          </a:xfrm>
          <a:prstGeom prst="flowChartAlternateProcess">
            <a:avLst/>
          </a:prstGeom>
          <a:solidFill>
            <a:srgbClr val="FF9900"/>
          </a:solidFill>
        </p:spPr>
        <p:style>
          <a:lnRef idx="1">
            <a:schemeClr val="dk1"/>
          </a:lnRef>
          <a:fillRef idx="2">
            <a:schemeClr val="dk1"/>
          </a:fillRef>
          <a:effectRef idx="1">
            <a:schemeClr val="dk1"/>
          </a:effectRef>
          <a:fontRef idx="minor">
            <a:schemeClr val="dk1"/>
          </a:fontRef>
        </p:style>
        <p:txBody>
          <a:bodyPr anchor="ctr"/>
          <a:lstStyle/>
          <a:p>
            <a:pPr algn="ctr">
              <a:defRPr/>
            </a:pPr>
            <a:endParaRPr lang="el-GR"/>
          </a:p>
        </p:txBody>
      </p:sp>
    </p:spTree>
    <p:extLst>
      <p:ext uri="{BB962C8B-B14F-4D97-AF65-F5344CB8AC3E}">
        <p14:creationId xmlns:p14="http://schemas.microsoft.com/office/powerpoint/2010/main" val="114935803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Ηλιοστάσιο">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Ηλιοστάσιο">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Ηλιοστάσιο">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2179</TotalTime>
  <Words>1626</Words>
  <Application>Microsoft Office PowerPoint</Application>
  <PresentationFormat>Προβολή στην οθόνη (4:3)</PresentationFormat>
  <Paragraphs>122</Paragraphs>
  <Slides>15</Slides>
  <Notes>1</Notes>
  <HiddenSlides>0</HiddenSlides>
  <MMClips>0</MMClips>
  <ScaleCrop>false</ScaleCrop>
  <HeadingPairs>
    <vt:vector size="6" baseType="variant">
      <vt:variant>
        <vt:lpstr>Γραμματοσειρές που χρησιμοποιούνται</vt:lpstr>
      </vt:variant>
      <vt:variant>
        <vt:i4>8</vt:i4>
      </vt:variant>
      <vt:variant>
        <vt:lpstr>Θέμα</vt:lpstr>
      </vt:variant>
      <vt:variant>
        <vt:i4>1</vt:i4>
      </vt:variant>
      <vt:variant>
        <vt:lpstr>Τίτλοι διαφανειών</vt:lpstr>
      </vt:variant>
      <vt:variant>
        <vt:i4>15</vt:i4>
      </vt:variant>
    </vt:vector>
  </HeadingPairs>
  <TitlesOfParts>
    <vt:vector size="24" baseType="lpstr">
      <vt:lpstr>Arial</vt:lpstr>
      <vt:lpstr>Calibri</vt:lpstr>
      <vt:lpstr>Corbel</vt:lpstr>
      <vt:lpstr>Gill Sans MT</vt:lpstr>
      <vt:lpstr>Times New Roman</vt:lpstr>
      <vt:lpstr>Verdana</vt:lpstr>
      <vt:lpstr>Wingdings</vt:lpstr>
      <vt:lpstr>Wingdings 2</vt:lpstr>
      <vt:lpstr>Ηλιοστάσιο</vt:lpstr>
      <vt:lpstr>Παρουσίαση του PowerPoint</vt:lpstr>
      <vt:lpstr>National Organization for the Certification of Qualifications and Vocational Guidance - EOPPEP</vt:lpstr>
      <vt:lpstr> </vt:lpstr>
      <vt:lpstr>National Organization for the Certification of Qualifications and Vocational Guidance - EOPPEP</vt:lpstr>
      <vt:lpstr>Developments influencing the role and key priorities of the Greek EQAVET NRP</vt:lpstr>
      <vt:lpstr>Developments influencing the role and key priorities of the Greek EQAVET NRP</vt:lpstr>
      <vt:lpstr>Key changes setting the priorities and landscape for Greek EQAVET NRP  planned activities </vt:lpstr>
      <vt:lpstr>Key changes setting the priorities and landscape for Greek EQAVET NRP  planned activities </vt:lpstr>
      <vt:lpstr>As quality assurance issues is the  nodal point in all the above mentioned developments  the Greek EQAVET NRP is playing a leading role in their realization</vt:lpstr>
      <vt:lpstr>Greek EQAVET NRP priorities</vt:lpstr>
      <vt:lpstr>Greek EQAVET NRP priorities</vt:lpstr>
      <vt:lpstr>Greek EQAVET NRP priorities</vt:lpstr>
      <vt:lpstr>   Planned  EQAVET  NRP  Activities 2017-2019 </vt:lpstr>
      <vt:lpstr>   Planned  EQAVET  NRP  Activities 2017-2019 </vt:lpstr>
      <vt:lpstr>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simota</dc:creator>
  <cp:lastModifiedBy>Γλάρος Αντώνης</cp:lastModifiedBy>
  <cp:revision>258</cp:revision>
  <cp:lastPrinted>2016-09-19T07:51:50Z</cp:lastPrinted>
  <dcterms:created xsi:type="dcterms:W3CDTF">2015-09-24T10:02:43Z</dcterms:created>
  <dcterms:modified xsi:type="dcterms:W3CDTF">2017-03-21T15:15:04Z</dcterms:modified>
</cp:coreProperties>
</file>