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65" r:id="rId2"/>
    <p:sldId id="277" r:id="rId3"/>
    <p:sldId id="270" r:id="rId4"/>
    <p:sldId id="279" r:id="rId5"/>
    <p:sldId id="278" r:id="rId6"/>
    <p:sldId id="280" r:id="rId7"/>
    <p:sldId id="281" r:id="rId8"/>
    <p:sldId id="282" r:id="rId9"/>
    <p:sldId id="272" r:id="rId1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0000FF"/>
    <a:srgbClr val="54CC8A"/>
    <a:srgbClr val="64CD53"/>
    <a:srgbClr val="38A748"/>
    <a:srgbClr val="38A765"/>
    <a:srgbClr val="89FFFF"/>
    <a:srgbClr val="656565"/>
    <a:srgbClr val="003374"/>
    <a:srgbClr val="8B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665" autoAdjust="0"/>
  </p:normalViewPr>
  <p:slideViewPr>
    <p:cSldViewPr snapToGrid="0" snapToObjects="1">
      <p:cViewPr>
        <p:scale>
          <a:sx n="100" d="100"/>
          <a:sy n="100" d="100"/>
        </p:scale>
        <p:origin x="-1014" y="-78"/>
      </p:cViewPr>
      <p:guideLst>
        <p:guide orient="horz" pos="2228"/>
        <p:guide pos="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144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>
              <a:latin typeface="Helvetica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FB733-7315-DD40-81B6-FC35C19B47D2}" type="datetime1">
              <a:rPr lang="it-IT" smtClean="0">
                <a:latin typeface="Helvetica"/>
              </a:rPr>
              <a:pPr/>
              <a:t>23/03/2017</a:t>
            </a:fld>
            <a:endParaRPr lang="it-IT" dirty="0">
              <a:latin typeface="Helvetica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>
              <a:latin typeface="Helvetica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5F477-EC7C-D145-A84E-39C9EBA5C2E6}" type="slidenum">
              <a:rPr lang="it-IT" smtClean="0">
                <a:latin typeface="Helvetica"/>
              </a:rPr>
              <a:pPr/>
              <a:t>‹N›</a:t>
            </a:fld>
            <a:endParaRPr lang="it-IT" dirty="0">
              <a:latin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290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fld id="{9BF323F7-6F52-624E-84F6-F37DA69B1E93}" type="datetime1">
              <a:rPr lang="it-IT" smtClean="0"/>
              <a:pPr/>
              <a:t>23/03/2017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fld id="{DA280DA7-F92A-7648-8B91-6C07C9FC28D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6196491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562783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278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562783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2783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2783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2783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2783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2783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0DA7-F92A-7648-8B91-6C07C9FC28D7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56278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9263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 userDrawn="1"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Helvetic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1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1231900" y="2011363"/>
            <a:ext cx="7492999" cy="1189037"/>
          </a:xfrm>
        </p:spPr>
        <p:txBody>
          <a:bodyPr anchor="t">
            <a:noAutofit/>
          </a:bodyPr>
          <a:lstStyle>
            <a:lvl1pPr marL="0" indent="0" algn="just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adipisicing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do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r>
              <a:rPr lang="it-IT" dirty="0" smtClean="0"/>
              <a:t>. Ut </a:t>
            </a:r>
            <a:r>
              <a:rPr lang="it-IT" dirty="0" err="1" smtClean="0"/>
              <a:t>enim</a:t>
            </a:r>
            <a:r>
              <a:rPr lang="it-IT" dirty="0" smtClean="0"/>
              <a:t> ad </a:t>
            </a:r>
            <a:r>
              <a:rPr lang="it-IT" dirty="0" err="1" smtClean="0"/>
              <a:t>minim</a:t>
            </a:r>
            <a:r>
              <a:rPr lang="it-IT" dirty="0" smtClean="0"/>
              <a:t> </a:t>
            </a:r>
            <a:r>
              <a:rPr lang="it-IT" dirty="0" err="1" smtClean="0"/>
              <a:t>veniam</a:t>
            </a:r>
            <a:r>
              <a:rPr lang="it-IT" dirty="0" smtClean="0"/>
              <a:t>,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nostrud</a:t>
            </a:r>
            <a:r>
              <a:rPr lang="it-IT" dirty="0" smtClean="0"/>
              <a:t> </a:t>
            </a:r>
            <a:r>
              <a:rPr lang="it-IT" dirty="0" err="1" smtClean="0"/>
              <a:t>exercitation</a:t>
            </a:r>
            <a:r>
              <a:rPr lang="it-IT" dirty="0" smtClean="0"/>
              <a:t> </a:t>
            </a:r>
            <a:r>
              <a:rPr lang="it-IT" dirty="0" err="1" smtClean="0"/>
              <a:t>ullamco</a:t>
            </a:r>
            <a:r>
              <a:rPr lang="it-IT" dirty="0" smtClean="0"/>
              <a:t> </a:t>
            </a:r>
            <a:r>
              <a:rPr lang="it-IT" dirty="0" err="1" smtClean="0"/>
              <a:t>laboris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ut </a:t>
            </a:r>
            <a:r>
              <a:rPr lang="it-IT" dirty="0" err="1" smtClean="0"/>
              <a:t>aliquip</a:t>
            </a:r>
            <a:r>
              <a:rPr lang="it-IT" dirty="0" smtClean="0"/>
              <a:t> ex ea </a:t>
            </a:r>
            <a:r>
              <a:rPr lang="it-IT" dirty="0" err="1" smtClean="0"/>
              <a:t>commodo</a:t>
            </a:r>
            <a:r>
              <a:rPr lang="it-IT" dirty="0" smtClean="0"/>
              <a:t> </a:t>
            </a:r>
            <a:r>
              <a:rPr lang="it-IT" dirty="0" err="1" smtClean="0"/>
              <a:t>consequat</a:t>
            </a:r>
            <a:r>
              <a:rPr lang="it-IT" dirty="0" smtClean="0"/>
              <a:t>. </a:t>
            </a:r>
          </a:p>
        </p:txBody>
      </p:sp>
      <p:sp>
        <p:nvSpPr>
          <p:cNvPr id="22" name="Segnaposto data 4"/>
          <p:cNvSpPr>
            <a:spLocks noGrp="1"/>
          </p:cNvSpPr>
          <p:nvPr>
            <p:ph type="dt" sz="half" idx="2"/>
          </p:nvPr>
        </p:nvSpPr>
        <p:spPr>
          <a:xfrm>
            <a:off x="1204913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endParaRPr lang="it-IT" dirty="0"/>
          </a:p>
        </p:txBody>
      </p:sp>
      <p:sp>
        <p:nvSpPr>
          <p:cNvPr id="2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F524B3C7-180D-8646-B72B-9CC0E4C37EE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4" name="Segnaposto piè di pagina 6"/>
          <p:cNvSpPr txBox="1">
            <a:spLocks/>
          </p:cNvSpPr>
          <p:nvPr userDrawn="1"/>
        </p:nvSpPr>
        <p:spPr>
          <a:xfrm>
            <a:off x="3414713" y="6381750"/>
            <a:ext cx="2311400" cy="365125"/>
          </a:xfrm>
          <a:prstGeom prst="rect">
            <a:avLst/>
          </a:prstGeom>
          <a:noFill/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200" b="1" kern="1200">
                <a:solidFill>
                  <a:schemeClr val="accent1"/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 i="0" dirty="0" smtClean="0">
                <a:solidFill>
                  <a:srgbClr val="FFFFFF"/>
                </a:solidFill>
                <a:latin typeface="Helvetica"/>
                <a:cs typeface="Helvetica"/>
              </a:rPr>
              <a:t>Logo, Titolo, Evento, Autore</a:t>
            </a:r>
            <a:endParaRPr lang="it-IT" sz="1200" b="1" i="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00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Helvetic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cap="all">
                <a:solidFill>
                  <a:srgbClr val="1E2B8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Helvetica"/>
              </a:defRPr>
            </a:lvl1pPr>
          </a:lstStyle>
          <a:p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Helvetica"/>
              </a:defRPr>
            </a:lvl1pPr>
          </a:lstStyle>
          <a:p>
            <a:fld id="{F524B3C7-180D-8646-B72B-9CC0E4C37EE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88263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Helvetica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F524B3C7-180D-8646-B72B-9CC0E4C37EE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156200" cy="1143000"/>
          </a:xfrm>
        </p:spPr>
        <p:txBody>
          <a:bodyPr/>
          <a:lstStyle>
            <a:lvl1pPr>
              <a:defRPr>
                <a:solidFill>
                  <a:srgbClr val="1E2B86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3" hasCustomPrompt="1"/>
          </p:nvPr>
        </p:nvSpPr>
        <p:spPr>
          <a:xfrm>
            <a:off x="3924300" y="1974850"/>
            <a:ext cx="4953000" cy="3486150"/>
          </a:xfrm>
        </p:spPr>
        <p:txBody>
          <a:bodyPr/>
          <a:lstStyle>
            <a:lvl1pPr marL="0" marR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lvl1pPr>
          </a:lstStyle>
          <a:p>
            <a:pPr algn="just"/>
            <a:r>
              <a:rPr lang="it-IT" sz="1400" dirty="0" err="1" smtClean="0">
                <a:solidFill>
                  <a:srgbClr val="000000"/>
                </a:solidFill>
              </a:rPr>
              <a:t>Sed</a:t>
            </a:r>
            <a:r>
              <a:rPr lang="it-IT" sz="1400" dirty="0" smtClean="0">
                <a:solidFill>
                  <a:srgbClr val="000000"/>
                </a:solidFill>
              </a:rPr>
              <a:t> ut </a:t>
            </a:r>
            <a:r>
              <a:rPr lang="it-IT" sz="1400" dirty="0" err="1" smtClean="0">
                <a:solidFill>
                  <a:srgbClr val="000000"/>
                </a:solidFill>
              </a:rPr>
              <a:t>perspiciatis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unde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omnis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iste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natus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error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sit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voluptatem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accusantium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doloremque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laudantium</a:t>
            </a:r>
            <a:r>
              <a:rPr lang="it-IT" sz="1400" dirty="0" smtClean="0">
                <a:solidFill>
                  <a:srgbClr val="000000"/>
                </a:solidFill>
              </a:rPr>
              <a:t>, </a:t>
            </a:r>
            <a:r>
              <a:rPr lang="it-IT" sz="1400" dirty="0" err="1" smtClean="0">
                <a:solidFill>
                  <a:srgbClr val="000000"/>
                </a:solidFill>
              </a:rPr>
              <a:t>totam</a:t>
            </a:r>
            <a:r>
              <a:rPr lang="it-IT" sz="1400" dirty="0" smtClean="0">
                <a:solidFill>
                  <a:srgbClr val="000000"/>
                </a:solidFill>
              </a:rPr>
              <a:t> rem </a:t>
            </a:r>
            <a:r>
              <a:rPr lang="it-IT" sz="1400" dirty="0" err="1" smtClean="0">
                <a:solidFill>
                  <a:srgbClr val="000000"/>
                </a:solidFill>
              </a:rPr>
              <a:t>aperiam</a:t>
            </a:r>
            <a:r>
              <a:rPr lang="it-IT" sz="1400" dirty="0" smtClean="0">
                <a:solidFill>
                  <a:srgbClr val="000000"/>
                </a:solidFill>
              </a:rPr>
              <a:t>, </a:t>
            </a:r>
            <a:r>
              <a:rPr lang="it-IT" sz="1400" dirty="0" err="1" smtClean="0">
                <a:solidFill>
                  <a:srgbClr val="000000"/>
                </a:solidFill>
              </a:rPr>
              <a:t>eaque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ipsa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quae</a:t>
            </a:r>
            <a:r>
              <a:rPr lang="it-IT" sz="1400" dirty="0" smtClean="0">
                <a:solidFill>
                  <a:srgbClr val="000000"/>
                </a:solidFill>
              </a:rPr>
              <a:t> ab </a:t>
            </a:r>
            <a:r>
              <a:rPr lang="it-IT" sz="1400" dirty="0" err="1" smtClean="0">
                <a:solidFill>
                  <a:srgbClr val="000000"/>
                </a:solidFill>
              </a:rPr>
              <a:t>illo</a:t>
            </a:r>
            <a:r>
              <a:rPr lang="it-IT" sz="1400" dirty="0" smtClean="0">
                <a:solidFill>
                  <a:srgbClr val="000000"/>
                </a:solidFill>
              </a:rPr>
              <a:t> inventore </a:t>
            </a:r>
            <a:r>
              <a:rPr lang="it-IT" sz="1400" dirty="0" err="1" smtClean="0">
                <a:solidFill>
                  <a:srgbClr val="000000"/>
                </a:solidFill>
              </a:rPr>
              <a:t>veritatis</a:t>
            </a:r>
            <a:r>
              <a:rPr lang="it-IT" sz="1400" dirty="0" smtClean="0">
                <a:solidFill>
                  <a:srgbClr val="000000"/>
                </a:solidFill>
              </a:rPr>
              <a:t> et quasi </a:t>
            </a:r>
            <a:r>
              <a:rPr lang="it-IT" sz="1400" dirty="0" err="1" smtClean="0">
                <a:solidFill>
                  <a:srgbClr val="000000"/>
                </a:solidFill>
              </a:rPr>
              <a:t>architecto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beatae</a:t>
            </a:r>
            <a:r>
              <a:rPr lang="it-IT" sz="1400" dirty="0" smtClean="0">
                <a:solidFill>
                  <a:srgbClr val="000000"/>
                </a:solidFill>
              </a:rPr>
              <a:t> vitae </a:t>
            </a:r>
            <a:r>
              <a:rPr lang="it-IT" sz="1400" dirty="0" err="1" smtClean="0">
                <a:solidFill>
                  <a:srgbClr val="000000"/>
                </a:solidFill>
              </a:rPr>
              <a:t>dicta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sunt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explicabo</a:t>
            </a:r>
            <a:r>
              <a:rPr lang="it-IT" sz="1400" dirty="0" smtClean="0">
                <a:solidFill>
                  <a:srgbClr val="000000"/>
                </a:solidFill>
              </a:rPr>
              <a:t>. </a:t>
            </a:r>
          </a:p>
          <a:p>
            <a:pPr algn="just"/>
            <a:endParaRPr lang="it-IT" sz="1400" dirty="0" smtClean="0">
              <a:solidFill>
                <a:srgbClr val="000000"/>
              </a:solidFill>
            </a:endParaRPr>
          </a:p>
          <a:p>
            <a:pPr marL="285750" indent="-285750" algn="just">
              <a:buClr>
                <a:schemeClr val="accent3"/>
              </a:buClr>
              <a:buFont typeface="Arial"/>
              <a:buChar char="•"/>
            </a:pPr>
            <a:r>
              <a:rPr lang="it-IT" sz="1400" dirty="0" err="1" smtClean="0">
                <a:solidFill>
                  <a:srgbClr val="000000"/>
                </a:solidFill>
              </a:rPr>
              <a:t>Lorem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ipsum</a:t>
            </a:r>
            <a:r>
              <a:rPr lang="it-IT" sz="1400" dirty="0" smtClean="0">
                <a:solidFill>
                  <a:srgbClr val="000000"/>
                </a:solidFill>
              </a:rPr>
              <a:t> 1</a:t>
            </a:r>
          </a:p>
          <a:p>
            <a:pPr marL="285750" indent="-285750" algn="just">
              <a:buClr>
                <a:schemeClr val="accent3"/>
              </a:buClr>
              <a:buFont typeface="Arial"/>
              <a:buChar char="•"/>
            </a:pPr>
            <a:r>
              <a:rPr lang="it-IT" sz="1400" dirty="0" err="1" smtClean="0">
                <a:solidFill>
                  <a:srgbClr val="000000"/>
                </a:solidFill>
              </a:rPr>
              <a:t>Lorem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ipsum</a:t>
            </a:r>
            <a:r>
              <a:rPr lang="it-IT" sz="1400" dirty="0" smtClean="0">
                <a:solidFill>
                  <a:srgbClr val="000000"/>
                </a:solidFill>
              </a:rPr>
              <a:t> 2</a:t>
            </a:r>
          </a:p>
          <a:p>
            <a:pPr marL="742950" lvl="1" indent="-285750" algn="just">
              <a:buClr>
                <a:schemeClr val="tx2"/>
              </a:buClr>
              <a:buFont typeface="Arial"/>
              <a:buChar char="•"/>
            </a:pPr>
            <a:r>
              <a:rPr lang="it-IT" sz="1400" dirty="0" err="1" smtClean="0">
                <a:solidFill>
                  <a:srgbClr val="000000"/>
                </a:solidFill>
              </a:rPr>
              <a:t>Lorem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ipsum</a:t>
            </a:r>
            <a:r>
              <a:rPr lang="it-IT" sz="1400" dirty="0" smtClean="0">
                <a:solidFill>
                  <a:srgbClr val="000000"/>
                </a:solidFill>
              </a:rPr>
              <a:t> 3</a:t>
            </a:r>
          </a:p>
          <a:p>
            <a:pPr marL="742950" lvl="1" indent="-285750" algn="just">
              <a:buClr>
                <a:schemeClr val="tx2"/>
              </a:buClr>
              <a:buFont typeface="Arial"/>
              <a:buChar char="•"/>
            </a:pPr>
            <a:r>
              <a:rPr lang="it-IT" sz="1400" dirty="0" err="1" smtClean="0">
                <a:solidFill>
                  <a:srgbClr val="000000"/>
                </a:solidFill>
              </a:rPr>
              <a:t>Lorem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Ipsum</a:t>
            </a:r>
            <a:r>
              <a:rPr lang="it-IT" sz="1400" dirty="0" smtClean="0">
                <a:solidFill>
                  <a:srgbClr val="000000"/>
                </a:solidFill>
              </a:rPr>
              <a:t> 4</a:t>
            </a:r>
          </a:p>
          <a:p>
            <a:pPr marL="0" indent="0" algn="just">
              <a:buFont typeface="Arial"/>
              <a:buNone/>
            </a:pPr>
            <a:endParaRPr lang="it-IT" sz="1400" dirty="0" smtClean="0">
              <a:solidFill>
                <a:srgbClr val="000000"/>
              </a:solidFill>
            </a:endParaRPr>
          </a:p>
          <a:p>
            <a:pPr algn="just"/>
            <a:r>
              <a:rPr lang="it-IT" sz="1400" dirty="0" err="1" smtClean="0">
                <a:solidFill>
                  <a:srgbClr val="000000"/>
                </a:solidFill>
              </a:rPr>
              <a:t>Sed</a:t>
            </a:r>
            <a:r>
              <a:rPr lang="it-IT" sz="1400" dirty="0" smtClean="0">
                <a:solidFill>
                  <a:srgbClr val="000000"/>
                </a:solidFill>
              </a:rPr>
              <a:t> ut </a:t>
            </a:r>
            <a:r>
              <a:rPr lang="it-IT" sz="1400" dirty="0" err="1" smtClean="0">
                <a:solidFill>
                  <a:srgbClr val="000000"/>
                </a:solidFill>
              </a:rPr>
              <a:t>perspiciatis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unde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omnis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iste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natus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error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sit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voluptatem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accusantium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doloremque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laudantium</a:t>
            </a:r>
            <a:r>
              <a:rPr lang="it-IT" sz="1400" dirty="0" smtClean="0">
                <a:solidFill>
                  <a:srgbClr val="000000"/>
                </a:solidFill>
              </a:rPr>
              <a:t>, </a:t>
            </a:r>
            <a:r>
              <a:rPr lang="it-IT" sz="1400" dirty="0" err="1" smtClean="0">
                <a:solidFill>
                  <a:srgbClr val="000000"/>
                </a:solidFill>
              </a:rPr>
              <a:t>totam</a:t>
            </a:r>
            <a:r>
              <a:rPr lang="it-IT" sz="1400" dirty="0" smtClean="0">
                <a:solidFill>
                  <a:srgbClr val="000000"/>
                </a:solidFill>
              </a:rPr>
              <a:t> rem </a:t>
            </a:r>
            <a:r>
              <a:rPr lang="it-IT" sz="1400" dirty="0" err="1" smtClean="0">
                <a:solidFill>
                  <a:srgbClr val="000000"/>
                </a:solidFill>
              </a:rPr>
              <a:t>aperiam</a:t>
            </a:r>
            <a:r>
              <a:rPr lang="it-IT" sz="1400" dirty="0" smtClean="0">
                <a:solidFill>
                  <a:srgbClr val="000000"/>
                </a:solidFill>
              </a:rPr>
              <a:t>, </a:t>
            </a:r>
            <a:r>
              <a:rPr lang="it-IT" sz="1400" dirty="0" err="1" smtClean="0">
                <a:solidFill>
                  <a:srgbClr val="000000"/>
                </a:solidFill>
              </a:rPr>
              <a:t>eaque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ipsa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quae</a:t>
            </a:r>
            <a:r>
              <a:rPr lang="it-IT" sz="1400" dirty="0" smtClean="0">
                <a:solidFill>
                  <a:srgbClr val="000000"/>
                </a:solidFill>
              </a:rPr>
              <a:t> ab </a:t>
            </a:r>
            <a:r>
              <a:rPr lang="it-IT" sz="1400" dirty="0" err="1" smtClean="0">
                <a:solidFill>
                  <a:srgbClr val="000000"/>
                </a:solidFill>
              </a:rPr>
              <a:t>illo</a:t>
            </a:r>
            <a:r>
              <a:rPr lang="it-IT" sz="1400" dirty="0" smtClean="0">
                <a:solidFill>
                  <a:srgbClr val="000000"/>
                </a:solidFill>
              </a:rPr>
              <a:t> inventore </a:t>
            </a:r>
            <a:r>
              <a:rPr lang="it-IT" sz="1400" dirty="0" err="1" smtClean="0">
                <a:solidFill>
                  <a:srgbClr val="000000"/>
                </a:solidFill>
              </a:rPr>
              <a:t>veritatis</a:t>
            </a:r>
            <a:r>
              <a:rPr lang="it-IT" sz="1400" dirty="0" smtClean="0">
                <a:solidFill>
                  <a:srgbClr val="000000"/>
                </a:solidFill>
              </a:rPr>
              <a:t> et quasi </a:t>
            </a:r>
            <a:r>
              <a:rPr lang="it-IT" sz="1400" dirty="0" err="1" smtClean="0">
                <a:solidFill>
                  <a:srgbClr val="000000"/>
                </a:solidFill>
              </a:rPr>
              <a:t>architecto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beatae</a:t>
            </a:r>
            <a:r>
              <a:rPr lang="it-IT" sz="1400" dirty="0" smtClean="0">
                <a:solidFill>
                  <a:srgbClr val="000000"/>
                </a:solidFill>
              </a:rPr>
              <a:t> vitae </a:t>
            </a:r>
            <a:r>
              <a:rPr lang="it-IT" sz="1400" dirty="0" err="1" smtClean="0">
                <a:solidFill>
                  <a:srgbClr val="000000"/>
                </a:solidFill>
              </a:rPr>
              <a:t>dicta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sunt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explicabo</a:t>
            </a:r>
            <a:r>
              <a:rPr lang="it-IT" sz="1400" dirty="0" smtClean="0">
                <a:solidFill>
                  <a:srgbClr val="000000"/>
                </a:solidFill>
              </a:rPr>
              <a:t>. </a:t>
            </a:r>
          </a:p>
          <a:p>
            <a:pPr marL="0" marR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 err="1" smtClean="0">
                <a:solidFill>
                  <a:srgbClr val="000000"/>
                </a:solidFill>
              </a:rPr>
              <a:t>Sed</a:t>
            </a:r>
            <a:r>
              <a:rPr lang="it-IT" sz="1400" dirty="0" smtClean="0">
                <a:solidFill>
                  <a:srgbClr val="000000"/>
                </a:solidFill>
              </a:rPr>
              <a:t> ut </a:t>
            </a:r>
            <a:r>
              <a:rPr lang="it-IT" sz="1400" dirty="0" err="1" smtClean="0">
                <a:solidFill>
                  <a:srgbClr val="000000"/>
                </a:solidFill>
              </a:rPr>
              <a:t>perspiciatis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unde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omnis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iste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natus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error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sit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voluptatem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accusantium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doloremque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laudantium</a:t>
            </a:r>
            <a:r>
              <a:rPr lang="it-IT" sz="1400" dirty="0" smtClean="0">
                <a:solidFill>
                  <a:srgbClr val="000000"/>
                </a:solidFill>
              </a:rPr>
              <a:t>,. </a:t>
            </a:r>
          </a:p>
        </p:txBody>
      </p:sp>
    </p:spTree>
    <p:extLst>
      <p:ext uri="{BB962C8B-B14F-4D97-AF65-F5344CB8AC3E}">
        <p14:creationId xmlns="" xmlns:p14="http://schemas.microsoft.com/office/powerpoint/2010/main" val="304207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93800" y="274638"/>
            <a:ext cx="515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3813" y="3581401"/>
            <a:ext cx="7391400" cy="2482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err="1" smtClean="0"/>
              <a:t>Sed</a:t>
            </a:r>
            <a:r>
              <a:rPr lang="it-IT" dirty="0" smtClean="0"/>
              <a:t> ut </a:t>
            </a:r>
            <a:r>
              <a:rPr lang="it-IT" dirty="0" err="1" smtClean="0"/>
              <a:t>perspiciatis</a:t>
            </a:r>
            <a:r>
              <a:rPr lang="it-IT" dirty="0" smtClean="0"/>
              <a:t> </a:t>
            </a:r>
            <a:r>
              <a:rPr lang="it-IT" dirty="0" err="1" smtClean="0"/>
              <a:t>unde</a:t>
            </a:r>
            <a:r>
              <a:rPr lang="it-IT" dirty="0" smtClean="0"/>
              <a:t> </a:t>
            </a:r>
            <a:r>
              <a:rPr lang="it-IT" dirty="0" err="1" smtClean="0"/>
              <a:t>omnis</a:t>
            </a:r>
            <a:r>
              <a:rPr lang="it-IT" dirty="0" smtClean="0"/>
              <a:t> </a:t>
            </a:r>
            <a:r>
              <a:rPr lang="it-IT" dirty="0" err="1" smtClean="0"/>
              <a:t>iste</a:t>
            </a:r>
            <a:r>
              <a:rPr lang="it-IT" dirty="0" smtClean="0"/>
              <a:t> </a:t>
            </a:r>
            <a:r>
              <a:rPr lang="it-IT" dirty="0" err="1" smtClean="0"/>
              <a:t>natus</a:t>
            </a:r>
            <a:r>
              <a:rPr lang="it-IT" dirty="0" smtClean="0"/>
              <a:t> 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94736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91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chemeClr val="accent5"/>
          </a:solidFill>
          <a:latin typeface="Helvetica"/>
          <a:ea typeface="+mj-ea"/>
          <a:cs typeface="+mj-cs"/>
        </a:defRPr>
      </a:lvl1pPr>
    </p:titleStyle>
    <p:bodyStyle>
      <a:lvl1pPr marL="0" indent="-342000" algn="l" defTabSz="457200" rtl="0" eaLnBrk="1" latinLnBrk="0" hangingPunct="1">
        <a:spcBef>
          <a:spcPts val="0"/>
        </a:spcBef>
        <a:spcAft>
          <a:spcPts val="0"/>
        </a:spcAft>
        <a:buClr>
          <a:schemeClr val="accent5"/>
        </a:buClr>
        <a:buSzPct val="100000"/>
        <a:buFont typeface="Arial"/>
        <a:buChar char="•"/>
        <a:defRPr sz="2000" kern="1200" baseline="0">
          <a:ln>
            <a:noFill/>
          </a:ln>
          <a:solidFill>
            <a:schemeClr val="tx1"/>
          </a:solidFill>
          <a:latin typeface="Helvetica"/>
          <a:ea typeface="+mn-ea"/>
          <a:cs typeface="+mn-cs"/>
        </a:defRPr>
      </a:lvl1pPr>
      <a:lvl2pPr marL="597600" indent="-252000" algn="l" defTabSz="457200" rtl="0" eaLnBrk="1" latinLnBrk="0" hangingPunct="1">
        <a:spcBef>
          <a:spcPct val="20000"/>
        </a:spcBef>
        <a:buClr>
          <a:schemeClr val="accent3"/>
        </a:buClr>
        <a:buFont typeface="Courier New"/>
        <a:buChar char="o"/>
        <a:defRPr sz="1800" kern="1200">
          <a:solidFill>
            <a:schemeClr val="tx1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310230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3374"/>
                </a:solidFill>
                <a:cs typeface="Calibri"/>
              </a:rPr>
              <a:t>LE LINEE </a:t>
            </a:r>
            <a:r>
              <a:rPr lang="it-IT" sz="3200" b="1" dirty="0" err="1" smtClean="0">
                <a:solidFill>
                  <a:srgbClr val="003374"/>
                </a:solidFill>
                <a:cs typeface="Calibri"/>
              </a:rPr>
              <a:t>DI</a:t>
            </a:r>
            <a:r>
              <a:rPr lang="it-IT" sz="3200" b="1" dirty="0" smtClean="0">
                <a:solidFill>
                  <a:srgbClr val="003374"/>
                </a:solidFill>
                <a:cs typeface="Calibri"/>
              </a:rPr>
              <a:t> INTERVENTO E LE PROSPETTIVE PER L’ASSICURAZIONE QUALITÀ IN ITALIA</a:t>
            </a:r>
            <a:endParaRPr lang="it-IT" sz="3200" b="1" dirty="0">
              <a:solidFill>
                <a:srgbClr val="003374"/>
              </a:solidFill>
              <a:latin typeface="Calibri"/>
              <a:cs typeface="Calibri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5109591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i="1" dirty="0" smtClean="0">
                <a:solidFill>
                  <a:srgbClr val="003374"/>
                </a:solidFill>
                <a:latin typeface="Cambria"/>
                <a:cs typeface="Cambria"/>
              </a:rPr>
              <a:t>Sandra </a:t>
            </a:r>
            <a:r>
              <a:rPr lang="it-IT" sz="2200" i="1" dirty="0" err="1" smtClean="0">
                <a:solidFill>
                  <a:srgbClr val="003374"/>
                </a:solidFill>
                <a:latin typeface="Cambria"/>
                <a:cs typeface="Cambria"/>
              </a:rPr>
              <a:t>D’Agostino</a:t>
            </a:r>
            <a:r>
              <a:rPr lang="it-IT" sz="2200" i="1" dirty="0" smtClean="0">
                <a:solidFill>
                  <a:srgbClr val="003374"/>
                </a:solidFill>
                <a:latin typeface="Cambria"/>
                <a:cs typeface="Cambria"/>
              </a:rPr>
              <a:t> – responsabile Struttura “Sistemi e servizi formativi”</a:t>
            </a:r>
            <a:endParaRPr lang="it-IT" sz="2200" i="1" dirty="0">
              <a:solidFill>
                <a:srgbClr val="003374"/>
              </a:solidFill>
              <a:latin typeface="Cambria"/>
              <a:cs typeface="Cambri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2591324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i="1" dirty="0" smtClean="0">
                <a:solidFill>
                  <a:srgbClr val="38A748"/>
                </a:solidFill>
                <a:latin typeface="Cambria"/>
                <a:cs typeface="Cambria"/>
              </a:rPr>
              <a:t>Roma, 23 marzo 2017 </a:t>
            </a:r>
            <a:endParaRPr lang="it-IT" sz="2200" i="1" dirty="0">
              <a:solidFill>
                <a:srgbClr val="38A748"/>
              </a:solidFill>
              <a:latin typeface="Cambria"/>
              <a:cs typeface="Cambri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" y="5540478"/>
            <a:ext cx="1752600" cy="85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5126" y="5540479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1814" y="5540480"/>
            <a:ext cx="1624011" cy="88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Agenzia Nazionale Politiche Attive Lavor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75151" y="5742079"/>
            <a:ext cx="1997074" cy="75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85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48" y="529049"/>
            <a:ext cx="360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38A748"/>
                </a:solidFill>
                <a:latin typeface="Cambria"/>
                <a:cs typeface="Cambria"/>
              </a:rPr>
              <a:t>Linee di intervento e prospettive per l’AQ in Italia</a:t>
            </a: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2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66750" y="1409700"/>
            <a:ext cx="789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Assicurazione della Qualità</a:t>
            </a:r>
            <a:r>
              <a:rPr lang="it-IT" b="1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: cosa </a:t>
            </a:r>
            <a:r>
              <a:rPr lang="it-IT" b="1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significa?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667000" y="2400300"/>
            <a:ext cx="5419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L’ Assicurazione della Qualità mira ad aumentare la fiducia del cliente, assicurandogli che i suoi requisiti verranno rispettati (insieme ai requisiti cogenti e ai requisiti volontari adottati dall’organizzazione).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81050" y="4343400"/>
            <a:ext cx="5419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prstClr val="black"/>
                </a:solidFill>
                <a:latin typeface="Cambria" pitchFamily="18" charset="0"/>
                <a:cs typeface="Helvetica"/>
              </a:rPr>
              <a:t>L’Assicurazione della Qualità ha un’accezione preventiva, mentre controllo qualità verifica la conformità del prodotto durante e/o al termine del processo produttivo.</a:t>
            </a:r>
            <a:endParaRPr lang="it-IT" sz="1600" dirty="0" smtClean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1827" y="3808571"/>
            <a:ext cx="1581148" cy="191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50" y="2246532"/>
            <a:ext cx="1752540" cy="175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467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48" y="529049"/>
            <a:ext cx="360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38A748"/>
                </a:solidFill>
                <a:latin typeface="Cambria"/>
                <a:cs typeface="Cambria"/>
              </a:rPr>
              <a:t>Linee di intervento e prospettive per l’AQ in Italia</a:t>
            </a: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4B3C7-180D-8646-B72B-9CC0E4C37EED}" type="slidenum">
              <a:rPr kumimoji="0" lang="it-IT" sz="1200" i="0" u="none" strike="noStrike" kern="1200" cap="none" spc="0" normalizeH="0" baseline="0" noProof="0" smtClean="0">
                <a:ln>
                  <a:noFill/>
                </a:ln>
                <a:solidFill>
                  <a:srgbClr val="00337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srgbClr val="003374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66750" y="1441966"/>
            <a:ext cx="789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Cambria" panose="02040503050406030204" pitchFamily="18" charset="0"/>
                <a:cs typeface="Helvetica"/>
              </a:rPr>
              <a:t>Evoluzione dell’assicurazione  qualità in campo educativo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66750" y="2219325"/>
            <a:ext cx="5886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Cambria" panose="02040503050406030204" pitchFamily="18" charset="0"/>
                <a:cs typeface="Helvetica"/>
              </a:rPr>
              <a:t>Da un approccio centrato sulla verifica degli </a:t>
            </a:r>
            <a:r>
              <a:rPr lang="it-IT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Helvetica"/>
              </a:rPr>
              <a:t>INPUT</a:t>
            </a:r>
            <a:r>
              <a:rPr lang="it-IT" sz="1600" dirty="0" smtClean="0">
                <a:latin typeface="Cambria" panose="02040503050406030204" pitchFamily="18" charset="0"/>
                <a:cs typeface="Helvetica"/>
              </a:rPr>
              <a:t>: </a:t>
            </a:r>
          </a:p>
          <a:p>
            <a:pPr algn="ctr"/>
            <a:r>
              <a:rPr lang="it-IT" sz="1600" dirty="0" smtClean="0">
                <a:latin typeface="Cambria" panose="02040503050406030204" pitchFamily="18" charset="0"/>
                <a:cs typeface="Helvetica"/>
              </a:rPr>
              <a:t>docenti, strutture, materiali, laboratori, attrezzature</a:t>
            </a:r>
            <a:endParaRPr lang="it-IT" sz="1600" dirty="0" smtClean="0">
              <a:latin typeface="Helvetica"/>
              <a:cs typeface="Helvetica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1050" y="2938252"/>
            <a:ext cx="577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Cambria" panose="02040503050406030204" pitchFamily="18" charset="0"/>
                <a:cs typeface="Helvetica"/>
              </a:rPr>
              <a:t>A un modello che guarda anche all’ </a:t>
            </a:r>
            <a:r>
              <a:rPr lang="it-IT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Helvetica"/>
              </a:rPr>
              <a:t>OUTPUT</a:t>
            </a:r>
            <a:r>
              <a:rPr lang="it-IT" sz="1600" dirty="0" smtClean="0">
                <a:latin typeface="Cambria" panose="02040503050406030204" pitchFamily="18" charset="0"/>
                <a:cs typeface="Helvetica"/>
              </a:rPr>
              <a:t>: </a:t>
            </a:r>
          </a:p>
          <a:p>
            <a:pPr algn="ctr"/>
            <a:r>
              <a:rPr lang="it-IT" sz="1600" dirty="0" smtClean="0">
                <a:latin typeface="Cambria" panose="02040503050406030204" pitchFamily="18" charset="0"/>
                <a:cs typeface="Helvetica"/>
              </a:rPr>
              <a:t>risultati di apprendimento, inserimento occupazionale, occupazione coerente</a:t>
            </a:r>
            <a:endParaRPr lang="it-IT" sz="1600" dirty="0" smtClean="0">
              <a:latin typeface="Helvetica"/>
              <a:cs typeface="Helvetica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66750" y="4268659"/>
            <a:ext cx="770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ambria" panose="02040503050406030204" pitchFamily="18" charset="0"/>
                <a:cs typeface="Helvetica"/>
              </a:rPr>
              <a:t>All’approccio della </a:t>
            </a:r>
            <a:r>
              <a:rPr lang="it-IT" sz="1600" dirty="0" smtClean="0">
                <a:latin typeface="Cambria" panose="02040503050406030204" pitchFamily="18" charset="0"/>
                <a:cs typeface="Helvetica"/>
              </a:rPr>
              <a:t>					, </a:t>
            </a:r>
            <a:r>
              <a:rPr lang="it-IT" sz="1600" dirty="0" smtClean="0">
                <a:latin typeface="Cambria" panose="02040503050406030204" pitchFamily="18" charset="0"/>
                <a:cs typeface="Helvetica"/>
              </a:rPr>
              <a:t>che guarda alle varie fasi del processo in una logica di miglioramento continuo : </a:t>
            </a:r>
            <a:r>
              <a:rPr lang="it-IT" sz="1600" dirty="0" err="1" smtClean="0">
                <a:latin typeface="Cambria" panose="02040503050406030204" pitchFamily="18" charset="0"/>
                <a:cs typeface="Helvetica"/>
              </a:rPr>
              <a:t>Plan-Do-Check-Act</a:t>
            </a:r>
            <a:r>
              <a:rPr lang="it-IT" sz="1600" dirty="0" smtClean="0">
                <a:latin typeface="Cambria" panose="02040503050406030204" pitchFamily="18" charset="0"/>
                <a:cs typeface="Helvetica"/>
              </a:rPr>
              <a:t> (Ciclo di </a:t>
            </a:r>
            <a:r>
              <a:rPr lang="it-IT" sz="1600" dirty="0" err="1" smtClean="0">
                <a:latin typeface="Cambria" panose="02040503050406030204" pitchFamily="18" charset="0"/>
                <a:cs typeface="Helvetica"/>
              </a:rPr>
              <a:t>Deming</a:t>
            </a:r>
            <a:r>
              <a:rPr lang="it-IT" sz="1600" dirty="0" smtClean="0">
                <a:latin typeface="Cambria" panose="02040503050406030204" pitchFamily="18" charset="0"/>
                <a:cs typeface="Helvetica"/>
              </a:rPr>
              <a:t>) </a:t>
            </a:r>
          </a:p>
        </p:txBody>
      </p:sp>
      <p:pic>
        <p:nvPicPr>
          <p:cNvPr id="11266" name="Picture 2" descr="http://openqass.itstudy.hu/sites/default/files/resize/partner-files/Design/Pictures/Menu/Knowledge_Base/_final_PDCA_EN_eqavet_eu-500x2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050" y="5145822"/>
            <a:ext cx="3544376" cy="1481549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2219325"/>
            <a:ext cx="1657350" cy="167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5262563" y="4981575"/>
            <a:ext cx="2581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ambria" panose="02040503050406030204" pitchFamily="18" charset="0"/>
                <a:cs typeface="Helvetica"/>
              </a:rPr>
              <a:t>che </a:t>
            </a:r>
            <a:r>
              <a:rPr lang="it-IT" sz="1600" dirty="0" smtClean="0">
                <a:latin typeface="Cambria" panose="02040503050406030204" pitchFamily="18" charset="0"/>
                <a:cs typeface="Helvetica"/>
              </a:rPr>
              <a:t>in  EQAVET </a:t>
            </a:r>
            <a:r>
              <a:rPr lang="it-IT" sz="1600" dirty="0" smtClean="0">
                <a:latin typeface="Cambria" panose="02040503050406030204" pitchFamily="18" charset="0"/>
                <a:cs typeface="Helvetica"/>
              </a:rPr>
              <a:t>diventa:</a:t>
            </a:r>
          </a:p>
          <a:p>
            <a:pPr>
              <a:buFontTx/>
              <a:buChar char="-"/>
            </a:pPr>
            <a:r>
              <a:rPr lang="it-IT" sz="1600" dirty="0" smtClean="0">
                <a:latin typeface="Cambria" panose="02040503050406030204" pitchFamily="18" charset="0"/>
                <a:cs typeface="Helvetica"/>
              </a:rPr>
              <a:t>programmazione </a:t>
            </a:r>
          </a:p>
          <a:p>
            <a:pPr>
              <a:buFontTx/>
              <a:buChar char="-"/>
            </a:pPr>
            <a:r>
              <a:rPr lang="it-IT" sz="1600" dirty="0" smtClean="0">
                <a:latin typeface="Cambria" panose="02040503050406030204" pitchFamily="18" charset="0"/>
                <a:cs typeface="Helvetica"/>
              </a:rPr>
              <a:t> attuazione </a:t>
            </a:r>
          </a:p>
          <a:p>
            <a:pPr>
              <a:buFontTx/>
              <a:buChar char="-"/>
            </a:pPr>
            <a:r>
              <a:rPr lang="it-IT" sz="1600" dirty="0" smtClean="0">
                <a:latin typeface="Cambria" panose="02040503050406030204" pitchFamily="18" charset="0"/>
                <a:cs typeface="Helvetica"/>
              </a:rPr>
              <a:t> valutazione </a:t>
            </a:r>
          </a:p>
          <a:p>
            <a:r>
              <a:rPr lang="it-IT" sz="1600" dirty="0" smtClean="0">
                <a:latin typeface="Cambria" panose="02040503050406030204" pitchFamily="18" charset="0"/>
                <a:cs typeface="Helvetica"/>
              </a:rPr>
              <a:t>- revisione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291271" y="4268659"/>
            <a:ext cx="23082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Helvetica"/>
              </a:rPr>
              <a:t>Qualità </a:t>
            </a:r>
            <a:r>
              <a:rPr lang="it-IT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Helvetica"/>
              </a:rPr>
              <a:t>Totale  </a:t>
            </a:r>
            <a:endParaRPr lang="it-IT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85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48" y="529049"/>
            <a:ext cx="360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38A748"/>
                </a:solidFill>
                <a:latin typeface="Cambria"/>
                <a:cs typeface="Cambria"/>
              </a:rPr>
              <a:t>Linee di intervento e prospettive per l’AQ in Italia</a:t>
            </a: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4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66750" y="1441966"/>
            <a:ext cx="789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Il Piano Nazionale </a:t>
            </a:r>
            <a:r>
              <a:rPr lang="it-IT" b="1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per l’AQ del </a:t>
            </a:r>
            <a:r>
              <a:rPr lang="it-IT" b="1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2012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07476" y="2069942"/>
            <a:ext cx="4045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rial Black" pitchFamily="34" charset="0"/>
                <a:cs typeface="Helvetica"/>
              </a:rPr>
              <a:t>Ambito di riferimento</a:t>
            </a:r>
            <a:r>
              <a:rPr lang="it-IT" sz="2400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: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064759" y="5131800"/>
            <a:ext cx="2690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prstClr val="black"/>
                </a:solidFill>
                <a:latin typeface="Cambria" pitchFamily="18" charset="0"/>
                <a:cs typeface="Helvetica"/>
              </a:rPr>
              <a:t>Sistema di istruzione:  </a:t>
            </a:r>
          </a:p>
          <a:p>
            <a:pPr algn="ctr">
              <a:buFont typeface="Wingdings" pitchFamily="2" charset="2"/>
              <a:buChar char="Ø"/>
            </a:pPr>
            <a:r>
              <a:rPr lang="it-IT" sz="1600" dirty="0" smtClean="0">
                <a:solidFill>
                  <a:prstClr val="black"/>
                </a:solidFill>
                <a:latin typeface="Cambria" pitchFamily="18" charset="0"/>
                <a:cs typeface="Helvetica"/>
              </a:rPr>
              <a:t>revisione </a:t>
            </a:r>
            <a:r>
              <a:rPr lang="it-IT" sz="1600" dirty="0" err="1" smtClean="0">
                <a:solidFill>
                  <a:prstClr val="black"/>
                </a:solidFill>
                <a:latin typeface="Cambria" pitchFamily="18" charset="0"/>
                <a:cs typeface="Helvetica"/>
              </a:rPr>
              <a:t>curricula</a:t>
            </a:r>
            <a:endParaRPr lang="it-IT" sz="1600" dirty="0" smtClean="0">
              <a:solidFill>
                <a:prstClr val="black"/>
              </a:solidFill>
              <a:latin typeface="Cambria" pitchFamily="18" charset="0"/>
              <a:cs typeface="Helvetica"/>
            </a:endParaRPr>
          </a:p>
          <a:p>
            <a:pPr algn="ctr">
              <a:buFont typeface="Wingdings" pitchFamily="2" charset="2"/>
              <a:buChar char="Ø"/>
            </a:pPr>
            <a:r>
              <a:rPr lang="it-IT" sz="1600" dirty="0" smtClean="0">
                <a:solidFill>
                  <a:prstClr val="black"/>
                </a:solidFill>
                <a:latin typeface="Cambria" pitchFamily="18" charset="0"/>
                <a:cs typeface="Helvetica"/>
              </a:rPr>
              <a:t>sistema nazionale </a:t>
            </a:r>
          </a:p>
          <a:p>
            <a:pPr algn="ctr"/>
            <a:r>
              <a:rPr lang="it-IT" sz="1600" dirty="0" smtClean="0">
                <a:solidFill>
                  <a:prstClr val="black"/>
                </a:solidFill>
                <a:latin typeface="Cambria" pitchFamily="18" charset="0"/>
                <a:cs typeface="Helvetica"/>
              </a:rPr>
              <a:t>di valutazione</a:t>
            </a:r>
            <a:endParaRPr lang="it-IT" sz="1600" dirty="0" smtClean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10" name="Freccia in giù 9"/>
          <p:cNvSpPr/>
          <p:nvPr/>
        </p:nvSpPr>
        <p:spPr>
          <a:xfrm rot="2905597">
            <a:off x="2594301" y="2623873"/>
            <a:ext cx="394630" cy="1161143"/>
          </a:xfrm>
          <a:prstGeom prst="downArrow">
            <a:avLst/>
          </a:prstGeom>
          <a:solidFill>
            <a:srgbClr val="54CC8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>
            <a:off x="4398190" y="2713515"/>
            <a:ext cx="392886" cy="1103688"/>
          </a:xfrm>
          <a:prstGeom prst="downArrow">
            <a:avLst/>
          </a:prstGeom>
          <a:solidFill>
            <a:srgbClr val="54CC8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 rot="18430149">
            <a:off x="6118942" y="2527513"/>
            <a:ext cx="407136" cy="1142204"/>
          </a:xfrm>
          <a:prstGeom prst="downArrow">
            <a:avLst/>
          </a:prstGeom>
          <a:solidFill>
            <a:srgbClr val="54CC8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857250" y="3229408"/>
            <a:ext cx="1552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istruzione </a:t>
            </a:r>
            <a:r>
              <a:rPr lang="it-IT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secondaria e </a:t>
            </a:r>
            <a:r>
              <a:rPr lang="it-IT" dirty="0" err="1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IeFP</a:t>
            </a:r>
            <a:endParaRPr lang="it-IT" dirty="0" smtClean="0">
              <a:latin typeface="Helvetica"/>
              <a:cs typeface="Helvetica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777557" y="3817203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form</a:t>
            </a:r>
            <a:r>
              <a:rPr lang="it-IT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. </a:t>
            </a:r>
            <a:r>
              <a:rPr lang="it-IT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tecnica superiore</a:t>
            </a:r>
            <a:endParaRPr lang="it-IT" dirty="0" smtClean="0">
              <a:latin typeface="Helvetica"/>
              <a:cs typeface="Helvetica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810375" y="3229408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f.p. iniziale, apprendistato, f. continua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771775" y="4463534"/>
            <a:ext cx="3781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Arial Black" pitchFamily="34" charset="0"/>
                <a:cs typeface="Helvetica"/>
              </a:rPr>
              <a:t>Dispositivi</a:t>
            </a:r>
            <a:r>
              <a:rPr lang="it-IT" sz="2400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: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834957" y="5378021"/>
            <a:ext cx="2393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prstClr val="black"/>
                </a:solidFill>
                <a:latin typeface="Cambria" pitchFamily="18" charset="0"/>
                <a:cs typeface="Helvetica"/>
              </a:rPr>
              <a:t>Formazione professionale regionale: </a:t>
            </a:r>
          </a:p>
          <a:p>
            <a:pPr algn="ctr">
              <a:buFont typeface="Wingdings" pitchFamily="2" charset="2"/>
              <a:buChar char="Ø"/>
            </a:pPr>
            <a:r>
              <a:rPr lang="it-IT" sz="1600" dirty="0" smtClean="0">
                <a:solidFill>
                  <a:prstClr val="black"/>
                </a:solidFill>
                <a:latin typeface="Cambria" pitchFamily="18" charset="0"/>
                <a:cs typeface="Helvetica"/>
              </a:rPr>
              <a:t>accreditamento	</a:t>
            </a:r>
            <a:endParaRPr lang="it-IT" sz="1600" dirty="0" smtClean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18" name="Freccia in giù 17"/>
          <p:cNvSpPr/>
          <p:nvPr/>
        </p:nvSpPr>
        <p:spPr>
          <a:xfrm rot="1927682">
            <a:off x="3727117" y="4824307"/>
            <a:ext cx="448697" cy="1103688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/>
          <p:nvPr/>
        </p:nvSpPr>
        <p:spPr>
          <a:xfrm rot="19547741">
            <a:off x="5182477" y="4812723"/>
            <a:ext cx="504622" cy="1103688"/>
          </a:xfrm>
          <a:prstGeom prst="downArrow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467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48" y="529049"/>
            <a:ext cx="360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38A748"/>
                </a:solidFill>
                <a:latin typeface="Cambria"/>
                <a:cs typeface="Cambria"/>
              </a:rPr>
              <a:t>Linee di intervento e prospettive per l’AQ in Italia</a:t>
            </a: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5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66750" y="1441966"/>
            <a:ext cx="789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L’Analisi </a:t>
            </a:r>
            <a:r>
              <a:rPr lang="it-IT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Isfol</a:t>
            </a:r>
            <a:r>
              <a:rPr lang="it-IT" b="1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/INAPP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81050" y="2094397"/>
            <a:ext cx="77057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ambria" pitchFamily="18" charset="0"/>
              </a:rPr>
              <a:t>			</a:t>
            </a:r>
          </a:p>
          <a:p>
            <a:pPr lvl="4"/>
            <a:r>
              <a:rPr lang="it-IT" sz="1600" dirty="0" smtClean="0">
                <a:latin typeface="Cambria" pitchFamily="18" charset="0"/>
              </a:rPr>
              <a:t>ISFOL</a:t>
            </a:r>
            <a:r>
              <a:rPr lang="it-IT" sz="1600" dirty="0" smtClean="0">
                <a:latin typeface="Cambria" pitchFamily="18" charset="0"/>
              </a:rPr>
              <a:t>, </a:t>
            </a:r>
            <a:r>
              <a:rPr lang="it-IT" sz="1600" i="1" dirty="0" smtClean="0">
                <a:latin typeface="Cambria" pitchFamily="18" charset="0"/>
              </a:rPr>
              <a:t>Qualità e Accreditamento. Analisi comparata tra i dispositivi di accreditamento di Regioni e Province Autonome e la Raccomandazione europea EQAVET, </a:t>
            </a:r>
            <a:r>
              <a:rPr lang="it-IT" sz="1600" dirty="0" smtClean="0">
                <a:latin typeface="Cambria" pitchFamily="18" charset="0"/>
              </a:rPr>
              <a:t>Roma, luglio 2013</a:t>
            </a:r>
            <a:endParaRPr lang="it-IT" sz="1600" i="1" dirty="0" smtClean="0">
              <a:latin typeface="Cambria" pitchFamily="18" charset="0"/>
            </a:endParaRPr>
          </a:p>
          <a:p>
            <a:endParaRPr lang="it-IT" sz="16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algn="just"/>
            <a:endParaRPr lang="it-IT" sz="1600" dirty="0" smtClean="0">
              <a:latin typeface="Cambria" pitchFamily="18" charset="0"/>
            </a:endParaRP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Arial Black" pitchFamily="34" charset="0"/>
              </a:rPr>
              <a:t>Il sistema di accreditamento ha un alto grado di coerenza  con l’AQ EQAVET, ma permangono margini di miglioramento</a:t>
            </a:r>
          </a:p>
          <a:p>
            <a:pPr algn="just"/>
            <a:endParaRPr lang="it-IT" sz="1600" dirty="0" smtClean="0">
              <a:latin typeface="Cambria" pitchFamily="18" charset="0"/>
            </a:endParaRPr>
          </a:p>
          <a:p>
            <a:pPr algn="just"/>
            <a:r>
              <a:rPr lang="it-IT" sz="1600" dirty="0" smtClean="0">
                <a:latin typeface="Cambria" pitchFamily="18" charset="0"/>
              </a:rPr>
              <a:t>Non </a:t>
            </a:r>
            <a:r>
              <a:rPr lang="it-IT" sz="1600" dirty="0" smtClean="0">
                <a:latin typeface="Cambria" pitchFamily="18" charset="0"/>
              </a:rPr>
              <a:t>è possibile rinvenire nei dispositivi regionali di accreditamento dati riferibili </a:t>
            </a:r>
            <a:r>
              <a:rPr lang="it-IT" sz="1600" dirty="0" smtClean="0">
                <a:latin typeface="Cambria" pitchFamily="18" charset="0"/>
              </a:rPr>
              <a:t>a:</a:t>
            </a:r>
            <a:endParaRPr lang="it-IT" sz="1600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sz="1600" dirty="0" smtClean="0">
                <a:latin typeface="Cambria" pitchFamily="18" charset="0"/>
              </a:rPr>
              <a:t> </a:t>
            </a:r>
            <a:r>
              <a:rPr lang="it-IT" sz="1600" dirty="0" smtClean="0">
                <a:latin typeface="Cambria" pitchFamily="18" charset="0"/>
              </a:rPr>
              <a:t>Indicatore n. 2b</a:t>
            </a:r>
            <a:r>
              <a:rPr lang="it-IT" sz="1600" dirty="0" smtClean="0">
                <a:latin typeface="Cambria" pitchFamily="18" charset="0"/>
              </a:rPr>
              <a:t>: </a:t>
            </a:r>
            <a:r>
              <a:rPr lang="it-IT" sz="1600" dirty="0" smtClean="0">
                <a:latin typeface="Cambria" pitchFamily="18" charset="0"/>
              </a:rPr>
              <a:t>spesa per </a:t>
            </a:r>
            <a:r>
              <a:rPr lang="it-IT" sz="1600" dirty="0" smtClean="0">
                <a:latin typeface="Cambria" pitchFamily="18" charset="0"/>
              </a:rPr>
              <a:t>la </a:t>
            </a:r>
            <a:r>
              <a:rPr lang="it-IT" sz="1600" dirty="0" smtClean="0">
                <a:latin typeface="Cambria" pitchFamily="18" charset="0"/>
              </a:rPr>
              <a:t>formazione </a:t>
            </a:r>
            <a:r>
              <a:rPr lang="it-IT" sz="1600" dirty="0" smtClean="0">
                <a:latin typeface="Cambria" pitchFamily="18" charset="0"/>
              </a:rPr>
              <a:t>di </a:t>
            </a:r>
            <a:r>
              <a:rPr lang="it-IT" sz="1600" dirty="0" smtClean="0">
                <a:latin typeface="Cambria" pitchFamily="18" charset="0"/>
              </a:rPr>
              <a:t>insegnanti e </a:t>
            </a:r>
            <a:r>
              <a:rPr lang="it-IT" sz="1600" dirty="0" smtClean="0">
                <a:latin typeface="Cambria" pitchFamily="18" charset="0"/>
              </a:rPr>
              <a:t>formatori </a:t>
            </a:r>
            <a:endParaRPr lang="it-IT" sz="1600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sz="1600" dirty="0" smtClean="0">
                <a:latin typeface="Cambria" pitchFamily="18" charset="0"/>
              </a:rPr>
              <a:t>indicatore n</a:t>
            </a:r>
            <a:r>
              <a:rPr lang="it-IT" sz="1600" dirty="0" smtClean="0">
                <a:latin typeface="Cambria" pitchFamily="18" charset="0"/>
              </a:rPr>
              <a:t>. 3</a:t>
            </a:r>
            <a:r>
              <a:rPr lang="it-IT" sz="1600" dirty="0" smtClean="0">
                <a:latin typeface="Cambria" pitchFamily="18" charset="0"/>
              </a:rPr>
              <a:t>: </a:t>
            </a:r>
            <a:r>
              <a:rPr lang="it-IT" sz="1600" dirty="0" smtClean="0">
                <a:latin typeface="Cambria" pitchFamily="18" charset="0"/>
              </a:rPr>
              <a:t>partecipanti </a:t>
            </a:r>
            <a:r>
              <a:rPr lang="it-IT" sz="1600" dirty="0" smtClean="0">
                <a:latin typeface="Cambria" pitchFamily="18" charset="0"/>
              </a:rPr>
              <a:t>a </a:t>
            </a:r>
            <a:r>
              <a:rPr lang="it-IT" sz="1600" dirty="0" smtClean="0">
                <a:latin typeface="Cambria" pitchFamily="18" charset="0"/>
              </a:rPr>
              <a:t>interventi formativi</a:t>
            </a:r>
            <a:endParaRPr lang="it-IT" sz="1600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sz="1600" dirty="0" smtClean="0">
                <a:latin typeface="Cambria" pitchFamily="18" charset="0"/>
              </a:rPr>
              <a:t>indicatore n. 7 :  tasso di disoccupazione </a:t>
            </a:r>
          </a:p>
          <a:p>
            <a:pPr algn="just">
              <a:buFont typeface="Wingdings" pitchFamily="2" charset="2"/>
              <a:buChar char="ü"/>
            </a:pPr>
            <a:r>
              <a:rPr lang="it-IT" sz="1600" dirty="0" smtClean="0">
                <a:latin typeface="Cambria" pitchFamily="18" charset="0"/>
              </a:rPr>
              <a:t>indicatore n. </a:t>
            </a:r>
            <a:r>
              <a:rPr lang="it-IT" sz="1600" dirty="0" smtClean="0">
                <a:latin typeface="Cambria" pitchFamily="18" charset="0"/>
              </a:rPr>
              <a:t>10: </a:t>
            </a:r>
            <a:r>
              <a:rPr lang="it-IT" sz="1600" dirty="0" smtClean="0">
                <a:latin typeface="Cambria" pitchFamily="18" charset="0"/>
              </a:rPr>
              <a:t>Sistemi </a:t>
            </a:r>
            <a:r>
              <a:rPr lang="it-IT" sz="1600" dirty="0" smtClean="0">
                <a:latin typeface="Cambria" pitchFamily="18" charset="0"/>
              </a:rPr>
              <a:t>per </a:t>
            </a:r>
            <a:r>
              <a:rPr lang="it-IT" sz="1600" dirty="0" smtClean="0">
                <a:latin typeface="Cambria" pitchFamily="18" charset="0"/>
              </a:rPr>
              <a:t>migliorare l’accesso </a:t>
            </a:r>
            <a:r>
              <a:rPr lang="it-IT" sz="1600" dirty="0" smtClean="0">
                <a:latin typeface="Cambria" pitchFamily="18" charset="0"/>
              </a:rPr>
              <a:t>all’</a:t>
            </a:r>
            <a:r>
              <a:rPr lang="it-IT" sz="1600" dirty="0" err="1" smtClean="0">
                <a:latin typeface="Cambria" pitchFamily="18" charset="0"/>
              </a:rPr>
              <a:t>IeFP</a:t>
            </a:r>
            <a:r>
              <a:rPr lang="it-IT" sz="1600" dirty="0" smtClean="0">
                <a:latin typeface="Cambria" pitchFamily="18" charset="0"/>
              </a:rPr>
              <a:t>: a</a:t>
            </a:r>
            <a:r>
              <a:rPr lang="it-IT" sz="1600" dirty="0" smtClean="0">
                <a:latin typeface="Cambria" pitchFamily="18" charset="0"/>
              </a:rPr>
              <a:t>) informazioni sui sistemi esistenti ai vari livelli</a:t>
            </a:r>
            <a:r>
              <a:rPr lang="it-IT" sz="1600" dirty="0" smtClean="0">
                <a:latin typeface="Cambria" pitchFamily="18" charset="0"/>
              </a:rPr>
              <a:t>; b</a:t>
            </a:r>
            <a:r>
              <a:rPr lang="it-IT" sz="1600" dirty="0" smtClean="0">
                <a:latin typeface="Cambria" pitchFamily="18" charset="0"/>
              </a:rPr>
              <a:t>) prova della loro efficacia</a:t>
            </a:r>
            <a:r>
              <a:rPr lang="it-IT" sz="1600" dirty="0" smtClean="0">
                <a:latin typeface="Cambria" pitchFamily="18" charset="0"/>
              </a:rPr>
              <a:t>. </a:t>
            </a:r>
            <a:endParaRPr lang="it-IT" sz="1600" dirty="0" smtClean="0">
              <a:latin typeface="Cambria" pitchFamily="18" charset="0"/>
            </a:endParaRPr>
          </a:p>
          <a:p>
            <a:pPr algn="just"/>
            <a:r>
              <a:rPr lang="it-IT" sz="1600" dirty="0" smtClean="0">
                <a:latin typeface="Cambria" pitchFamily="18" charset="0"/>
              </a:rPr>
              <a:t>Altre </a:t>
            </a:r>
            <a:r>
              <a:rPr lang="it-IT" sz="1600" dirty="0" smtClean="0">
                <a:latin typeface="Cambria" pitchFamily="18" charset="0"/>
              </a:rPr>
              <a:t>fonti possono integrare (Istat, dati regionali</a:t>
            </a:r>
            <a:r>
              <a:rPr lang="it-IT" sz="1600" dirty="0" smtClean="0">
                <a:latin typeface="Cambria" pitchFamily="18" charset="0"/>
              </a:rPr>
              <a:t>)</a:t>
            </a:r>
            <a:endParaRPr lang="it-IT" sz="1600" dirty="0" smtClean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4887" y="2094397"/>
            <a:ext cx="1247775" cy="13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467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48" y="529049"/>
            <a:ext cx="360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38A748"/>
                </a:solidFill>
                <a:latin typeface="Cambria"/>
                <a:cs typeface="Cambria"/>
              </a:rPr>
              <a:t>Linee di intervento e prospettive per l’AQ in Italia</a:t>
            </a: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6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66750" y="1257300"/>
            <a:ext cx="789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L’Analisi </a:t>
            </a:r>
            <a:r>
              <a:rPr lang="it-IT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Isfol</a:t>
            </a:r>
            <a:r>
              <a:rPr lang="it-IT" b="1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/INAPP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809625" y="1788795"/>
          <a:ext cx="7496176" cy="4758472"/>
        </p:xfrm>
        <a:graphic>
          <a:graphicData uri="http://schemas.openxmlformats.org/drawingml/2006/table">
            <a:tbl>
              <a:tblPr/>
              <a:tblGrid>
                <a:gridCol w="3451405"/>
                <a:gridCol w="2778925"/>
                <a:gridCol w="1265846"/>
              </a:tblGrid>
              <a:tr h="452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kern="50" dirty="0">
                          <a:solidFill>
                            <a:srgbClr val="000000"/>
                          </a:solidFill>
                          <a:latin typeface="Cambria"/>
                          <a:ea typeface="DejaVu Sans"/>
                          <a:cs typeface="Arial"/>
                        </a:rPr>
                        <a:t>Indicatori EQAVET</a:t>
                      </a:r>
                      <a:endParaRPr lang="it-IT" sz="1400" kern="50" dirty="0">
                        <a:latin typeface="Liberation Serif"/>
                        <a:ea typeface="DejaVu Sans"/>
                        <a:cs typeface="FreeSans"/>
                      </a:endParaRPr>
                    </a:p>
                  </a:txBody>
                  <a:tcPr marL="56532" marR="56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kern="50" dirty="0">
                          <a:solidFill>
                            <a:srgbClr val="000000"/>
                          </a:solidFill>
                          <a:latin typeface="Cambria"/>
                          <a:ea typeface="DejaVu Sans"/>
                          <a:cs typeface="Calibri"/>
                        </a:rPr>
                        <a:t>Corrispondenze nei sistemi di accreditamento</a:t>
                      </a:r>
                      <a:endParaRPr lang="it-IT" sz="1400" kern="50" dirty="0">
                        <a:latin typeface="Liberation Serif"/>
                        <a:ea typeface="DejaVu Sans"/>
                        <a:cs typeface="FreeSans"/>
                      </a:endParaRPr>
                    </a:p>
                  </a:txBody>
                  <a:tcPr marL="56532" marR="56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kern="50" dirty="0">
                          <a:solidFill>
                            <a:srgbClr val="000000"/>
                          </a:solidFill>
                          <a:latin typeface="Cambria"/>
                          <a:ea typeface="DejaVu Sans"/>
                          <a:cs typeface="Calibri"/>
                        </a:rPr>
                        <a:t>Regioni in cui l’indicatore è soddisfatto</a:t>
                      </a:r>
                      <a:endParaRPr lang="it-IT" sz="1400" kern="50" dirty="0">
                        <a:latin typeface="Liberation Serif"/>
                        <a:ea typeface="DejaVu Sans"/>
                        <a:cs typeface="FreeSans"/>
                      </a:endParaRPr>
                    </a:p>
                  </a:txBody>
                  <a:tcPr marL="56532" marR="56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227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b="1" kern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/>
                          <a:ea typeface="Times New Roman"/>
                          <a:cs typeface="Arial"/>
                        </a:rPr>
                        <a:t>1 Diffusione sistemi di garanzia di qualità </a:t>
                      </a:r>
                      <a:r>
                        <a:rPr lang="it-IT" sz="1400" b="1" kern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/>
                          <a:ea typeface="Times New Roman"/>
                          <a:cs typeface="Arial"/>
                        </a:rPr>
                        <a:t>:</a:t>
                      </a:r>
                      <a:endParaRPr lang="it-IT" sz="1400" b="1" kern="5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Liberation Serif"/>
                        <a:ea typeface="DejaVu Sans"/>
                        <a:cs typeface="FreeSans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kern="0" dirty="0">
                          <a:latin typeface="Cambria"/>
                          <a:ea typeface="Times New Roman"/>
                          <a:cs typeface="Arial"/>
                        </a:rPr>
                        <a:t>a) quota di erogatori che applicano sistemi di garanzia della qualità definiti dalla legislazione o di loro iniziativa;</a:t>
                      </a:r>
                      <a:endParaRPr lang="it-IT" sz="1400" kern="50" dirty="0">
                        <a:latin typeface="Liberation Serif"/>
                        <a:ea typeface="DejaVu Sans"/>
                        <a:cs typeface="FreeSans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kern="0" dirty="0">
                          <a:latin typeface="Cambria"/>
                          <a:ea typeface="Times New Roman"/>
                          <a:cs typeface="Arial"/>
                        </a:rPr>
                        <a:t>b) quota di erogatori accreditati</a:t>
                      </a:r>
                      <a:endParaRPr lang="it-IT" sz="1400" kern="50" dirty="0">
                        <a:latin typeface="Liberation Serif"/>
                        <a:ea typeface="DejaVu Sans"/>
                        <a:cs typeface="FreeSans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kern="0" dirty="0" smtClean="0">
                        <a:latin typeface="Cambria"/>
                        <a:ea typeface="Times New Roman"/>
                        <a:cs typeface="Arial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kern="0" dirty="0" smtClean="0">
                          <a:latin typeface="Cambria"/>
                          <a:ea typeface="Times New Roman"/>
                          <a:cs typeface="Arial"/>
                        </a:rPr>
                        <a:t>a) obbligo </a:t>
                      </a:r>
                      <a:r>
                        <a:rPr lang="it-IT" sz="1400" kern="0" dirty="0">
                          <a:latin typeface="Cambria"/>
                          <a:ea typeface="Times New Roman"/>
                          <a:cs typeface="Arial"/>
                        </a:rPr>
                        <a:t>della certificazione di qualità o procedure semplificate per i soggetti </a:t>
                      </a:r>
                      <a:r>
                        <a:rPr lang="it-IT" sz="1400" kern="0" dirty="0" smtClean="0">
                          <a:latin typeface="Cambria"/>
                          <a:ea typeface="Times New Roman"/>
                          <a:cs typeface="Arial"/>
                        </a:rPr>
                        <a:t>certificati</a:t>
                      </a: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kern="0" dirty="0" smtClean="0">
                          <a:latin typeface="Cambr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it-IT" sz="1400" kern="0" dirty="0">
                          <a:latin typeface="Cambria"/>
                          <a:ea typeface="Times New Roman"/>
                          <a:cs typeface="Arial"/>
                        </a:rPr>
                        <a:t>) numero dei soggetti accreditati</a:t>
                      </a:r>
                      <a:endParaRPr lang="it-IT" sz="1400" kern="50" dirty="0">
                        <a:latin typeface="Liberation Serif"/>
                        <a:ea typeface="DejaVu Sans"/>
                        <a:cs typeface="FreeSans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kern="0" dirty="0">
                        <a:latin typeface="Cambria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kern="0" dirty="0">
                          <a:latin typeface="Cambria"/>
                          <a:ea typeface="Times New Roman"/>
                          <a:cs typeface="Arial"/>
                        </a:rPr>
                        <a:t>a) </a:t>
                      </a:r>
                      <a:r>
                        <a:rPr lang="it-IT" sz="1800" b="1" kern="0" dirty="0">
                          <a:latin typeface="Cambria"/>
                          <a:ea typeface="Times New Roman"/>
                          <a:cs typeface="Arial"/>
                        </a:rPr>
                        <a:t>15</a:t>
                      </a:r>
                      <a:endParaRPr lang="it-IT" sz="1400" b="1" kern="50" dirty="0">
                        <a:latin typeface="Liberation Serif"/>
                        <a:ea typeface="DejaVu Sans"/>
                        <a:cs typeface="FreeSans"/>
                      </a:endParaRP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kern="0" dirty="0" smtClean="0">
                        <a:latin typeface="Cambria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kern="0" dirty="0" smtClean="0">
                          <a:latin typeface="Cambr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it-IT" sz="1400" kern="0" dirty="0">
                          <a:latin typeface="Cambria"/>
                          <a:ea typeface="Times New Roman"/>
                          <a:cs typeface="Arial"/>
                        </a:rPr>
                        <a:t>) </a:t>
                      </a:r>
                      <a:r>
                        <a:rPr lang="it-IT" sz="1800" b="1" kern="0" dirty="0">
                          <a:latin typeface="Cambria"/>
                          <a:ea typeface="Times New Roman"/>
                          <a:cs typeface="Arial"/>
                        </a:rPr>
                        <a:t>21</a:t>
                      </a:r>
                      <a:endParaRPr lang="it-IT" sz="1400" b="1" kern="50" dirty="0">
                        <a:latin typeface="Liberation Serif"/>
                        <a:ea typeface="DejaVu Sans"/>
                        <a:cs typeface="FreeSans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162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b="1" kern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/>
                          <a:ea typeface="Times New Roman"/>
                          <a:cs typeface="Arial"/>
                        </a:rPr>
                        <a:t>2 </a:t>
                      </a:r>
                      <a:r>
                        <a:rPr lang="it-IT" sz="1400" b="1" kern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/>
                          <a:ea typeface="Times New Roman"/>
                          <a:cs typeface="Arial"/>
                        </a:rPr>
                        <a:t>Spesa per la </a:t>
                      </a:r>
                      <a:r>
                        <a:rPr lang="it-IT" sz="1400" b="1" kern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/>
                          <a:ea typeface="Times New Roman"/>
                          <a:cs typeface="Arial"/>
                        </a:rPr>
                        <a:t>formazione di </a:t>
                      </a:r>
                      <a:r>
                        <a:rPr lang="it-IT" sz="1400" b="1" kern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/>
                          <a:ea typeface="Times New Roman"/>
                          <a:cs typeface="Arial"/>
                        </a:rPr>
                        <a:t>insegnanti </a:t>
                      </a:r>
                      <a:r>
                        <a:rPr lang="it-IT" sz="1400" b="1" kern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/>
                          <a:ea typeface="Times New Roman"/>
                          <a:cs typeface="Arial"/>
                        </a:rPr>
                        <a:t>e formatori:</a:t>
                      </a:r>
                      <a:endParaRPr lang="it-IT" sz="1400" b="1" kern="5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Liberation Serif"/>
                        <a:ea typeface="DejaVu Sans"/>
                        <a:cs typeface="FreeSans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kern="0" dirty="0">
                          <a:latin typeface="Cambria"/>
                          <a:ea typeface="Times New Roman"/>
                          <a:cs typeface="Arial"/>
                        </a:rPr>
                        <a:t>a) quota di insegnanti e formatori che partecipano a corsi di formazione/ aggiornamento</a:t>
                      </a:r>
                      <a:endParaRPr lang="it-IT" sz="1400" kern="50" dirty="0">
                        <a:latin typeface="Liberation Serif"/>
                        <a:ea typeface="DejaVu Sans"/>
                        <a:cs typeface="FreeSans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kern="0" dirty="0" smtClean="0">
                        <a:latin typeface="Cambria"/>
                        <a:ea typeface="Times New Roman"/>
                        <a:cs typeface="Arial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kern="0" dirty="0" smtClean="0">
                          <a:latin typeface="Cambria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it-IT" sz="1400" kern="0" dirty="0">
                          <a:latin typeface="Cambria"/>
                          <a:ea typeface="Times New Roman"/>
                          <a:cs typeface="Arial"/>
                        </a:rPr>
                        <a:t>) aggiornamento delle risorse umane che operano nelle strutture formative accreditate</a:t>
                      </a:r>
                      <a:endParaRPr lang="it-IT" sz="1400" kern="50" dirty="0">
                        <a:latin typeface="Liberation Serif"/>
                        <a:ea typeface="DejaVu Sans"/>
                        <a:cs typeface="FreeSans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800" b="1" kern="0" dirty="0">
                        <a:latin typeface="Cambria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0" dirty="0">
                          <a:latin typeface="Cambria"/>
                          <a:ea typeface="Times New Roman"/>
                          <a:cs typeface="Arial"/>
                        </a:rPr>
                        <a:t>15</a:t>
                      </a:r>
                      <a:endParaRPr lang="it-IT" sz="1800" b="1" kern="50" dirty="0">
                        <a:latin typeface="Liberation Serif"/>
                        <a:ea typeface="DejaVu Sans"/>
                        <a:cs typeface="FreeSans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65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b="1" kern="5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/>
                          <a:ea typeface="DejaVu Sans"/>
                          <a:cs typeface="FreeSans"/>
                        </a:rPr>
                        <a:t>4 Tasso di completamento dei programmi </a:t>
                      </a:r>
                      <a:endParaRPr lang="it-IT" sz="1400" b="1" kern="5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Liberation Serif"/>
                        <a:ea typeface="DejaVu Sans"/>
                        <a:cs typeface="FreeSans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kern="0" dirty="0">
                          <a:latin typeface="Cambria"/>
                          <a:ea typeface="Times New Roman"/>
                          <a:cs typeface="Arial"/>
                        </a:rPr>
                        <a:t>Tasso di abbandono e/o di successo formativo</a:t>
                      </a:r>
                      <a:endParaRPr lang="it-IT" sz="1400" kern="50" dirty="0">
                        <a:latin typeface="Liberation Serif"/>
                        <a:ea typeface="DejaVu Sans"/>
                        <a:cs typeface="FreeSans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0" dirty="0" smtClean="0">
                          <a:latin typeface="Cambria"/>
                          <a:ea typeface="Times New Roman"/>
                          <a:cs typeface="Arial"/>
                        </a:rPr>
                        <a:t>21</a:t>
                      </a:r>
                      <a:endParaRPr lang="it-IT" sz="1800" b="1" kern="50" dirty="0">
                        <a:latin typeface="Liberation Serif"/>
                        <a:ea typeface="DejaVu Sans"/>
                        <a:cs typeface="FreeSans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292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b="1" kern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/>
                          <a:ea typeface="Times New Roman"/>
                          <a:cs typeface="Arial"/>
                        </a:rPr>
                        <a:t>5 Tasso di inserimento:</a:t>
                      </a:r>
                      <a:endParaRPr lang="it-IT" sz="1400" b="1" kern="5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Liberation Serif"/>
                        <a:ea typeface="DejaVu Sans"/>
                        <a:cs typeface="FreeSans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kern="0" dirty="0">
                          <a:latin typeface="Cambria"/>
                          <a:ea typeface="Times New Roman"/>
                          <a:cs typeface="Arial"/>
                        </a:rPr>
                        <a:t>a) destinazione degli allievi IFP dopo </a:t>
                      </a:r>
                      <a:r>
                        <a:rPr lang="it-IT" sz="1400" kern="0" dirty="0" smtClean="0">
                          <a:latin typeface="Cambria"/>
                          <a:ea typeface="Times New Roman"/>
                          <a:cs typeface="Arial"/>
                        </a:rPr>
                        <a:t>in esito alla </a:t>
                      </a:r>
                      <a:r>
                        <a:rPr lang="it-IT" sz="1400" kern="0" dirty="0" smtClean="0">
                          <a:latin typeface="Cambria"/>
                          <a:ea typeface="Times New Roman"/>
                          <a:cs typeface="Arial"/>
                        </a:rPr>
                        <a:t>formazione</a:t>
                      </a:r>
                      <a:endParaRPr lang="it-IT" sz="1400" kern="50" dirty="0">
                        <a:latin typeface="Liberation Serif"/>
                        <a:ea typeface="DejaVu Sans"/>
                        <a:cs typeface="FreeSans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kern="0" dirty="0">
                          <a:latin typeface="Cambria"/>
                          <a:ea typeface="Times New Roman"/>
                          <a:cs typeface="Arial"/>
                        </a:rPr>
                        <a:t>b) quota di allievi occupati in esito al completamento di una attività </a:t>
                      </a:r>
                      <a:r>
                        <a:rPr lang="it-IT" sz="1400" kern="0" dirty="0" smtClean="0">
                          <a:latin typeface="Cambria"/>
                          <a:ea typeface="Times New Roman"/>
                          <a:cs typeface="Arial"/>
                        </a:rPr>
                        <a:t>formativa</a:t>
                      </a:r>
                      <a:endParaRPr lang="it-IT" sz="1400" kern="50" dirty="0">
                        <a:latin typeface="Liberation Serif"/>
                        <a:ea typeface="DejaVu Sans"/>
                        <a:cs typeface="FreeSans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kern="0" dirty="0">
                        <a:latin typeface="Cambria"/>
                        <a:ea typeface="Times New Roman"/>
                        <a:cs typeface="Arial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kern="0" dirty="0">
                          <a:latin typeface="Cambria"/>
                          <a:ea typeface="Times New Roman"/>
                          <a:cs typeface="Arial"/>
                        </a:rPr>
                        <a:t>a - b) Tasso di inserimento a seguito di programmi di </a:t>
                      </a:r>
                      <a:r>
                        <a:rPr lang="it-IT" sz="1400" kern="0" dirty="0" err="1">
                          <a:latin typeface="Cambria"/>
                          <a:ea typeface="Times New Roman"/>
                          <a:cs typeface="Arial"/>
                        </a:rPr>
                        <a:t>IeFP</a:t>
                      </a:r>
                      <a:endParaRPr lang="it-IT" sz="1400" kern="50" dirty="0">
                        <a:latin typeface="Liberation Serif"/>
                        <a:ea typeface="DejaVu Sans"/>
                        <a:cs typeface="FreeSans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800" b="1" kern="0" dirty="0">
                        <a:latin typeface="Cambria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0" dirty="0">
                          <a:latin typeface="Cambria"/>
                          <a:ea typeface="Times New Roman"/>
                          <a:cs typeface="Arial"/>
                        </a:rPr>
                        <a:t>15</a:t>
                      </a:r>
                      <a:endParaRPr lang="it-IT" sz="1800" b="1" kern="50" dirty="0">
                        <a:latin typeface="Liberation Serif"/>
                        <a:ea typeface="DejaVu Sans"/>
                        <a:cs typeface="FreeSans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467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24748" y="529049"/>
            <a:ext cx="360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38A748"/>
                </a:solidFill>
                <a:latin typeface="Cambria"/>
                <a:cs typeface="Cambria"/>
              </a:rPr>
              <a:t>Linee di intervento e prospettive per l’AQ in Italia</a:t>
            </a: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7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66750" y="1257300"/>
            <a:ext cx="789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L’Analisi </a:t>
            </a:r>
            <a:r>
              <a:rPr lang="it-IT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Isfol</a:t>
            </a:r>
            <a:r>
              <a:rPr lang="it-IT" b="1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/INAPP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809625" y="1788795"/>
          <a:ext cx="7496176" cy="4183380"/>
        </p:xfrm>
        <a:graphic>
          <a:graphicData uri="http://schemas.openxmlformats.org/drawingml/2006/table">
            <a:tbl>
              <a:tblPr/>
              <a:tblGrid>
                <a:gridCol w="3451405"/>
                <a:gridCol w="2778925"/>
                <a:gridCol w="1265846"/>
              </a:tblGrid>
              <a:tr h="452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kern="50" dirty="0">
                          <a:solidFill>
                            <a:srgbClr val="000000"/>
                          </a:solidFill>
                          <a:latin typeface="Cambria"/>
                          <a:ea typeface="DejaVu Sans"/>
                          <a:cs typeface="Arial"/>
                        </a:rPr>
                        <a:t>Indicatori EQAVET</a:t>
                      </a:r>
                      <a:endParaRPr lang="it-IT" sz="1400" kern="50" dirty="0">
                        <a:latin typeface="Liberation Serif"/>
                        <a:ea typeface="DejaVu Sans"/>
                        <a:cs typeface="FreeSans"/>
                      </a:endParaRPr>
                    </a:p>
                  </a:txBody>
                  <a:tcPr marL="56532" marR="56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kern="50" dirty="0">
                          <a:solidFill>
                            <a:srgbClr val="000000"/>
                          </a:solidFill>
                          <a:latin typeface="Cambria"/>
                          <a:ea typeface="DejaVu Sans"/>
                          <a:cs typeface="Calibri"/>
                        </a:rPr>
                        <a:t>Corrispondenze nei sistemi di accreditamento</a:t>
                      </a:r>
                      <a:endParaRPr lang="it-IT" sz="1400" kern="50" dirty="0">
                        <a:latin typeface="Liberation Serif"/>
                        <a:ea typeface="DejaVu Sans"/>
                        <a:cs typeface="FreeSans"/>
                      </a:endParaRPr>
                    </a:p>
                  </a:txBody>
                  <a:tcPr marL="56532" marR="56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kern="50" dirty="0">
                          <a:solidFill>
                            <a:srgbClr val="000000"/>
                          </a:solidFill>
                          <a:latin typeface="Cambria"/>
                          <a:ea typeface="DejaVu Sans"/>
                          <a:cs typeface="Calibri"/>
                        </a:rPr>
                        <a:t>Regioni in cui l’indicatore è soddisfatto</a:t>
                      </a:r>
                      <a:endParaRPr lang="it-IT" sz="1400" kern="50" dirty="0">
                        <a:latin typeface="Liberation Serif"/>
                        <a:ea typeface="DejaVu Sans"/>
                        <a:cs typeface="FreeSans"/>
                      </a:endParaRPr>
                    </a:p>
                  </a:txBody>
                  <a:tcPr marL="56532" marR="565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227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b="1" kern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itchFamily="18" charset="0"/>
                          <a:ea typeface="Times New Roman"/>
                          <a:cs typeface="Arial"/>
                        </a:rPr>
                        <a:t>6 Utilizzo sul luogo di lavoro delle competenze acquisite</a:t>
                      </a:r>
                      <a:endParaRPr lang="it-IT" sz="1400" b="1" kern="5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" pitchFamily="18" charset="0"/>
                        <a:ea typeface="DejaVu Sans"/>
                        <a:cs typeface="FreeSans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kern="0" dirty="0">
                          <a:latin typeface="Cambria" pitchFamily="18" charset="0"/>
                          <a:ea typeface="Times New Roman"/>
                          <a:cs typeface="Arial"/>
                        </a:rPr>
                        <a:t>a) attività svolta da coloro che hanno completato un’attività formativa;</a:t>
                      </a:r>
                      <a:endParaRPr lang="it-IT" sz="1400" kern="50" dirty="0">
                        <a:latin typeface="Cambria" pitchFamily="18" charset="0"/>
                        <a:ea typeface="DejaVu Sans"/>
                        <a:cs typeface="FreeSans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kern="0" dirty="0">
                          <a:latin typeface="Cambria" pitchFamily="18" charset="0"/>
                          <a:ea typeface="Times New Roman"/>
                          <a:cs typeface="Arial"/>
                        </a:rPr>
                        <a:t>b) </a:t>
                      </a:r>
                      <a:r>
                        <a:rPr lang="it-IT" sz="1400" kern="0" dirty="0" smtClean="0">
                          <a:latin typeface="Cambria" pitchFamily="18" charset="0"/>
                          <a:ea typeface="Times New Roman"/>
                          <a:cs typeface="Arial"/>
                        </a:rPr>
                        <a:t>tasso </a:t>
                      </a:r>
                      <a:r>
                        <a:rPr lang="it-IT" sz="1400" kern="0" dirty="0">
                          <a:latin typeface="Cambria" pitchFamily="18" charset="0"/>
                          <a:ea typeface="Times New Roman"/>
                          <a:cs typeface="Arial"/>
                        </a:rPr>
                        <a:t>di soddisfazione dei lavoratori e dei datori di lavoro in relazione alle qualifiche /competenze acquisite</a:t>
                      </a:r>
                      <a:endParaRPr lang="it-IT" sz="1400" kern="50" dirty="0">
                        <a:latin typeface="Cambria" pitchFamily="18" charset="0"/>
                        <a:ea typeface="DejaVu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kern="0" dirty="0">
                        <a:latin typeface="Cambria" pitchFamily="18" charset="0"/>
                        <a:ea typeface="Times New Roman"/>
                        <a:cs typeface="Arial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kern="0" dirty="0" smtClean="0">
                        <a:latin typeface="Cambria" pitchFamily="18" charset="0"/>
                        <a:ea typeface="Times New Roman"/>
                        <a:cs typeface="Arial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kern="0" dirty="0" smtClean="0">
                          <a:latin typeface="Cambria" pitchFamily="18" charset="0"/>
                          <a:ea typeface="Times New Roman"/>
                          <a:cs typeface="Arial"/>
                        </a:rPr>
                        <a:t>a) Tasso </a:t>
                      </a:r>
                      <a:r>
                        <a:rPr lang="it-IT" sz="1400" kern="0" dirty="0">
                          <a:latin typeface="Cambria" pitchFamily="18" charset="0"/>
                          <a:ea typeface="Times New Roman"/>
                          <a:cs typeface="Arial"/>
                        </a:rPr>
                        <a:t>di inserimento lavorativo </a:t>
                      </a:r>
                      <a:r>
                        <a:rPr lang="it-IT" sz="1400" kern="0" dirty="0" smtClean="0">
                          <a:latin typeface="Cambria" pitchFamily="18" charset="0"/>
                          <a:ea typeface="Times New Roman"/>
                          <a:cs typeface="Arial"/>
                        </a:rPr>
                        <a:t>coerente</a:t>
                      </a: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kern="0" dirty="0" smtClean="0">
                          <a:latin typeface="Cambria" pitchFamily="18" charset="0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it-IT" sz="1400" kern="0" dirty="0">
                          <a:latin typeface="Cambria" pitchFamily="18" charset="0"/>
                          <a:ea typeface="Times New Roman"/>
                          <a:cs typeface="Arial"/>
                        </a:rPr>
                        <a:t>) Tasso di soddisfazione degli utenti</a:t>
                      </a:r>
                      <a:endParaRPr lang="it-IT" sz="1400" kern="50" dirty="0">
                        <a:latin typeface="Cambria" pitchFamily="18" charset="0"/>
                        <a:ea typeface="DejaVu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kern="0" dirty="0">
                        <a:latin typeface="Cambria" pitchFamily="18" charset="0"/>
                        <a:ea typeface="Times New Roman"/>
                        <a:cs typeface="Arial"/>
                      </a:endParaRPr>
                    </a:p>
                    <a:p>
                      <a:pPr marL="342900" indent="-34290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it-IT" sz="1400" kern="0" dirty="0" smtClean="0">
                        <a:latin typeface="Cambria" pitchFamily="18" charset="0"/>
                        <a:ea typeface="Times New Roman"/>
                        <a:cs typeface="Arial"/>
                      </a:endParaRPr>
                    </a:p>
                    <a:p>
                      <a:pPr marL="342900" indent="-342900"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kern="0" dirty="0" smtClean="0">
                          <a:latin typeface="Cambria" pitchFamily="18" charset="0"/>
                          <a:ea typeface="Times New Roman"/>
                          <a:cs typeface="Arial"/>
                        </a:rPr>
                        <a:t>a) </a:t>
                      </a:r>
                      <a:r>
                        <a:rPr lang="it-IT" sz="1800" b="1" i="0" kern="0" dirty="0" smtClean="0">
                          <a:latin typeface="Cambria" pitchFamily="18" charset="0"/>
                          <a:ea typeface="Times New Roman"/>
                          <a:cs typeface="Arial"/>
                        </a:rPr>
                        <a:t>7</a:t>
                      </a:r>
                      <a:endParaRPr lang="it-IT" sz="1400" b="1" i="0" kern="0" dirty="0" smtClean="0">
                        <a:latin typeface="Cambria" pitchFamily="18" charset="0"/>
                        <a:ea typeface="Times New Roman"/>
                        <a:cs typeface="Arial"/>
                      </a:endParaRPr>
                    </a:p>
                    <a:p>
                      <a:pPr marL="342900" indent="-342900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it-IT" sz="1400" kern="0" dirty="0" smtClean="0">
                        <a:latin typeface="Cambria" pitchFamily="18" charset="0"/>
                        <a:ea typeface="DejaVu Sans"/>
                        <a:cs typeface="Arial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kern="0" dirty="0" smtClean="0">
                          <a:latin typeface="Cambria" pitchFamily="18" charset="0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it-IT" sz="1400" kern="0" dirty="0">
                          <a:latin typeface="Cambria" pitchFamily="18" charset="0"/>
                          <a:ea typeface="Times New Roman"/>
                          <a:cs typeface="Arial"/>
                        </a:rPr>
                        <a:t>) </a:t>
                      </a:r>
                      <a:r>
                        <a:rPr lang="it-IT" sz="1800" b="1" kern="0" dirty="0">
                          <a:latin typeface="Cambria" pitchFamily="18" charset="0"/>
                          <a:ea typeface="Times New Roman"/>
                          <a:cs typeface="Arial"/>
                        </a:rPr>
                        <a:t>19</a:t>
                      </a:r>
                      <a:endParaRPr lang="it-IT" sz="1400" b="1" kern="50" dirty="0">
                        <a:latin typeface="Cambria" pitchFamily="18" charset="0"/>
                        <a:ea typeface="DejaVu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162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b="1" kern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itchFamily="18" charset="0"/>
                          <a:ea typeface="Times New Roman"/>
                          <a:cs typeface="Arial"/>
                        </a:rPr>
                        <a:t>8 </a:t>
                      </a:r>
                      <a:r>
                        <a:rPr lang="it-IT" sz="1400" b="1" kern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itchFamily="18" charset="0"/>
                          <a:ea typeface="Times New Roman"/>
                          <a:cs typeface="Arial"/>
                        </a:rPr>
                        <a:t>Partecipazione </a:t>
                      </a:r>
                      <a:r>
                        <a:rPr lang="it-IT" sz="1400" b="1" kern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itchFamily="18" charset="0"/>
                          <a:ea typeface="Times New Roman"/>
                          <a:cs typeface="Arial"/>
                        </a:rPr>
                        <a:t>categorie </a:t>
                      </a:r>
                      <a:r>
                        <a:rPr lang="it-IT" sz="1400" b="1" kern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itchFamily="18" charset="0"/>
                          <a:ea typeface="Times New Roman"/>
                          <a:cs typeface="Arial"/>
                        </a:rPr>
                        <a:t>svantaggiate</a:t>
                      </a:r>
                      <a:endParaRPr lang="it-IT" sz="1400" b="1" kern="5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" pitchFamily="18" charset="0"/>
                        <a:ea typeface="DejaVu Sans"/>
                        <a:cs typeface="FreeSans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kern="0" dirty="0">
                          <a:latin typeface="Cambria" pitchFamily="18" charset="0"/>
                          <a:ea typeface="Times New Roman"/>
                          <a:cs typeface="Arial"/>
                        </a:rPr>
                        <a:t>a) % </a:t>
                      </a:r>
                      <a:r>
                        <a:rPr lang="it-IT" sz="1400" kern="0" dirty="0" smtClean="0">
                          <a:latin typeface="Cambria" pitchFamily="18" charset="0"/>
                          <a:ea typeface="Times New Roman"/>
                          <a:cs typeface="Arial"/>
                        </a:rPr>
                        <a:t>partecipanti all’IFP </a:t>
                      </a:r>
                      <a:r>
                        <a:rPr lang="it-IT" sz="1400" kern="0" dirty="0">
                          <a:latin typeface="Cambria" pitchFamily="18" charset="0"/>
                          <a:ea typeface="Times New Roman"/>
                          <a:cs typeface="Arial"/>
                        </a:rPr>
                        <a:t>appartenenti a categorie svantaggiate, per età e genere;</a:t>
                      </a:r>
                      <a:endParaRPr lang="it-IT" sz="1400" kern="50" dirty="0">
                        <a:latin typeface="Cambria" pitchFamily="18" charset="0"/>
                        <a:ea typeface="DejaVu Sans"/>
                        <a:cs typeface="FreeSans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kern="0" dirty="0">
                          <a:latin typeface="Cambria" pitchFamily="18" charset="0"/>
                          <a:ea typeface="Times New Roman"/>
                          <a:cs typeface="Arial"/>
                        </a:rPr>
                        <a:t>b) </a:t>
                      </a:r>
                      <a:r>
                        <a:rPr lang="it-IT" sz="1400" kern="0" dirty="0" smtClean="0">
                          <a:latin typeface="Cambria" pitchFamily="18" charset="0"/>
                          <a:ea typeface="Times New Roman"/>
                          <a:cs typeface="Arial"/>
                        </a:rPr>
                        <a:t>tasso </a:t>
                      </a:r>
                      <a:r>
                        <a:rPr lang="it-IT" sz="1400" kern="0" dirty="0">
                          <a:latin typeface="Cambria" pitchFamily="18" charset="0"/>
                          <a:ea typeface="Times New Roman"/>
                          <a:cs typeface="Arial"/>
                        </a:rPr>
                        <a:t>di successo delle categorie svantaggiate, per età e genere.</a:t>
                      </a:r>
                      <a:endParaRPr lang="it-IT" sz="1400" kern="50" dirty="0">
                        <a:latin typeface="Cambria" pitchFamily="18" charset="0"/>
                        <a:ea typeface="DejaVu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400" kern="0" dirty="0">
                        <a:latin typeface="Cambria" pitchFamily="18" charset="0"/>
                        <a:ea typeface="Times New Roman"/>
                        <a:cs typeface="Arial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kern="0" dirty="0">
                          <a:latin typeface="Cambria" pitchFamily="18" charset="0"/>
                          <a:ea typeface="Times New Roman"/>
                          <a:cs typeface="Arial"/>
                        </a:rPr>
                        <a:t>a - b) macrotipologia o requisiti dedicati all’area dello svantaggio </a:t>
                      </a:r>
                      <a:endParaRPr lang="it-IT" sz="1400" kern="50" dirty="0">
                        <a:latin typeface="Cambria" pitchFamily="18" charset="0"/>
                        <a:ea typeface="DejaVu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800" b="1" kern="0" dirty="0" smtClean="0">
                        <a:latin typeface="Cambria" pitchFamily="18" charset="0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0" dirty="0" smtClean="0">
                          <a:latin typeface="Cambria" pitchFamily="18" charset="0"/>
                          <a:ea typeface="Times New Roman"/>
                          <a:cs typeface="Arial"/>
                        </a:rPr>
                        <a:t>17</a:t>
                      </a:r>
                      <a:endParaRPr lang="it-IT" sz="1800" b="1" kern="50" dirty="0">
                        <a:latin typeface="Cambria" pitchFamily="18" charset="0"/>
                        <a:ea typeface="DejaVu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65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b="1" kern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" pitchFamily="18" charset="0"/>
                          <a:ea typeface="Times New Roman"/>
                          <a:cs typeface="Arial"/>
                        </a:rPr>
                        <a:t>9 Meccanismi d’identificazione dei fabbisogni formativi </a:t>
                      </a:r>
                      <a:endParaRPr lang="it-IT" sz="1400" b="1" kern="5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" pitchFamily="18" charset="0"/>
                        <a:ea typeface="DejaVu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400" kern="0" dirty="0">
                          <a:latin typeface="Cambria" pitchFamily="18" charset="0"/>
                          <a:ea typeface="Times New Roman"/>
                          <a:cs typeface="Arial"/>
                        </a:rPr>
                        <a:t>Obbligo dell’analista dei fabbisogni tra le figure di presidio; procedure strutturate per l’analisi dei fabbisogni; relazioni con il territorio </a:t>
                      </a:r>
                      <a:endParaRPr lang="it-IT" sz="1400" kern="50" dirty="0">
                        <a:latin typeface="Cambria" pitchFamily="18" charset="0"/>
                        <a:ea typeface="DejaVu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800" b="1" kern="0" dirty="0" smtClean="0">
                        <a:latin typeface="Cambria" pitchFamily="18" charset="0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b="1" kern="0" dirty="0" smtClean="0">
                          <a:latin typeface="Cambria" pitchFamily="18" charset="0"/>
                          <a:ea typeface="Times New Roman"/>
                          <a:cs typeface="Arial"/>
                        </a:rPr>
                        <a:t>21</a:t>
                      </a:r>
                      <a:endParaRPr lang="it-IT" sz="1800" b="1" kern="50" dirty="0">
                        <a:latin typeface="Cambria" pitchFamily="18" charset="0"/>
                        <a:ea typeface="DejaVu Sans"/>
                        <a:cs typeface="Free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467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31972" y="2151917"/>
            <a:ext cx="1554828" cy="15548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524748" y="529049"/>
            <a:ext cx="360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38A748"/>
                </a:solidFill>
                <a:latin typeface="Cambria"/>
                <a:cs typeface="Cambria"/>
              </a:rPr>
              <a:t>Linee di intervento e prospettive per l’AQ in Italia</a:t>
            </a:r>
          </a:p>
        </p:txBody>
      </p:sp>
      <p:sp>
        <p:nvSpPr>
          <p:cNvPr id="7" name="Segnaposto numero diapositiva 5"/>
          <p:cNvSpPr txBox="1">
            <a:spLocks/>
          </p:cNvSpPr>
          <p:nvPr/>
        </p:nvSpPr>
        <p:spPr>
          <a:xfrm>
            <a:off x="6553200" y="64452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524B3C7-180D-8646-B72B-9CC0E4C37EED}" type="slidenum">
              <a:rPr lang="it-IT" sz="1200" smtClean="0">
                <a:solidFill>
                  <a:srgbClr val="003374"/>
                </a:solidFill>
                <a:latin typeface="Calibri light"/>
                <a:cs typeface="Calibri light"/>
              </a:rPr>
              <a:pPr algn="r">
                <a:defRPr/>
              </a:pPr>
              <a:t>8</a:t>
            </a:fld>
            <a:endParaRPr lang="it-IT" sz="1200" dirty="0">
              <a:solidFill>
                <a:srgbClr val="003374"/>
              </a:solidFill>
              <a:latin typeface="Calibri light"/>
              <a:cs typeface="Calibri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66750" y="1626632"/>
            <a:ext cx="789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Spunti di riflessione per la tavola rotonda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81050" y="2295527"/>
            <a:ext cx="7705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Abbiamo riunito nella tavola rotonda</a:t>
            </a:r>
          </a:p>
          <a:p>
            <a:pPr algn="just">
              <a:buFontTx/>
              <a:buChar char="-"/>
            </a:pPr>
            <a:r>
              <a:rPr lang="it-IT" sz="1600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i </a:t>
            </a:r>
            <a:r>
              <a:rPr lang="it-IT" sz="1600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soggetti titolari della definizione </a:t>
            </a:r>
            <a:r>
              <a:rPr lang="it-IT" sz="1600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degli </a:t>
            </a:r>
            <a:r>
              <a:rPr lang="it-IT" sz="1600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strumenti per la </a:t>
            </a:r>
            <a:r>
              <a:rPr lang="it-IT" sz="1600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Qualità</a:t>
            </a:r>
          </a:p>
          <a:p>
            <a:pPr algn="just">
              <a:buFontTx/>
              <a:buChar char="-"/>
            </a:pPr>
            <a:r>
              <a:rPr lang="it-IT" sz="1600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 </a:t>
            </a:r>
            <a:r>
              <a:rPr lang="it-IT" sz="1600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i soggetti preposti al presidio della qualità in alcuni ambiti educativi</a:t>
            </a:r>
            <a:endParaRPr lang="it-IT" sz="1600" dirty="0" smtClean="0">
              <a:solidFill>
                <a:prstClr val="black"/>
              </a:solidFill>
              <a:latin typeface="Cambria" panose="02040503050406030204" pitchFamily="18" charset="0"/>
              <a:cs typeface="Helvetica"/>
            </a:endParaRPr>
          </a:p>
          <a:p>
            <a:pPr algn="just">
              <a:buFontTx/>
              <a:buChar char="-"/>
            </a:pPr>
            <a:r>
              <a:rPr lang="it-IT" sz="1600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i </a:t>
            </a:r>
            <a:r>
              <a:rPr lang="it-IT" sz="1600" dirty="0" smtClean="0">
                <a:solidFill>
                  <a:prstClr val="black"/>
                </a:solidFill>
                <a:latin typeface="Cambria" panose="02040503050406030204" pitchFamily="18" charset="0"/>
                <a:cs typeface="Helvetica"/>
              </a:rPr>
              <a:t>portatori di interesse ovvero i “clienti”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962275" y="3890705"/>
            <a:ext cx="5600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it-IT" sz="1600" dirty="0" smtClean="0">
                <a:solidFill>
                  <a:prstClr val="black"/>
                </a:solidFill>
                <a:latin typeface="Cambria" pitchFamily="18" charset="0"/>
                <a:cs typeface="Helvetica"/>
              </a:rPr>
              <a:t>Gli </a:t>
            </a:r>
            <a:r>
              <a:rPr lang="it-IT" sz="1600" dirty="0" smtClean="0">
                <a:solidFill>
                  <a:prstClr val="black"/>
                </a:solidFill>
                <a:latin typeface="Cambria" pitchFamily="18" charset="0"/>
                <a:cs typeface="Helvetica"/>
              </a:rPr>
              <a:t>strumenti messi in campo sono sufficienti a dare assicurazione che il prodotto del sistema di istruzione e formazione è adeguato alle aspettative? Su quali aspetti si dovrebbe intervenire per rafforzare la qualità del sistema di istruzione e formazione?</a:t>
            </a:r>
          </a:p>
          <a:p>
            <a:pPr algn="just">
              <a:buFont typeface="Wingdings" pitchFamily="2" charset="2"/>
              <a:buChar char="q"/>
            </a:pPr>
            <a:endParaRPr lang="it-IT" sz="1600" dirty="0" smtClean="0">
              <a:solidFill>
                <a:prstClr val="black"/>
              </a:solidFill>
              <a:latin typeface="Cambria" pitchFamily="18" charset="0"/>
              <a:cs typeface="Helvetica"/>
            </a:endParaRPr>
          </a:p>
          <a:p>
            <a:pPr algn="just">
              <a:buFont typeface="Wingdings" pitchFamily="2" charset="2"/>
              <a:buChar char="q"/>
            </a:pPr>
            <a:r>
              <a:rPr lang="it-IT" sz="1600" dirty="0" smtClean="0">
                <a:solidFill>
                  <a:prstClr val="black"/>
                </a:solidFill>
                <a:latin typeface="Cambria" pitchFamily="18" charset="0"/>
                <a:cs typeface="Helvetica"/>
              </a:rPr>
              <a:t> Quali sono le direttrici lungo le quali le istituzioni stanno lavorando </a:t>
            </a:r>
            <a:r>
              <a:rPr lang="it-IT" sz="1600" dirty="0" smtClean="0">
                <a:solidFill>
                  <a:prstClr val="black"/>
                </a:solidFill>
                <a:latin typeface="Cambria" pitchFamily="18" charset="0"/>
                <a:cs typeface="Helvetica"/>
              </a:rPr>
              <a:t>per implementare i </a:t>
            </a:r>
            <a:r>
              <a:rPr lang="it-IT" sz="1600" dirty="0" smtClean="0">
                <a:solidFill>
                  <a:prstClr val="black"/>
                </a:solidFill>
                <a:latin typeface="Cambria" pitchFamily="18" charset="0"/>
                <a:cs typeface="Helvetica"/>
              </a:rPr>
              <a:t>dispositivi per </a:t>
            </a:r>
            <a:r>
              <a:rPr lang="it-IT" sz="1600" dirty="0" smtClean="0">
                <a:solidFill>
                  <a:prstClr val="black"/>
                </a:solidFill>
                <a:latin typeface="Cambria" pitchFamily="18" charset="0"/>
                <a:cs typeface="Helvetica"/>
              </a:rPr>
              <a:t>l’AQ? Quali </a:t>
            </a:r>
            <a:r>
              <a:rPr lang="it-IT" sz="1600" dirty="0" smtClean="0">
                <a:solidFill>
                  <a:prstClr val="black"/>
                </a:solidFill>
                <a:latin typeface="Cambria" pitchFamily="18" charset="0"/>
                <a:cs typeface="Helvetica"/>
              </a:rPr>
              <a:t>criticità rimangono da superare?</a:t>
            </a:r>
            <a:endParaRPr lang="it-IT" sz="1600" dirty="0" smtClean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75" y="4181475"/>
            <a:ext cx="2150918" cy="162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467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" y="529049"/>
            <a:ext cx="91439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i="1" dirty="0" smtClean="0">
                <a:solidFill>
                  <a:schemeClr val="bg1"/>
                </a:solidFill>
                <a:latin typeface="Cambria"/>
                <a:cs typeface="Cambria"/>
              </a:rPr>
              <a:t>Sandra </a:t>
            </a:r>
            <a:r>
              <a:rPr lang="it-IT" sz="1500" i="1" dirty="0" err="1" smtClean="0">
                <a:solidFill>
                  <a:schemeClr val="bg1"/>
                </a:solidFill>
                <a:latin typeface="Cambria"/>
                <a:cs typeface="Cambria"/>
              </a:rPr>
              <a:t>D’Agostino</a:t>
            </a:r>
            <a:r>
              <a:rPr lang="it-IT" sz="1500" i="1" dirty="0" smtClean="0">
                <a:solidFill>
                  <a:schemeClr val="bg1"/>
                </a:solidFill>
                <a:latin typeface="Cambria"/>
                <a:cs typeface="Cambria"/>
              </a:rPr>
              <a:t> – s.dagostino@inapp.org</a:t>
            </a:r>
            <a:endParaRPr lang="it-IT" sz="1500" i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85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t_Presentazione_ISFOL">
  <a:themeElements>
    <a:clrScheme name="Colori ISFOL">
      <a:dk1>
        <a:sysClr val="windowText" lastClr="000000"/>
      </a:dk1>
      <a:lt1>
        <a:sysClr val="window" lastClr="FFFFFF"/>
      </a:lt1>
      <a:dk2>
        <a:srgbClr val="E3E3E3"/>
      </a:dk2>
      <a:lt2>
        <a:srgbClr val="B2B2B2"/>
      </a:lt2>
      <a:accent1>
        <a:srgbClr val="8D8D8D"/>
      </a:accent1>
      <a:accent2>
        <a:srgbClr val="727272"/>
      </a:accent2>
      <a:accent3>
        <a:srgbClr val="656565"/>
      </a:accent3>
      <a:accent4>
        <a:srgbClr val="E27222"/>
      </a:accent4>
      <a:accent5>
        <a:srgbClr val="1E2B86"/>
      </a:accent5>
      <a:accent6>
        <a:srgbClr val="008E6D"/>
      </a:accent6>
      <a:hlink>
        <a:srgbClr val="0077B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Helvetica"/>
            <a:cs typeface="Helvetic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Format_Presentazione_ISFOL</Template>
  <TotalTime>325</TotalTime>
  <Words>707</Words>
  <Application>Microsoft Office PowerPoint</Application>
  <PresentationFormat>Presentazione su schermo (4:3)</PresentationFormat>
  <Paragraphs>132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Format_Presentazione_ISFOL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Olidata S.p.A.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Ghezzo Pierangela</dc:creator>
  <cp:lastModifiedBy>Sandra D'Agostino</cp:lastModifiedBy>
  <cp:revision>73</cp:revision>
  <cp:lastPrinted>2013-07-05T14:08:28Z</cp:lastPrinted>
  <dcterms:created xsi:type="dcterms:W3CDTF">2016-11-28T15:26:09Z</dcterms:created>
  <dcterms:modified xsi:type="dcterms:W3CDTF">2017-03-23T07:10:33Z</dcterms:modified>
</cp:coreProperties>
</file>