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handoutMasterIdLst>
    <p:handoutMasterId r:id="rId24"/>
  </p:handoutMasterIdLst>
  <p:sldIdLst>
    <p:sldId id="337" r:id="rId2"/>
    <p:sldId id="417" r:id="rId3"/>
    <p:sldId id="409" r:id="rId4"/>
    <p:sldId id="410" r:id="rId5"/>
    <p:sldId id="385" r:id="rId6"/>
    <p:sldId id="392" r:id="rId7"/>
    <p:sldId id="347" r:id="rId8"/>
    <p:sldId id="363" r:id="rId9"/>
    <p:sldId id="423" r:id="rId10"/>
    <p:sldId id="397" r:id="rId11"/>
    <p:sldId id="444" r:id="rId12"/>
    <p:sldId id="448" r:id="rId13"/>
    <p:sldId id="446" r:id="rId14"/>
    <p:sldId id="427" r:id="rId15"/>
    <p:sldId id="425" r:id="rId16"/>
    <p:sldId id="435" r:id="rId17"/>
    <p:sldId id="405" r:id="rId18"/>
    <p:sldId id="429" r:id="rId19"/>
    <p:sldId id="437" r:id="rId20"/>
    <p:sldId id="413" r:id="rId21"/>
    <p:sldId id="352" r:id="rId22"/>
  </p:sldIdLst>
  <p:sldSz cx="9906000" cy="6858000" type="A4"/>
  <p:notesSz cx="6797675" cy="9926638"/>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EB500"/>
    <a:srgbClr val="DEA9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040" autoAdjust="0"/>
    <p:restoredTop sz="94205" autoAdjust="0"/>
  </p:normalViewPr>
  <p:slideViewPr>
    <p:cSldViewPr>
      <p:cViewPr varScale="1">
        <p:scale>
          <a:sx n="86" d="100"/>
          <a:sy n="86" d="100"/>
        </p:scale>
        <p:origin x="-798" y="-8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ADF4AF-DDF4-4B74-A5CD-013D9824AAC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6849791-09D7-4AED-9336-D26CBEA26AEC}">
      <dgm:prSet phldrT="[Text]"/>
      <dgm:spPr/>
      <dgm:t>
        <a:bodyPr/>
        <a:lstStyle/>
        <a:p>
          <a:r>
            <a:rPr lang="en-US" dirty="0" smtClean="0"/>
            <a:t>NQF</a:t>
          </a:r>
          <a:endParaRPr lang="en-US" dirty="0"/>
        </a:p>
      </dgm:t>
    </dgm:pt>
    <dgm:pt modelId="{81E134EC-DD18-431F-A57E-4AB9B1FB8BD4}" type="parTrans" cxnId="{10F2EA7C-7BE9-4BC3-9B75-EB37216F549D}">
      <dgm:prSet/>
      <dgm:spPr/>
      <dgm:t>
        <a:bodyPr/>
        <a:lstStyle/>
        <a:p>
          <a:endParaRPr lang="en-US"/>
        </a:p>
      </dgm:t>
    </dgm:pt>
    <dgm:pt modelId="{E84C809C-501C-4027-9209-9EB2ABCB8592}" type="sibTrans" cxnId="{10F2EA7C-7BE9-4BC3-9B75-EB37216F549D}">
      <dgm:prSet/>
      <dgm:spPr/>
      <dgm:t>
        <a:bodyPr/>
        <a:lstStyle/>
        <a:p>
          <a:endParaRPr lang="en-US"/>
        </a:p>
      </dgm:t>
    </dgm:pt>
    <dgm:pt modelId="{E06A13F1-2112-4350-B72B-100D0CC6B09F}">
      <dgm:prSet phldrT="[Text]"/>
      <dgm:spPr/>
      <dgm:t>
        <a:bodyPr/>
        <a:lstStyle/>
        <a:p>
          <a:r>
            <a:rPr lang="en-US" dirty="0" smtClean="0"/>
            <a:t>Levels</a:t>
          </a:r>
          <a:endParaRPr lang="en-US" dirty="0"/>
        </a:p>
      </dgm:t>
    </dgm:pt>
    <dgm:pt modelId="{7C0CB63C-9359-4D7D-96A2-DB9FFDF0725A}" type="parTrans" cxnId="{5E1D4C3C-CCE9-49F0-BB75-7615588668E4}">
      <dgm:prSet/>
      <dgm:spPr/>
      <dgm:t>
        <a:bodyPr/>
        <a:lstStyle/>
        <a:p>
          <a:endParaRPr lang="en-US"/>
        </a:p>
      </dgm:t>
    </dgm:pt>
    <dgm:pt modelId="{6B06B3CC-416D-4D14-A061-93D166D606C2}" type="sibTrans" cxnId="{5E1D4C3C-CCE9-49F0-BB75-7615588668E4}">
      <dgm:prSet/>
      <dgm:spPr/>
      <dgm:t>
        <a:bodyPr/>
        <a:lstStyle/>
        <a:p>
          <a:endParaRPr lang="en-US"/>
        </a:p>
      </dgm:t>
    </dgm:pt>
    <dgm:pt modelId="{324D7C65-F96D-41FB-9817-B14AB8A679F2}">
      <dgm:prSet phldrT="[Text]"/>
      <dgm:spPr/>
      <dgm:t>
        <a:bodyPr/>
        <a:lstStyle/>
        <a:p>
          <a:r>
            <a:rPr lang="en-US" dirty="0" smtClean="0"/>
            <a:t>Credit convention</a:t>
          </a:r>
          <a:endParaRPr lang="en-US" dirty="0"/>
        </a:p>
      </dgm:t>
    </dgm:pt>
    <dgm:pt modelId="{E5B6A0BF-4DEE-414C-990C-8E19C30BA59C}" type="parTrans" cxnId="{2C1DE9D9-4961-4BB1-AB23-D9730FEF2129}">
      <dgm:prSet/>
      <dgm:spPr/>
      <dgm:t>
        <a:bodyPr/>
        <a:lstStyle/>
        <a:p>
          <a:endParaRPr lang="en-US"/>
        </a:p>
      </dgm:t>
    </dgm:pt>
    <dgm:pt modelId="{B0076D9F-04D9-48F1-90B8-1EA6CF6732B0}" type="sibTrans" cxnId="{2C1DE9D9-4961-4BB1-AB23-D9730FEF2129}">
      <dgm:prSet/>
      <dgm:spPr/>
      <dgm:t>
        <a:bodyPr/>
        <a:lstStyle/>
        <a:p>
          <a:endParaRPr lang="en-US"/>
        </a:p>
      </dgm:t>
    </dgm:pt>
    <dgm:pt modelId="{F618811C-FE4D-4131-9BE4-DE2E49351326}">
      <dgm:prSet phldrT="[Text]"/>
      <dgm:spPr/>
      <dgm:t>
        <a:bodyPr/>
        <a:lstStyle/>
        <a:p>
          <a:r>
            <a:rPr lang="en-US" dirty="0" smtClean="0"/>
            <a:t>QA</a:t>
          </a:r>
          <a:endParaRPr lang="en-US" dirty="0"/>
        </a:p>
      </dgm:t>
    </dgm:pt>
    <dgm:pt modelId="{85BA7581-3358-4871-9F75-E8D60A1BEA0E}" type="parTrans" cxnId="{0B82B572-4169-494B-B772-3ABA6C5E1845}">
      <dgm:prSet/>
      <dgm:spPr/>
      <dgm:t>
        <a:bodyPr/>
        <a:lstStyle/>
        <a:p>
          <a:endParaRPr lang="en-US"/>
        </a:p>
      </dgm:t>
    </dgm:pt>
    <dgm:pt modelId="{1203934E-8080-488C-9D46-F0550EC1AAB0}" type="sibTrans" cxnId="{0B82B572-4169-494B-B772-3ABA6C5E1845}">
      <dgm:prSet/>
      <dgm:spPr/>
      <dgm:t>
        <a:bodyPr/>
        <a:lstStyle/>
        <a:p>
          <a:endParaRPr lang="en-US"/>
        </a:p>
      </dgm:t>
    </dgm:pt>
    <dgm:pt modelId="{30DC28FB-7A8F-4CBA-A24C-5469201CACBB}">
      <dgm:prSet phldrT="[Text]"/>
      <dgm:spPr/>
      <dgm:t>
        <a:bodyPr/>
        <a:lstStyle/>
        <a:p>
          <a:r>
            <a:rPr lang="en-US" dirty="0" smtClean="0"/>
            <a:t>Verifications of Occupational Standards</a:t>
          </a:r>
          <a:endParaRPr lang="en-US" dirty="0"/>
        </a:p>
      </dgm:t>
    </dgm:pt>
    <dgm:pt modelId="{275D1632-FC15-487E-831B-7F040E3E5C6D}" type="parTrans" cxnId="{387DF698-F738-4B47-B782-A6E3237135A9}">
      <dgm:prSet/>
      <dgm:spPr/>
      <dgm:t>
        <a:bodyPr/>
        <a:lstStyle/>
        <a:p>
          <a:endParaRPr lang="en-US"/>
        </a:p>
      </dgm:t>
    </dgm:pt>
    <dgm:pt modelId="{ACC369CE-6D45-4DCD-9513-EBE8993C8CAD}" type="sibTrans" cxnId="{387DF698-F738-4B47-B782-A6E3237135A9}">
      <dgm:prSet/>
      <dgm:spPr/>
      <dgm:t>
        <a:bodyPr/>
        <a:lstStyle/>
        <a:p>
          <a:endParaRPr lang="en-US"/>
        </a:p>
      </dgm:t>
    </dgm:pt>
    <dgm:pt modelId="{A26714BD-B252-4794-9224-C496BE0CB3B2}">
      <dgm:prSet phldrT="[Text]"/>
      <dgm:spPr/>
      <dgm:t>
        <a:bodyPr/>
        <a:lstStyle/>
        <a:p>
          <a:r>
            <a:rPr lang="en-US" dirty="0" smtClean="0"/>
            <a:t>Area of change</a:t>
          </a:r>
          <a:endParaRPr lang="en-US" dirty="0"/>
        </a:p>
      </dgm:t>
    </dgm:pt>
    <dgm:pt modelId="{F8A873E9-C1EA-4843-BFCF-97355F57C5E8}" type="parTrans" cxnId="{CBC125BE-D155-4EB9-AE66-70DB4B6BC94C}">
      <dgm:prSet/>
      <dgm:spPr/>
      <dgm:t>
        <a:bodyPr/>
        <a:lstStyle/>
        <a:p>
          <a:endParaRPr lang="en-US"/>
        </a:p>
      </dgm:t>
    </dgm:pt>
    <dgm:pt modelId="{6178F112-36E1-414B-87F4-2B2F6D2CDB16}" type="sibTrans" cxnId="{CBC125BE-D155-4EB9-AE66-70DB4B6BC94C}">
      <dgm:prSet/>
      <dgm:spPr/>
      <dgm:t>
        <a:bodyPr/>
        <a:lstStyle/>
        <a:p>
          <a:endParaRPr lang="en-US"/>
        </a:p>
      </dgm:t>
    </dgm:pt>
    <dgm:pt modelId="{8BBF13A4-3322-4F2F-A710-E0E09A608C0B}">
      <dgm:prSet phldrT="[Text]"/>
      <dgm:spPr/>
      <dgm:t>
        <a:bodyPr/>
        <a:lstStyle/>
        <a:p>
          <a:r>
            <a:rPr lang="en-US" dirty="0" smtClean="0"/>
            <a:t>Benefits to society</a:t>
          </a:r>
          <a:endParaRPr lang="en-US" dirty="0"/>
        </a:p>
      </dgm:t>
    </dgm:pt>
    <dgm:pt modelId="{760A9309-AE09-4F8F-93DF-19467E9EAF7A}" type="parTrans" cxnId="{EAFF3B90-7769-4FD0-AAFF-D3F694A0FD7D}">
      <dgm:prSet/>
      <dgm:spPr/>
      <dgm:t>
        <a:bodyPr/>
        <a:lstStyle/>
        <a:p>
          <a:endParaRPr lang="en-US"/>
        </a:p>
      </dgm:t>
    </dgm:pt>
    <dgm:pt modelId="{D1D7773F-1111-437A-8AF2-B0A979727B0E}" type="sibTrans" cxnId="{EAFF3B90-7769-4FD0-AAFF-D3F694A0FD7D}">
      <dgm:prSet/>
      <dgm:spPr/>
      <dgm:t>
        <a:bodyPr/>
        <a:lstStyle/>
        <a:p>
          <a:endParaRPr lang="en-US"/>
        </a:p>
      </dgm:t>
    </dgm:pt>
    <dgm:pt modelId="{62BEEAA3-A5D7-44EF-B57C-943BB11E47B3}">
      <dgm:prSet phldrT="[Text]"/>
      <dgm:spPr/>
      <dgm:t>
        <a:bodyPr/>
        <a:lstStyle/>
        <a:p>
          <a:r>
            <a:rPr lang="en-US" dirty="0" smtClean="0"/>
            <a:t>Qualifications types </a:t>
          </a:r>
          <a:endParaRPr lang="en-US" dirty="0"/>
        </a:p>
      </dgm:t>
    </dgm:pt>
    <dgm:pt modelId="{1A86B221-ACCE-4BF5-A364-A9BD79178178}" type="parTrans" cxnId="{7AB10C94-7CF4-4E0C-8669-982FC3BCFA09}">
      <dgm:prSet/>
      <dgm:spPr/>
      <dgm:t>
        <a:bodyPr/>
        <a:lstStyle/>
        <a:p>
          <a:endParaRPr lang="en-US"/>
        </a:p>
      </dgm:t>
    </dgm:pt>
    <dgm:pt modelId="{9C63156B-B073-4121-81F5-E5C936702318}" type="sibTrans" cxnId="{7AB10C94-7CF4-4E0C-8669-982FC3BCFA09}">
      <dgm:prSet/>
      <dgm:spPr/>
      <dgm:t>
        <a:bodyPr/>
        <a:lstStyle/>
        <a:p>
          <a:endParaRPr lang="en-US"/>
        </a:p>
      </dgm:t>
    </dgm:pt>
    <dgm:pt modelId="{BED62D05-ADC5-4965-8B9D-4DC36527F5A2}">
      <dgm:prSet phldrT="[Text]"/>
      <dgm:spPr/>
      <dgm:t>
        <a:bodyPr/>
        <a:lstStyle/>
        <a:p>
          <a:r>
            <a:rPr lang="en-US" dirty="0" smtClean="0"/>
            <a:t>QA  mechanisms</a:t>
          </a:r>
          <a:endParaRPr lang="en-US" dirty="0"/>
        </a:p>
      </dgm:t>
    </dgm:pt>
    <dgm:pt modelId="{41DE1AA0-5D49-4164-B31F-54AEFFD13D40}" type="parTrans" cxnId="{157D45D5-44B5-4459-BBD6-044464A9264F}">
      <dgm:prSet/>
      <dgm:spPr/>
      <dgm:t>
        <a:bodyPr/>
        <a:lstStyle/>
        <a:p>
          <a:endParaRPr lang="en-US"/>
        </a:p>
      </dgm:t>
    </dgm:pt>
    <dgm:pt modelId="{449614AC-FF1C-4A44-8BB9-3ECAD5A6C34F}" type="sibTrans" cxnId="{157D45D5-44B5-4459-BBD6-044464A9264F}">
      <dgm:prSet/>
      <dgm:spPr/>
      <dgm:t>
        <a:bodyPr/>
        <a:lstStyle/>
        <a:p>
          <a:endParaRPr lang="en-US"/>
        </a:p>
      </dgm:t>
    </dgm:pt>
    <dgm:pt modelId="{A805C614-7BAD-4E60-A231-C9EF88EE30B2}">
      <dgm:prSet phldrT="[Text]"/>
      <dgm:spPr/>
      <dgm:t>
        <a:bodyPr/>
        <a:lstStyle/>
        <a:p>
          <a:r>
            <a:rPr lang="en-US" dirty="0" smtClean="0"/>
            <a:t>RPL</a:t>
          </a:r>
          <a:endParaRPr lang="en-US" dirty="0"/>
        </a:p>
      </dgm:t>
    </dgm:pt>
    <dgm:pt modelId="{7EB87C2A-2BEC-4C7E-BAA6-70796B5790A0}" type="parTrans" cxnId="{80790BCA-CF3D-43B8-8B5D-86784B072199}">
      <dgm:prSet/>
      <dgm:spPr/>
      <dgm:t>
        <a:bodyPr/>
        <a:lstStyle/>
        <a:p>
          <a:endParaRPr lang="en-US"/>
        </a:p>
      </dgm:t>
    </dgm:pt>
    <dgm:pt modelId="{57A40302-8899-45F8-AE22-B0F406096A3D}" type="sibTrans" cxnId="{80790BCA-CF3D-43B8-8B5D-86784B072199}">
      <dgm:prSet/>
      <dgm:spPr/>
      <dgm:t>
        <a:bodyPr/>
        <a:lstStyle/>
        <a:p>
          <a:endParaRPr lang="en-US"/>
        </a:p>
      </dgm:t>
    </dgm:pt>
    <dgm:pt modelId="{3418BD6E-F5B0-405B-BF3B-F51FEB7FC547}">
      <dgm:prSet phldrT="[Text]"/>
      <dgm:spPr/>
      <dgm:t>
        <a:bodyPr/>
        <a:lstStyle/>
        <a:p>
          <a:endParaRPr lang="en-US" dirty="0"/>
        </a:p>
      </dgm:t>
    </dgm:pt>
    <dgm:pt modelId="{349CF523-EDF0-4985-98E0-D771C5CC6F3C}" type="parTrans" cxnId="{5BBE60A7-AB7B-46A7-B603-8EE8D9D6D6C1}">
      <dgm:prSet/>
      <dgm:spPr/>
      <dgm:t>
        <a:bodyPr/>
        <a:lstStyle/>
        <a:p>
          <a:endParaRPr lang="en-US"/>
        </a:p>
      </dgm:t>
    </dgm:pt>
    <dgm:pt modelId="{55457956-8625-4E46-83AE-812F5A216639}" type="sibTrans" cxnId="{5BBE60A7-AB7B-46A7-B603-8EE8D9D6D6C1}">
      <dgm:prSet/>
      <dgm:spPr/>
      <dgm:t>
        <a:bodyPr/>
        <a:lstStyle/>
        <a:p>
          <a:endParaRPr lang="en-US"/>
        </a:p>
      </dgm:t>
    </dgm:pt>
    <dgm:pt modelId="{A542153D-6F8C-4127-A058-15427DC701D2}">
      <dgm:prSet phldrT="[Text]"/>
      <dgm:spPr/>
      <dgm:t>
        <a:bodyPr/>
        <a:lstStyle/>
        <a:p>
          <a:endParaRPr lang="en-US" dirty="0"/>
        </a:p>
      </dgm:t>
    </dgm:pt>
    <dgm:pt modelId="{513D2BB4-3829-4BE1-8090-72CFA08E9A0A}" type="parTrans" cxnId="{71538458-BEF0-4ABB-AFD5-DF81D122B700}">
      <dgm:prSet/>
      <dgm:spPr/>
      <dgm:t>
        <a:bodyPr/>
        <a:lstStyle/>
        <a:p>
          <a:endParaRPr lang="en-US"/>
        </a:p>
      </dgm:t>
    </dgm:pt>
    <dgm:pt modelId="{C6FAFECF-4C03-4CD7-B23D-6D20866D652F}" type="sibTrans" cxnId="{71538458-BEF0-4ABB-AFD5-DF81D122B700}">
      <dgm:prSet/>
      <dgm:spPr/>
      <dgm:t>
        <a:bodyPr/>
        <a:lstStyle/>
        <a:p>
          <a:endParaRPr lang="en-US"/>
        </a:p>
      </dgm:t>
    </dgm:pt>
    <dgm:pt modelId="{813F6B65-2F08-440E-845D-7CC09F07B2EC}">
      <dgm:prSet phldrT="[Text]"/>
      <dgm:spPr/>
      <dgm:t>
        <a:bodyPr/>
        <a:lstStyle/>
        <a:p>
          <a:r>
            <a:rPr lang="en-US" dirty="0" smtClean="0"/>
            <a:t>Validation of VET qualifications</a:t>
          </a:r>
          <a:endParaRPr lang="en-US" dirty="0"/>
        </a:p>
      </dgm:t>
    </dgm:pt>
    <dgm:pt modelId="{9DE07D9F-5CF7-4D7E-9158-ABF91364EBDA}" type="parTrans" cxnId="{3771B0C7-8402-4700-9F23-2007421C6AB5}">
      <dgm:prSet/>
      <dgm:spPr/>
      <dgm:t>
        <a:bodyPr/>
        <a:lstStyle/>
        <a:p>
          <a:endParaRPr lang="en-US"/>
        </a:p>
      </dgm:t>
    </dgm:pt>
    <dgm:pt modelId="{1060EE11-EE07-4579-9886-FFD9BC562FE8}" type="sibTrans" cxnId="{3771B0C7-8402-4700-9F23-2007421C6AB5}">
      <dgm:prSet/>
      <dgm:spPr/>
      <dgm:t>
        <a:bodyPr/>
        <a:lstStyle/>
        <a:p>
          <a:endParaRPr lang="en-US"/>
        </a:p>
      </dgm:t>
    </dgm:pt>
    <dgm:pt modelId="{239B7E97-BAEF-4FEB-A7BB-516C5140ED8B}">
      <dgm:prSet phldrT="[Text]"/>
      <dgm:spPr/>
      <dgm:t>
        <a:bodyPr/>
        <a:lstStyle/>
        <a:p>
          <a:r>
            <a:rPr lang="en-US" dirty="0" smtClean="0"/>
            <a:t>Accreditation of VET providers</a:t>
          </a:r>
          <a:endParaRPr lang="en-US" dirty="0"/>
        </a:p>
      </dgm:t>
    </dgm:pt>
    <dgm:pt modelId="{60AB2172-305E-40BF-A199-31E27506D429}" type="parTrans" cxnId="{E290227D-E255-4882-9422-9F26FD230445}">
      <dgm:prSet/>
      <dgm:spPr/>
      <dgm:t>
        <a:bodyPr/>
        <a:lstStyle/>
        <a:p>
          <a:endParaRPr lang="en-US"/>
        </a:p>
      </dgm:t>
    </dgm:pt>
    <dgm:pt modelId="{4B2435CE-305D-459A-A9DE-B1216B733A02}" type="sibTrans" cxnId="{E290227D-E255-4882-9422-9F26FD230445}">
      <dgm:prSet/>
      <dgm:spPr/>
      <dgm:t>
        <a:bodyPr/>
        <a:lstStyle/>
        <a:p>
          <a:endParaRPr lang="en-US"/>
        </a:p>
      </dgm:t>
    </dgm:pt>
    <dgm:pt modelId="{646EC754-698D-4E5D-999D-FFED9B91A2A8}">
      <dgm:prSet phldrT="[Text]"/>
      <dgm:spPr/>
      <dgm:t>
        <a:bodyPr/>
        <a:lstStyle/>
        <a:p>
          <a:r>
            <a:rPr lang="en-US" dirty="0" smtClean="0"/>
            <a:t>Endorsement of certificates </a:t>
          </a:r>
          <a:endParaRPr lang="en-US" dirty="0"/>
        </a:p>
      </dgm:t>
    </dgm:pt>
    <dgm:pt modelId="{CD75A7C1-371E-4F5E-8F8B-A6113ACE46D0}" type="parTrans" cxnId="{2DFA5B71-2044-49EC-AC46-66898EEB5F8D}">
      <dgm:prSet/>
      <dgm:spPr/>
      <dgm:t>
        <a:bodyPr/>
        <a:lstStyle/>
        <a:p>
          <a:endParaRPr lang="en-US"/>
        </a:p>
      </dgm:t>
    </dgm:pt>
    <dgm:pt modelId="{97C31AF0-646F-4544-8B81-964D99C8114F}" type="sibTrans" cxnId="{2DFA5B71-2044-49EC-AC46-66898EEB5F8D}">
      <dgm:prSet/>
      <dgm:spPr/>
      <dgm:t>
        <a:bodyPr/>
        <a:lstStyle/>
        <a:p>
          <a:endParaRPr lang="en-US"/>
        </a:p>
      </dgm:t>
    </dgm:pt>
    <dgm:pt modelId="{3D737F4A-B703-4ED6-88A3-8197A48145B8}">
      <dgm:prSet/>
      <dgm:spPr/>
      <dgm:t>
        <a:bodyPr/>
        <a:lstStyle/>
        <a:p>
          <a:r>
            <a:rPr lang="en-US" dirty="0" smtClean="0"/>
            <a:t>Public and private providers</a:t>
          </a:r>
          <a:endParaRPr lang="en-US" dirty="0"/>
        </a:p>
      </dgm:t>
    </dgm:pt>
    <dgm:pt modelId="{4C1E5332-29B1-4B1A-BAF5-69FB814E5AEF}" type="parTrans" cxnId="{19561D92-2952-4167-A322-B20B5DD403CA}">
      <dgm:prSet/>
      <dgm:spPr/>
      <dgm:t>
        <a:bodyPr/>
        <a:lstStyle/>
        <a:p>
          <a:endParaRPr lang="en-US"/>
        </a:p>
      </dgm:t>
    </dgm:pt>
    <dgm:pt modelId="{DCFA8823-868B-48F3-BEBD-AED87383CE05}" type="sibTrans" cxnId="{19561D92-2952-4167-A322-B20B5DD403CA}">
      <dgm:prSet/>
      <dgm:spPr/>
      <dgm:t>
        <a:bodyPr/>
        <a:lstStyle/>
        <a:p>
          <a:endParaRPr lang="en-US"/>
        </a:p>
      </dgm:t>
    </dgm:pt>
    <dgm:pt modelId="{21BF7FBA-2A91-4AFD-9E5F-1892A97CD62A}">
      <dgm:prSet/>
      <dgm:spPr/>
      <dgm:t>
        <a:bodyPr/>
        <a:lstStyle/>
        <a:p>
          <a:r>
            <a:rPr lang="en-US" dirty="0" smtClean="0"/>
            <a:t>Employment</a:t>
          </a:r>
          <a:endParaRPr lang="en-US" dirty="0"/>
        </a:p>
      </dgm:t>
    </dgm:pt>
    <dgm:pt modelId="{EBDFB7F1-FFA3-4EF7-9B4A-34E224E4A454}" type="parTrans" cxnId="{32760EF7-1D43-4925-A9A4-96C9A57FDC1A}">
      <dgm:prSet/>
      <dgm:spPr/>
      <dgm:t>
        <a:bodyPr/>
        <a:lstStyle/>
        <a:p>
          <a:endParaRPr lang="en-US"/>
        </a:p>
      </dgm:t>
    </dgm:pt>
    <dgm:pt modelId="{69220BB2-35F4-474A-9A21-33724BCD5694}" type="sibTrans" cxnId="{32760EF7-1D43-4925-A9A4-96C9A57FDC1A}">
      <dgm:prSet/>
      <dgm:spPr/>
      <dgm:t>
        <a:bodyPr/>
        <a:lstStyle/>
        <a:p>
          <a:endParaRPr lang="en-US"/>
        </a:p>
      </dgm:t>
    </dgm:pt>
    <dgm:pt modelId="{77B93CA5-3E01-4B97-83FC-66C82D21447C}">
      <dgm:prSet/>
      <dgm:spPr/>
      <dgm:t>
        <a:bodyPr/>
        <a:lstStyle/>
        <a:p>
          <a:r>
            <a:rPr lang="en-US" dirty="0" smtClean="0"/>
            <a:t>Progression and transfer</a:t>
          </a:r>
          <a:endParaRPr lang="en-US" dirty="0"/>
        </a:p>
      </dgm:t>
    </dgm:pt>
    <dgm:pt modelId="{6889F6B9-BF6E-4790-BF96-33260B0D6BB3}" type="parTrans" cxnId="{5D4BE55C-7EA3-4FF5-AA60-5DF83B794294}">
      <dgm:prSet/>
      <dgm:spPr/>
      <dgm:t>
        <a:bodyPr/>
        <a:lstStyle/>
        <a:p>
          <a:endParaRPr lang="en-US"/>
        </a:p>
      </dgm:t>
    </dgm:pt>
    <dgm:pt modelId="{372B02AF-B754-4A18-8201-C8A5049C71B6}" type="sibTrans" cxnId="{5D4BE55C-7EA3-4FF5-AA60-5DF83B794294}">
      <dgm:prSet/>
      <dgm:spPr/>
      <dgm:t>
        <a:bodyPr/>
        <a:lstStyle/>
        <a:p>
          <a:endParaRPr lang="en-US"/>
        </a:p>
      </dgm:t>
    </dgm:pt>
    <dgm:pt modelId="{37E3443D-B87E-4766-91AA-D790208A1524}">
      <dgm:prSet/>
      <dgm:spPr/>
      <dgm:t>
        <a:bodyPr/>
        <a:lstStyle/>
        <a:p>
          <a:r>
            <a:rPr lang="en-US" dirty="0" smtClean="0"/>
            <a:t>Students</a:t>
          </a:r>
          <a:endParaRPr lang="en-US" dirty="0"/>
        </a:p>
      </dgm:t>
    </dgm:pt>
    <dgm:pt modelId="{2955669C-DC40-4B19-8727-0CEFF3593B08}" type="parTrans" cxnId="{E1B7552E-92B3-472E-9716-29FE7DB52B99}">
      <dgm:prSet/>
      <dgm:spPr/>
      <dgm:t>
        <a:bodyPr/>
        <a:lstStyle/>
        <a:p>
          <a:endParaRPr lang="en-US"/>
        </a:p>
      </dgm:t>
    </dgm:pt>
    <dgm:pt modelId="{BFB2C663-959E-46B2-B909-8AF591FC74D7}" type="sibTrans" cxnId="{E1B7552E-92B3-472E-9716-29FE7DB52B99}">
      <dgm:prSet/>
      <dgm:spPr/>
      <dgm:t>
        <a:bodyPr/>
        <a:lstStyle/>
        <a:p>
          <a:endParaRPr lang="en-US"/>
        </a:p>
      </dgm:t>
    </dgm:pt>
    <dgm:pt modelId="{4F668A63-C907-4844-8E7C-FB1CF947D6B1}">
      <dgm:prSet/>
      <dgm:spPr/>
      <dgm:t>
        <a:bodyPr/>
        <a:lstStyle/>
        <a:p>
          <a:r>
            <a:rPr lang="en-US" dirty="0" smtClean="0"/>
            <a:t>Educational Policies </a:t>
          </a:r>
          <a:endParaRPr lang="en-US" dirty="0"/>
        </a:p>
      </dgm:t>
    </dgm:pt>
    <dgm:pt modelId="{9AED1305-51B7-4E90-B870-368FE68D9A47}" type="parTrans" cxnId="{D1249675-ED89-421D-9355-02D46C7164E9}">
      <dgm:prSet/>
      <dgm:spPr/>
      <dgm:t>
        <a:bodyPr/>
        <a:lstStyle/>
        <a:p>
          <a:endParaRPr lang="en-US"/>
        </a:p>
      </dgm:t>
    </dgm:pt>
    <dgm:pt modelId="{13383D49-1BB7-47FF-94B3-2EE7E51F57C0}" type="sibTrans" cxnId="{D1249675-ED89-421D-9355-02D46C7164E9}">
      <dgm:prSet/>
      <dgm:spPr/>
      <dgm:t>
        <a:bodyPr/>
        <a:lstStyle/>
        <a:p>
          <a:endParaRPr lang="en-US"/>
        </a:p>
      </dgm:t>
    </dgm:pt>
    <dgm:pt modelId="{4D56AA31-23AE-4CE4-B1A1-A28624255221}">
      <dgm:prSet/>
      <dgm:spPr/>
      <dgm:t>
        <a:bodyPr/>
        <a:lstStyle/>
        <a:p>
          <a:r>
            <a:rPr lang="en-US" dirty="0" smtClean="0"/>
            <a:t>Quality in VET</a:t>
          </a:r>
          <a:endParaRPr lang="en-US" dirty="0"/>
        </a:p>
      </dgm:t>
    </dgm:pt>
    <dgm:pt modelId="{8B072B7F-03F4-4CEC-A5E1-CF925870B169}" type="parTrans" cxnId="{435CABBE-E39C-4558-9D8A-7531BD445F50}">
      <dgm:prSet/>
      <dgm:spPr/>
    </dgm:pt>
    <dgm:pt modelId="{36BD4313-194C-4550-ADE4-500198C33B6E}" type="sibTrans" cxnId="{435CABBE-E39C-4558-9D8A-7531BD445F50}">
      <dgm:prSet/>
      <dgm:spPr/>
    </dgm:pt>
    <dgm:pt modelId="{C9ABDF3A-D5C6-44A5-855D-57AB5113CC3B}">
      <dgm:prSet/>
      <dgm:spPr/>
      <dgm:t>
        <a:bodyPr/>
        <a:lstStyle/>
        <a:p>
          <a:r>
            <a:rPr lang="en-US" dirty="0" smtClean="0"/>
            <a:t>Individual Progress (LLL)</a:t>
          </a:r>
          <a:endParaRPr lang="en-US" dirty="0"/>
        </a:p>
      </dgm:t>
    </dgm:pt>
    <dgm:pt modelId="{7084FC9D-72FA-4587-9994-2DA10FF33B3F}" type="parTrans" cxnId="{D12ACAC1-7A08-4C3D-AB4E-10E05CF9F763}">
      <dgm:prSet/>
      <dgm:spPr/>
    </dgm:pt>
    <dgm:pt modelId="{B7686A6C-8007-45A2-A870-ABCBB913C3B2}" type="sibTrans" cxnId="{D12ACAC1-7A08-4C3D-AB4E-10E05CF9F763}">
      <dgm:prSet/>
      <dgm:spPr/>
    </dgm:pt>
    <dgm:pt modelId="{4F89E727-7682-4A87-B225-32991AD06448}">
      <dgm:prSet/>
      <dgm:spPr/>
      <dgm:t>
        <a:bodyPr/>
        <a:lstStyle/>
        <a:p>
          <a:endParaRPr lang="en-US" dirty="0"/>
        </a:p>
      </dgm:t>
    </dgm:pt>
    <dgm:pt modelId="{2DC4F958-AB2D-4505-8A6B-69EF081BFE1C}" type="parTrans" cxnId="{88FC539C-079F-449D-AD24-4262ACF9C238}">
      <dgm:prSet/>
      <dgm:spPr/>
    </dgm:pt>
    <dgm:pt modelId="{52ABE2AE-E5E0-4C9C-80EB-4677BAA2E6A2}" type="sibTrans" cxnId="{88FC539C-079F-449D-AD24-4262ACF9C238}">
      <dgm:prSet/>
      <dgm:spPr/>
    </dgm:pt>
    <dgm:pt modelId="{511399E5-6E10-4668-980D-52A4A7A45047}">
      <dgm:prSet/>
      <dgm:spPr/>
      <dgm:t>
        <a:bodyPr/>
        <a:lstStyle/>
        <a:p>
          <a:r>
            <a:rPr lang="en-US" dirty="0" smtClean="0"/>
            <a:t>Social and economic progress</a:t>
          </a:r>
          <a:endParaRPr lang="en-US" dirty="0"/>
        </a:p>
      </dgm:t>
    </dgm:pt>
    <dgm:pt modelId="{05E0A255-9F5E-4FD4-9AA2-C5DD5FA18B5C}" type="parTrans" cxnId="{3C48A632-7C84-405F-8220-D122B7F2C5D2}">
      <dgm:prSet/>
      <dgm:spPr/>
    </dgm:pt>
    <dgm:pt modelId="{108B9690-1353-4E93-B0E3-549CC3EBC94B}" type="sibTrans" cxnId="{3C48A632-7C84-405F-8220-D122B7F2C5D2}">
      <dgm:prSet/>
      <dgm:spPr/>
    </dgm:pt>
    <dgm:pt modelId="{E1C461D2-E438-4B10-AE5C-8767F1B4B87C}">
      <dgm:prSet/>
      <dgm:spPr/>
      <dgm:t>
        <a:bodyPr/>
        <a:lstStyle/>
        <a:p>
          <a:endParaRPr lang="en-US" dirty="0"/>
        </a:p>
      </dgm:t>
    </dgm:pt>
    <dgm:pt modelId="{DD393AAB-4722-4C8B-AFC5-0D2FDDD99BD2}" type="parTrans" cxnId="{A1282599-BB99-45DA-BC55-12A281DC5B65}">
      <dgm:prSet/>
      <dgm:spPr/>
    </dgm:pt>
    <dgm:pt modelId="{364C2E11-B8E2-48AD-B3A6-9559780FA9AB}" type="sibTrans" cxnId="{A1282599-BB99-45DA-BC55-12A281DC5B65}">
      <dgm:prSet/>
      <dgm:spPr/>
    </dgm:pt>
    <dgm:pt modelId="{89FC9744-5885-4E77-918A-E3B466294169}" type="pres">
      <dgm:prSet presAssocID="{92ADF4AF-DDF4-4B74-A5CD-013D9824AAC4}" presName="Name0" presStyleCnt="0">
        <dgm:presLayoutVars>
          <dgm:dir/>
          <dgm:animLvl val="lvl"/>
          <dgm:resizeHandles val="exact"/>
        </dgm:presLayoutVars>
      </dgm:prSet>
      <dgm:spPr/>
      <dgm:t>
        <a:bodyPr/>
        <a:lstStyle/>
        <a:p>
          <a:endParaRPr lang="en-US"/>
        </a:p>
      </dgm:t>
    </dgm:pt>
    <dgm:pt modelId="{085BA760-B8E8-4A1C-8B75-C7B58AE9B1C8}" type="pres">
      <dgm:prSet presAssocID="{96849791-09D7-4AED-9336-D26CBEA26AEC}" presName="composite" presStyleCnt="0"/>
      <dgm:spPr/>
    </dgm:pt>
    <dgm:pt modelId="{2C116A7E-EFC5-47A5-B3C2-BBD01BA288DF}" type="pres">
      <dgm:prSet presAssocID="{96849791-09D7-4AED-9336-D26CBEA26AEC}" presName="parTx" presStyleLbl="alignNode1" presStyleIdx="0" presStyleCnt="4">
        <dgm:presLayoutVars>
          <dgm:chMax val="0"/>
          <dgm:chPref val="0"/>
          <dgm:bulletEnabled val="1"/>
        </dgm:presLayoutVars>
      </dgm:prSet>
      <dgm:spPr/>
      <dgm:t>
        <a:bodyPr/>
        <a:lstStyle/>
        <a:p>
          <a:endParaRPr lang="en-US"/>
        </a:p>
      </dgm:t>
    </dgm:pt>
    <dgm:pt modelId="{3EC7E7E5-55AA-49F9-B793-DCFB22529970}" type="pres">
      <dgm:prSet presAssocID="{96849791-09D7-4AED-9336-D26CBEA26AEC}" presName="desTx" presStyleLbl="alignAccFollowNode1" presStyleIdx="0" presStyleCnt="4">
        <dgm:presLayoutVars>
          <dgm:bulletEnabled val="1"/>
        </dgm:presLayoutVars>
      </dgm:prSet>
      <dgm:spPr/>
      <dgm:t>
        <a:bodyPr/>
        <a:lstStyle/>
        <a:p>
          <a:endParaRPr lang="en-US"/>
        </a:p>
      </dgm:t>
    </dgm:pt>
    <dgm:pt modelId="{935A5872-AE83-436A-B266-60ECC80E7A53}" type="pres">
      <dgm:prSet presAssocID="{E84C809C-501C-4027-9209-9EB2ABCB8592}" presName="space" presStyleCnt="0"/>
      <dgm:spPr/>
    </dgm:pt>
    <dgm:pt modelId="{85B9640F-8805-4C62-A301-7C9270F309E2}" type="pres">
      <dgm:prSet presAssocID="{F618811C-FE4D-4131-9BE4-DE2E49351326}" presName="composite" presStyleCnt="0"/>
      <dgm:spPr/>
    </dgm:pt>
    <dgm:pt modelId="{B722F9EE-F110-4E6E-A87B-F212A76E3EE4}" type="pres">
      <dgm:prSet presAssocID="{F618811C-FE4D-4131-9BE4-DE2E49351326}" presName="parTx" presStyleLbl="alignNode1" presStyleIdx="1" presStyleCnt="4">
        <dgm:presLayoutVars>
          <dgm:chMax val="0"/>
          <dgm:chPref val="0"/>
          <dgm:bulletEnabled val="1"/>
        </dgm:presLayoutVars>
      </dgm:prSet>
      <dgm:spPr/>
      <dgm:t>
        <a:bodyPr/>
        <a:lstStyle/>
        <a:p>
          <a:endParaRPr lang="en-US"/>
        </a:p>
      </dgm:t>
    </dgm:pt>
    <dgm:pt modelId="{C0635410-D7E4-422F-B422-B78ACF7EA38B}" type="pres">
      <dgm:prSet presAssocID="{F618811C-FE4D-4131-9BE4-DE2E49351326}" presName="desTx" presStyleLbl="alignAccFollowNode1" presStyleIdx="1" presStyleCnt="4">
        <dgm:presLayoutVars>
          <dgm:bulletEnabled val="1"/>
        </dgm:presLayoutVars>
      </dgm:prSet>
      <dgm:spPr/>
      <dgm:t>
        <a:bodyPr/>
        <a:lstStyle/>
        <a:p>
          <a:endParaRPr lang="en-US"/>
        </a:p>
      </dgm:t>
    </dgm:pt>
    <dgm:pt modelId="{14E5E2D1-2622-4D83-9AD8-250DDE832BD7}" type="pres">
      <dgm:prSet presAssocID="{1203934E-8080-488C-9D46-F0550EC1AAB0}" presName="space" presStyleCnt="0"/>
      <dgm:spPr/>
    </dgm:pt>
    <dgm:pt modelId="{205A1D28-2A77-4951-89B4-6DED339AC094}" type="pres">
      <dgm:prSet presAssocID="{A26714BD-B252-4794-9224-C496BE0CB3B2}" presName="composite" presStyleCnt="0"/>
      <dgm:spPr/>
    </dgm:pt>
    <dgm:pt modelId="{2F9AC9F4-1E3F-4334-A267-A05C99B39E68}" type="pres">
      <dgm:prSet presAssocID="{A26714BD-B252-4794-9224-C496BE0CB3B2}" presName="parTx" presStyleLbl="alignNode1" presStyleIdx="2" presStyleCnt="4">
        <dgm:presLayoutVars>
          <dgm:chMax val="0"/>
          <dgm:chPref val="0"/>
          <dgm:bulletEnabled val="1"/>
        </dgm:presLayoutVars>
      </dgm:prSet>
      <dgm:spPr/>
      <dgm:t>
        <a:bodyPr/>
        <a:lstStyle/>
        <a:p>
          <a:endParaRPr lang="en-US"/>
        </a:p>
      </dgm:t>
    </dgm:pt>
    <dgm:pt modelId="{1CBC048C-35AC-4EE4-879D-98FDBDFAEADA}" type="pres">
      <dgm:prSet presAssocID="{A26714BD-B252-4794-9224-C496BE0CB3B2}" presName="desTx" presStyleLbl="alignAccFollowNode1" presStyleIdx="2" presStyleCnt="4">
        <dgm:presLayoutVars>
          <dgm:bulletEnabled val="1"/>
        </dgm:presLayoutVars>
      </dgm:prSet>
      <dgm:spPr/>
      <dgm:t>
        <a:bodyPr/>
        <a:lstStyle/>
        <a:p>
          <a:endParaRPr lang="en-US"/>
        </a:p>
      </dgm:t>
    </dgm:pt>
    <dgm:pt modelId="{D33810C9-13BB-4423-B97C-04E22A41DA5B}" type="pres">
      <dgm:prSet presAssocID="{6178F112-36E1-414B-87F4-2B2F6D2CDB16}" presName="space" presStyleCnt="0"/>
      <dgm:spPr/>
    </dgm:pt>
    <dgm:pt modelId="{CB27DF63-90E1-42D2-817C-4242BA5E3661}" type="pres">
      <dgm:prSet presAssocID="{8BBF13A4-3322-4F2F-A710-E0E09A608C0B}" presName="composite" presStyleCnt="0"/>
      <dgm:spPr/>
    </dgm:pt>
    <dgm:pt modelId="{AAEBC890-2985-4A12-94DC-765771BBE8CA}" type="pres">
      <dgm:prSet presAssocID="{8BBF13A4-3322-4F2F-A710-E0E09A608C0B}" presName="parTx" presStyleLbl="alignNode1" presStyleIdx="3" presStyleCnt="4">
        <dgm:presLayoutVars>
          <dgm:chMax val="0"/>
          <dgm:chPref val="0"/>
          <dgm:bulletEnabled val="1"/>
        </dgm:presLayoutVars>
      </dgm:prSet>
      <dgm:spPr/>
      <dgm:t>
        <a:bodyPr/>
        <a:lstStyle/>
        <a:p>
          <a:endParaRPr lang="en-US"/>
        </a:p>
      </dgm:t>
    </dgm:pt>
    <dgm:pt modelId="{09844F6A-2B0A-493F-902A-3894E85E2366}" type="pres">
      <dgm:prSet presAssocID="{8BBF13A4-3322-4F2F-A710-E0E09A608C0B}" presName="desTx" presStyleLbl="alignAccFollowNode1" presStyleIdx="3" presStyleCnt="4">
        <dgm:presLayoutVars>
          <dgm:bulletEnabled val="1"/>
        </dgm:presLayoutVars>
      </dgm:prSet>
      <dgm:spPr/>
      <dgm:t>
        <a:bodyPr/>
        <a:lstStyle/>
        <a:p>
          <a:endParaRPr lang="en-US"/>
        </a:p>
      </dgm:t>
    </dgm:pt>
  </dgm:ptLst>
  <dgm:cxnLst>
    <dgm:cxn modelId="{78B45EA8-92D4-4EE7-AD00-183FC2AE6598}" type="presOf" srcId="{37E3443D-B87E-4766-91AA-D790208A1524}" destId="{1CBC048C-35AC-4EE4-879D-98FDBDFAEADA}" srcOrd="0" destOrd="3" presId="urn:microsoft.com/office/officeart/2005/8/layout/hList1"/>
    <dgm:cxn modelId="{D1249675-ED89-421D-9355-02D46C7164E9}" srcId="{A26714BD-B252-4794-9224-C496BE0CB3B2}" destId="{4F668A63-C907-4844-8E7C-FB1CF947D6B1}" srcOrd="4" destOrd="0" parTransId="{9AED1305-51B7-4E90-B870-368FE68D9A47}" sibTransId="{13383D49-1BB7-47FF-94B3-2EE7E51F57C0}"/>
    <dgm:cxn modelId="{2E30E67A-AC73-44B0-B23C-A6F78ACC55A6}" type="presOf" srcId="{511399E5-6E10-4668-980D-52A4A7A45047}" destId="{09844F6A-2B0A-493F-902A-3894E85E2366}" srcOrd="0" destOrd="4" presId="urn:microsoft.com/office/officeart/2005/8/layout/hList1"/>
    <dgm:cxn modelId="{435CABBE-E39C-4558-9D8A-7531BD445F50}" srcId="{8BBF13A4-3322-4F2F-A710-E0E09A608C0B}" destId="{4D56AA31-23AE-4CE4-B1A1-A28624255221}" srcOrd="0" destOrd="0" parTransId="{8B072B7F-03F4-4CEC-A5E1-CF925870B169}" sibTransId="{36BD4313-194C-4550-ADE4-500198C33B6E}"/>
    <dgm:cxn modelId="{0B82B572-4169-494B-B772-3ABA6C5E1845}" srcId="{92ADF4AF-DDF4-4B74-A5CD-013D9824AAC4}" destId="{F618811C-FE4D-4131-9BE4-DE2E49351326}" srcOrd="1" destOrd="0" parTransId="{85BA7581-3358-4871-9F75-E8D60A1BEA0E}" sibTransId="{1203934E-8080-488C-9D46-F0550EC1AAB0}"/>
    <dgm:cxn modelId="{A1282599-BB99-45DA-BC55-12A281DC5B65}" srcId="{8BBF13A4-3322-4F2F-A710-E0E09A608C0B}" destId="{E1C461D2-E438-4B10-AE5C-8767F1B4B87C}" srcOrd="3" destOrd="0" parTransId="{DD393AAB-4722-4C8B-AFC5-0D2FDDD99BD2}" sibTransId="{364C2E11-B8E2-48AD-B3A6-9559780FA9AB}"/>
    <dgm:cxn modelId="{71538458-BEF0-4ABB-AFD5-DF81D122B700}" srcId="{F618811C-FE4D-4131-9BE4-DE2E49351326}" destId="{A542153D-6F8C-4127-A058-15427DC701D2}" srcOrd="4" destOrd="0" parTransId="{513D2BB4-3829-4BE1-8090-72CFA08E9A0A}" sibTransId="{C6FAFECF-4C03-4CD7-B23D-6D20866D652F}"/>
    <dgm:cxn modelId="{FEFEC4B8-01FB-41A6-BFAD-C6B026F65888}" type="presOf" srcId="{8BBF13A4-3322-4F2F-A710-E0E09A608C0B}" destId="{AAEBC890-2985-4A12-94DC-765771BBE8CA}" srcOrd="0" destOrd="0" presId="urn:microsoft.com/office/officeart/2005/8/layout/hList1"/>
    <dgm:cxn modelId="{6B467017-B811-4118-B7C8-F6AEDEC37567}" type="presOf" srcId="{21BF7FBA-2A91-4AFD-9E5F-1892A97CD62A}" destId="{1CBC048C-35AC-4EE4-879D-98FDBDFAEADA}" srcOrd="0" destOrd="1" presId="urn:microsoft.com/office/officeart/2005/8/layout/hList1"/>
    <dgm:cxn modelId="{FFFA4E5D-4479-4903-B5D3-D2AF6BA847C5}" type="presOf" srcId="{A805C614-7BAD-4E60-A231-C9EF88EE30B2}" destId="{3EC7E7E5-55AA-49F9-B793-DCFB22529970}" srcOrd="0" destOrd="4" presId="urn:microsoft.com/office/officeart/2005/8/layout/hList1"/>
    <dgm:cxn modelId="{9098A79B-6509-4268-B5E4-858AEBAA654D}" type="presOf" srcId="{4D56AA31-23AE-4CE4-B1A1-A28624255221}" destId="{09844F6A-2B0A-493F-902A-3894E85E2366}" srcOrd="0" destOrd="0" presId="urn:microsoft.com/office/officeart/2005/8/layout/hList1"/>
    <dgm:cxn modelId="{34D0AAF0-C7E8-458A-AD71-949E1E66284A}" type="presOf" srcId="{A26714BD-B252-4794-9224-C496BE0CB3B2}" destId="{2F9AC9F4-1E3F-4334-A267-A05C99B39E68}" srcOrd="0" destOrd="0" presId="urn:microsoft.com/office/officeart/2005/8/layout/hList1"/>
    <dgm:cxn modelId="{35FD9985-4320-4988-B454-35547313D421}" type="presOf" srcId="{4F668A63-C907-4844-8E7C-FB1CF947D6B1}" destId="{1CBC048C-35AC-4EE4-879D-98FDBDFAEADA}" srcOrd="0" destOrd="4" presId="urn:microsoft.com/office/officeart/2005/8/layout/hList1"/>
    <dgm:cxn modelId="{071D140B-F7E0-423B-B4D6-3BED2F829E65}" type="presOf" srcId="{3418BD6E-F5B0-405B-BF3B-F51FEB7FC547}" destId="{C0635410-D7E4-422F-B422-B78ACF7EA38B}" srcOrd="0" destOrd="5" presId="urn:microsoft.com/office/officeart/2005/8/layout/hList1"/>
    <dgm:cxn modelId="{CBC125BE-D155-4EB9-AE66-70DB4B6BC94C}" srcId="{92ADF4AF-DDF4-4B74-A5CD-013D9824AAC4}" destId="{A26714BD-B252-4794-9224-C496BE0CB3B2}" srcOrd="2" destOrd="0" parTransId="{F8A873E9-C1EA-4843-BFCF-97355F57C5E8}" sibTransId="{6178F112-36E1-414B-87F4-2B2F6D2CDB16}"/>
    <dgm:cxn modelId="{5BBE60A7-AB7B-46A7-B603-8EE8D9D6D6C1}" srcId="{F618811C-FE4D-4131-9BE4-DE2E49351326}" destId="{3418BD6E-F5B0-405B-BF3B-F51FEB7FC547}" srcOrd="5" destOrd="0" parTransId="{349CF523-EDF0-4985-98E0-D771C5CC6F3C}" sibTransId="{55457956-8625-4E46-83AE-812F5A216639}"/>
    <dgm:cxn modelId="{85445FB7-260A-47F4-B73C-88E3974A51C3}" type="presOf" srcId="{646EC754-698D-4E5D-999D-FFED9B91A2A8}" destId="{C0635410-D7E4-422F-B422-B78ACF7EA38B}" srcOrd="0" destOrd="3" presId="urn:microsoft.com/office/officeart/2005/8/layout/hList1"/>
    <dgm:cxn modelId="{C004A65C-918B-49A4-A66C-63CF47236322}" type="presOf" srcId="{813F6B65-2F08-440E-845D-7CC09F07B2EC}" destId="{C0635410-D7E4-422F-B422-B78ACF7EA38B}" srcOrd="0" destOrd="1" presId="urn:microsoft.com/office/officeart/2005/8/layout/hList1"/>
    <dgm:cxn modelId="{8D466C27-78D1-41BB-ABFA-46A52DD0D532}" type="presOf" srcId="{77B93CA5-3E01-4B97-83FC-66C82D21447C}" destId="{1CBC048C-35AC-4EE4-879D-98FDBDFAEADA}" srcOrd="0" destOrd="2" presId="urn:microsoft.com/office/officeart/2005/8/layout/hList1"/>
    <dgm:cxn modelId="{387DF698-F738-4B47-B782-A6E3237135A9}" srcId="{F618811C-FE4D-4131-9BE4-DE2E49351326}" destId="{30DC28FB-7A8F-4CBA-A24C-5469201CACBB}" srcOrd="0" destOrd="0" parTransId="{275D1632-FC15-487E-831B-7F040E3E5C6D}" sibTransId="{ACC369CE-6D45-4DCD-9513-EBE8993C8CAD}"/>
    <dgm:cxn modelId="{19561D92-2952-4167-A322-B20B5DD403CA}" srcId="{A26714BD-B252-4794-9224-C496BE0CB3B2}" destId="{3D737F4A-B703-4ED6-88A3-8197A48145B8}" srcOrd="0" destOrd="0" parTransId="{4C1E5332-29B1-4B1A-BAF5-69FB814E5AEF}" sibTransId="{DCFA8823-868B-48F3-BEBD-AED87383CE05}"/>
    <dgm:cxn modelId="{88FC539C-079F-449D-AD24-4262ACF9C238}" srcId="{8BBF13A4-3322-4F2F-A710-E0E09A608C0B}" destId="{4F89E727-7682-4A87-B225-32991AD06448}" srcOrd="1" destOrd="0" parTransId="{2DC4F958-AB2D-4505-8A6B-69EF081BFE1C}" sibTransId="{52ABE2AE-E5E0-4C9C-80EB-4677BAA2E6A2}"/>
    <dgm:cxn modelId="{E1B7552E-92B3-472E-9716-29FE7DB52B99}" srcId="{A26714BD-B252-4794-9224-C496BE0CB3B2}" destId="{37E3443D-B87E-4766-91AA-D790208A1524}" srcOrd="3" destOrd="0" parTransId="{2955669C-DC40-4B19-8727-0CEFF3593B08}" sibTransId="{BFB2C663-959E-46B2-B909-8AF591FC74D7}"/>
    <dgm:cxn modelId="{80790BCA-CF3D-43B8-8B5D-86784B072199}" srcId="{96849791-09D7-4AED-9336-D26CBEA26AEC}" destId="{A805C614-7BAD-4E60-A231-C9EF88EE30B2}" srcOrd="4" destOrd="0" parTransId="{7EB87C2A-2BEC-4C7E-BAA6-70796B5790A0}" sibTransId="{57A40302-8899-45F8-AE22-B0F406096A3D}"/>
    <dgm:cxn modelId="{E4FC2D27-1FDB-4AA8-BB19-BAE7A7265B90}" type="presOf" srcId="{3D737F4A-B703-4ED6-88A3-8197A48145B8}" destId="{1CBC048C-35AC-4EE4-879D-98FDBDFAEADA}" srcOrd="0" destOrd="0" presId="urn:microsoft.com/office/officeart/2005/8/layout/hList1"/>
    <dgm:cxn modelId="{3771B0C7-8402-4700-9F23-2007421C6AB5}" srcId="{F618811C-FE4D-4131-9BE4-DE2E49351326}" destId="{813F6B65-2F08-440E-845D-7CC09F07B2EC}" srcOrd="1" destOrd="0" parTransId="{9DE07D9F-5CF7-4D7E-9158-ABF91364EBDA}" sibTransId="{1060EE11-EE07-4579-9886-FFD9BC562FE8}"/>
    <dgm:cxn modelId="{5D4BE55C-7EA3-4FF5-AA60-5DF83B794294}" srcId="{A26714BD-B252-4794-9224-C496BE0CB3B2}" destId="{77B93CA5-3E01-4B97-83FC-66C82D21447C}" srcOrd="2" destOrd="0" parTransId="{6889F6B9-BF6E-4790-BF96-33260B0D6BB3}" sibTransId="{372B02AF-B754-4A18-8201-C8A5049C71B6}"/>
    <dgm:cxn modelId="{073A4BD2-1778-4D7C-8071-D1A7713445C2}" type="presOf" srcId="{62BEEAA3-A5D7-44EF-B57C-943BB11E47B3}" destId="{3EC7E7E5-55AA-49F9-B793-DCFB22529970}" srcOrd="0" destOrd="1" presId="urn:microsoft.com/office/officeart/2005/8/layout/hList1"/>
    <dgm:cxn modelId="{2C1DE9D9-4961-4BB1-AB23-D9730FEF2129}" srcId="{96849791-09D7-4AED-9336-D26CBEA26AEC}" destId="{324D7C65-F96D-41FB-9817-B14AB8A679F2}" srcOrd="2" destOrd="0" parTransId="{E5B6A0BF-4DEE-414C-990C-8E19C30BA59C}" sibTransId="{B0076D9F-04D9-48F1-90B8-1EA6CF6732B0}"/>
    <dgm:cxn modelId="{FF7CAAFD-B643-43A2-AA95-243E1708F7D8}" type="presOf" srcId="{E1C461D2-E438-4B10-AE5C-8767F1B4B87C}" destId="{09844F6A-2B0A-493F-902A-3894E85E2366}" srcOrd="0" destOrd="3" presId="urn:microsoft.com/office/officeart/2005/8/layout/hList1"/>
    <dgm:cxn modelId="{0279281D-6681-48BF-A10B-44388AD37877}" type="presOf" srcId="{BED62D05-ADC5-4965-8B9D-4DC36527F5A2}" destId="{3EC7E7E5-55AA-49F9-B793-DCFB22529970}" srcOrd="0" destOrd="3" presId="urn:microsoft.com/office/officeart/2005/8/layout/hList1"/>
    <dgm:cxn modelId="{AE8ECCC2-3FF9-40EB-A75A-C06471D9BFB1}" type="presOf" srcId="{F618811C-FE4D-4131-9BE4-DE2E49351326}" destId="{B722F9EE-F110-4E6E-A87B-F212A76E3EE4}" srcOrd="0" destOrd="0" presId="urn:microsoft.com/office/officeart/2005/8/layout/hList1"/>
    <dgm:cxn modelId="{9FDE5006-974F-4582-9202-4EF399F7A955}" type="presOf" srcId="{92ADF4AF-DDF4-4B74-A5CD-013D9824AAC4}" destId="{89FC9744-5885-4E77-918A-E3B466294169}" srcOrd="0" destOrd="0" presId="urn:microsoft.com/office/officeart/2005/8/layout/hList1"/>
    <dgm:cxn modelId="{FA832B9D-B581-46A4-BFF0-7F6E24C3BAFE}" type="presOf" srcId="{239B7E97-BAEF-4FEB-A7BB-516C5140ED8B}" destId="{C0635410-D7E4-422F-B422-B78ACF7EA38B}" srcOrd="0" destOrd="2" presId="urn:microsoft.com/office/officeart/2005/8/layout/hList1"/>
    <dgm:cxn modelId="{E290227D-E255-4882-9422-9F26FD230445}" srcId="{F618811C-FE4D-4131-9BE4-DE2E49351326}" destId="{239B7E97-BAEF-4FEB-A7BB-516C5140ED8B}" srcOrd="2" destOrd="0" parTransId="{60AB2172-305E-40BF-A199-31E27506D429}" sibTransId="{4B2435CE-305D-459A-A9DE-B1216B733A02}"/>
    <dgm:cxn modelId="{2DFA5B71-2044-49EC-AC46-66898EEB5F8D}" srcId="{F618811C-FE4D-4131-9BE4-DE2E49351326}" destId="{646EC754-698D-4E5D-999D-FFED9B91A2A8}" srcOrd="3" destOrd="0" parTransId="{CD75A7C1-371E-4F5E-8F8B-A6113ACE46D0}" sibTransId="{97C31AF0-646F-4544-8B81-964D99C8114F}"/>
    <dgm:cxn modelId="{157D45D5-44B5-4459-BBD6-044464A9264F}" srcId="{96849791-09D7-4AED-9336-D26CBEA26AEC}" destId="{BED62D05-ADC5-4965-8B9D-4DC36527F5A2}" srcOrd="3" destOrd="0" parTransId="{41DE1AA0-5D49-4164-B31F-54AEFFD13D40}" sibTransId="{449614AC-FF1C-4A44-8BB9-3ECAD5A6C34F}"/>
    <dgm:cxn modelId="{AECF0FA6-BB45-42C2-95AC-3D9CDA7FFAD6}" type="presOf" srcId="{C9ABDF3A-D5C6-44A5-855D-57AB5113CC3B}" destId="{09844F6A-2B0A-493F-902A-3894E85E2366}" srcOrd="0" destOrd="2" presId="urn:microsoft.com/office/officeart/2005/8/layout/hList1"/>
    <dgm:cxn modelId="{EAFF3B90-7769-4FD0-AAFF-D3F694A0FD7D}" srcId="{92ADF4AF-DDF4-4B74-A5CD-013D9824AAC4}" destId="{8BBF13A4-3322-4F2F-A710-E0E09A608C0B}" srcOrd="3" destOrd="0" parTransId="{760A9309-AE09-4F8F-93DF-19467E9EAF7A}" sibTransId="{D1D7773F-1111-437A-8AF2-B0A979727B0E}"/>
    <dgm:cxn modelId="{65C99884-58E1-4A53-8445-A5932AB19081}" type="presOf" srcId="{4F89E727-7682-4A87-B225-32991AD06448}" destId="{09844F6A-2B0A-493F-902A-3894E85E2366}" srcOrd="0" destOrd="1" presId="urn:microsoft.com/office/officeart/2005/8/layout/hList1"/>
    <dgm:cxn modelId="{53897D24-4D9B-497B-B478-A5BD9A0A5281}" type="presOf" srcId="{96849791-09D7-4AED-9336-D26CBEA26AEC}" destId="{2C116A7E-EFC5-47A5-B3C2-BBD01BA288DF}" srcOrd="0" destOrd="0" presId="urn:microsoft.com/office/officeart/2005/8/layout/hList1"/>
    <dgm:cxn modelId="{32760EF7-1D43-4925-A9A4-96C9A57FDC1A}" srcId="{A26714BD-B252-4794-9224-C496BE0CB3B2}" destId="{21BF7FBA-2A91-4AFD-9E5F-1892A97CD62A}" srcOrd="1" destOrd="0" parTransId="{EBDFB7F1-FFA3-4EF7-9B4A-34E224E4A454}" sibTransId="{69220BB2-35F4-474A-9A21-33724BCD5694}"/>
    <dgm:cxn modelId="{10F2EA7C-7BE9-4BC3-9B75-EB37216F549D}" srcId="{92ADF4AF-DDF4-4B74-A5CD-013D9824AAC4}" destId="{96849791-09D7-4AED-9336-D26CBEA26AEC}" srcOrd="0" destOrd="0" parTransId="{81E134EC-DD18-431F-A57E-4AB9B1FB8BD4}" sibTransId="{E84C809C-501C-4027-9209-9EB2ABCB8592}"/>
    <dgm:cxn modelId="{5E1D4C3C-CCE9-49F0-BB75-7615588668E4}" srcId="{96849791-09D7-4AED-9336-D26CBEA26AEC}" destId="{E06A13F1-2112-4350-B72B-100D0CC6B09F}" srcOrd="0" destOrd="0" parTransId="{7C0CB63C-9359-4D7D-96A2-DB9FFDF0725A}" sibTransId="{6B06B3CC-416D-4D14-A061-93D166D606C2}"/>
    <dgm:cxn modelId="{0D3AE0B5-E5A0-4721-862F-B1A15EE10E4F}" type="presOf" srcId="{E06A13F1-2112-4350-B72B-100D0CC6B09F}" destId="{3EC7E7E5-55AA-49F9-B793-DCFB22529970}" srcOrd="0" destOrd="0" presId="urn:microsoft.com/office/officeart/2005/8/layout/hList1"/>
    <dgm:cxn modelId="{256D74C3-F3C9-4967-BB70-ABCA1E791E2C}" type="presOf" srcId="{30DC28FB-7A8F-4CBA-A24C-5469201CACBB}" destId="{C0635410-D7E4-422F-B422-B78ACF7EA38B}" srcOrd="0" destOrd="0" presId="urn:microsoft.com/office/officeart/2005/8/layout/hList1"/>
    <dgm:cxn modelId="{D12ACAC1-7A08-4C3D-AB4E-10E05CF9F763}" srcId="{8BBF13A4-3322-4F2F-A710-E0E09A608C0B}" destId="{C9ABDF3A-D5C6-44A5-855D-57AB5113CC3B}" srcOrd="2" destOrd="0" parTransId="{7084FC9D-72FA-4587-9994-2DA10FF33B3F}" sibTransId="{B7686A6C-8007-45A2-A870-ABCBB913C3B2}"/>
    <dgm:cxn modelId="{3C48A632-7C84-405F-8220-D122B7F2C5D2}" srcId="{8BBF13A4-3322-4F2F-A710-E0E09A608C0B}" destId="{511399E5-6E10-4668-980D-52A4A7A45047}" srcOrd="4" destOrd="0" parTransId="{05E0A255-9F5E-4FD4-9AA2-C5DD5FA18B5C}" sibTransId="{108B9690-1353-4E93-B0E3-549CC3EBC94B}"/>
    <dgm:cxn modelId="{0AA8B2FF-1258-4B98-88C6-5B59B500B41E}" type="presOf" srcId="{324D7C65-F96D-41FB-9817-B14AB8A679F2}" destId="{3EC7E7E5-55AA-49F9-B793-DCFB22529970}" srcOrd="0" destOrd="2" presId="urn:microsoft.com/office/officeart/2005/8/layout/hList1"/>
    <dgm:cxn modelId="{7AB10C94-7CF4-4E0C-8669-982FC3BCFA09}" srcId="{96849791-09D7-4AED-9336-D26CBEA26AEC}" destId="{62BEEAA3-A5D7-44EF-B57C-943BB11E47B3}" srcOrd="1" destOrd="0" parTransId="{1A86B221-ACCE-4BF5-A364-A9BD79178178}" sibTransId="{9C63156B-B073-4121-81F5-E5C936702318}"/>
    <dgm:cxn modelId="{74247E3A-2259-4953-9B54-7FF3F7DF2276}" type="presOf" srcId="{A542153D-6F8C-4127-A058-15427DC701D2}" destId="{C0635410-D7E4-422F-B422-B78ACF7EA38B}" srcOrd="0" destOrd="4" presId="urn:microsoft.com/office/officeart/2005/8/layout/hList1"/>
    <dgm:cxn modelId="{7FCDB46E-CED0-4164-9F52-22CD88C4F002}" type="presParOf" srcId="{89FC9744-5885-4E77-918A-E3B466294169}" destId="{085BA760-B8E8-4A1C-8B75-C7B58AE9B1C8}" srcOrd="0" destOrd="0" presId="urn:microsoft.com/office/officeart/2005/8/layout/hList1"/>
    <dgm:cxn modelId="{EB9D5767-36EF-4F1D-9346-390E01C9C807}" type="presParOf" srcId="{085BA760-B8E8-4A1C-8B75-C7B58AE9B1C8}" destId="{2C116A7E-EFC5-47A5-B3C2-BBD01BA288DF}" srcOrd="0" destOrd="0" presId="urn:microsoft.com/office/officeart/2005/8/layout/hList1"/>
    <dgm:cxn modelId="{0DDAD473-3CF6-499E-80D1-9EB8A36C2587}" type="presParOf" srcId="{085BA760-B8E8-4A1C-8B75-C7B58AE9B1C8}" destId="{3EC7E7E5-55AA-49F9-B793-DCFB22529970}" srcOrd="1" destOrd="0" presId="urn:microsoft.com/office/officeart/2005/8/layout/hList1"/>
    <dgm:cxn modelId="{B8A9D8D0-8A42-4A36-A839-61C297860137}" type="presParOf" srcId="{89FC9744-5885-4E77-918A-E3B466294169}" destId="{935A5872-AE83-436A-B266-60ECC80E7A53}" srcOrd="1" destOrd="0" presId="urn:microsoft.com/office/officeart/2005/8/layout/hList1"/>
    <dgm:cxn modelId="{D15C1F7E-6DE0-4047-B073-E6C6CC16A759}" type="presParOf" srcId="{89FC9744-5885-4E77-918A-E3B466294169}" destId="{85B9640F-8805-4C62-A301-7C9270F309E2}" srcOrd="2" destOrd="0" presId="urn:microsoft.com/office/officeart/2005/8/layout/hList1"/>
    <dgm:cxn modelId="{D9D384D7-6DDF-4389-B6BF-E7B55AAB0F7A}" type="presParOf" srcId="{85B9640F-8805-4C62-A301-7C9270F309E2}" destId="{B722F9EE-F110-4E6E-A87B-F212A76E3EE4}" srcOrd="0" destOrd="0" presId="urn:microsoft.com/office/officeart/2005/8/layout/hList1"/>
    <dgm:cxn modelId="{A9085B3C-37A3-4157-8D93-C019F1DBF6CC}" type="presParOf" srcId="{85B9640F-8805-4C62-A301-7C9270F309E2}" destId="{C0635410-D7E4-422F-B422-B78ACF7EA38B}" srcOrd="1" destOrd="0" presId="urn:microsoft.com/office/officeart/2005/8/layout/hList1"/>
    <dgm:cxn modelId="{7572AA7D-ADD4-4DD7-A8C6-6403852F9CCF}" type="presParOf" srcId="{89FC9744-5885-4E77-918A-E3B466294169}" destId="{14E5E2D1-2622-4D83-9AD8-250DDE832BD7}" srcOrd="3" destOrd="0" presId="urn:microsoft.com/office/officeart/2005/8/layout/hList1"/>
    <dgm:cxn modelId="{34589640-E6EE-4912-B0EA-7BD1ED04A456}" type="presParOf" srcId="{89FC9744-5885-4E77-918A-E3B466294169}" destId="{205A1D28-2A77-4951-89B4-6DED339AC094}" srcOrd="4" destOrd="0" presId="urn:microsoft.com/office/officeart/2005/8/layout/hList1"/>
    <dgm:cxn modelId="{EBDD7592-136D-4283-BD4F-2396489DE64A}" type="presParOf" srcId="{205A1D28-2A77-4951-89B4-6DED339AC094}" destId="{2F9AC9F4-1E3F-4334-A267-A05C99B39E68}" srcOrd="0" destOrd="0" presId="urn:microsoft.com/office/officeart/2005/8/layout/hList1"/>
    <dgm:cxn modelId="{95B1F8B1-D18F-4766-9BAE-EF2BE1F6B5A1}" type="presParOf" srcId="{205A1D28-2A77-4951-89B4-6DED339AC094}" destId="{1CBC048C-35AC-4EE4-879D-98FDBDFAEADA}" srcOrd="1" destOrd="0" presId="urn:microsoft.com/office/officeart/2005/8/layout/hList1"/>
    <dgm:cxn modelId="{776B1883-987E-4AB6-BDA3-3A61D896F201}" type="presParOf" srcId="{89FC9744-5885-4E77-918A-E3B466294169}" destId="{D33810C9-13BB-4423-B97C-04E22A41DA5B}" srcOrd="5" destOrd="0" presId="urn:microsoft.com/office/officeart/2005/8/layout/hList1"/>
    <dgm:cxn modelId="{0A14EF51-32EC-4138-80CD-E0B8183B6330}" type="presParOf" srcId="{89FC9744-5885-4E77-918A-E3B466294169}" destId="{CB27DF63-90E1-42D2-817C-4242BA5E3661}" srcOrd="6" destOrd="0" presId="urn:microsoft.com/office/officeart/2005/8/layout/hList1"/>
    <dgm:cxn modelId="{847D8D10-9400-4A37-8547-8DCE884F666F}" type="presParOf" srcId="{CB27DF63-90E1-42D2-817C-4242BA5E3661}" destId="{AAEBC890-2985-4A12-94DC-765771BBE8CA}" srcOrd="0" destOrd="0" presId="urn:microsoft.com/office/officeart/2005/8/layout/hList1"/>
    <dgm:cxn modelId="{B05A624E-EE0F-4196-9F59-EE8F9FDCDB8C}" type="presParOf" srcId="{CB27DF63-90E1-42D2-817C-4242BA5E3661}" destId="{09844F6A-2B0A-493F-902A-3894E85E2366}" srcOrd="1" destOrd="0" presId="urn:microsoft.com/office/officeart/2005/8/layout/hList1"/>
  </dgm:cxnLst>
  <dgm:bg/>
  <dgm:whole/>
</dgm:dataModel>
</file>

<file path=ppt/diagrams/data2.xml><?xml version="1.0" encoding="utf-8"?>
<dgm:dataModel xmlns:dgm="http://schemas.openxmlformats.org/drawingml/2006/diagram" xmlns:a="http://schemas.openxmlformats.org/drawingml/2006/main">
  <dgm:ptLst>
    <dgm:pt modelId="{EA18862C-6284-4A65-9F1E-42F1648F9FDB}" type="doc">
      <dgm:prSet loTypeId="urn:microsoft.com/office/officeart/2005/8/layout/vProcess5" loCatId="process" qsTypeId="urn:microsoft.com/office/officeart/2005/8/quickstyle/3d8" qsCatId="3D" csTypeId="urn:microsoft.com/office/officeart/2005/8/colors/accent0_3" csCatId="mainScheme" phldr="1"/>
      <dgm:spPr/>
      <dgm:t>
        <a:bodyPr/>
        <a:lstStyle/>
        <a:p>
          <a:endParaRPr lang="en-US"/>
        </a:p>
      </dgm:t>
    </dgm:pt>
    <dgm:pt modelId="{6FA6B5A4-9E0D-4268-92C8-BE04B6FDFD20}">
      <dgm:prSet phldrT="[Text]"/>
      <dgm:spPr/>
      <dgm:t>
        <a:bodyPr/>
        <a:lstStyle/>
        <a:p>
          <a:r>
            <a:rPr lang="en-US" dirty="0" smtClean="0">
              <a:latin typeface="Book Antiqua" pitchFamily="18" charset="0"/>
            </a:rPr>
            <a:t>Intern Evaluation </a:t>
          </a:r>
        </a:p>
        <a:p>
          <a:r>
            <a:rPr lang="en-US" dirty="0" smtClean="0">
              <a:latin typeface="Book Antiqua" pitchFamily="18" charset="0"/>
            </a:rPr>
            <a:t>(Self- Evaluation by the Institution)</a:t>
          </a:r>
          <a:endParaRPr lang="en-US" dirty="0">
            <a:latin typeface="Book Antiqua" pitchFamily="18" charset="0"/>
          </a:endParaRPr>
        </a:p>
      </dgm:t>
    </dgm:pt>
    <dgm:pt modelId="{E5C25757-701A-40BF-BCBE-C049F4EF587E}" type="parTrans" cxnId="{2273B0EB-230C-4A95-824F-7A17B91B5A71}">
      <dgm:prSet/>
      <dgm:spPr/>
      <dgm:t>
        <a:bodyPr/>
        <a:lstStyle/>
        <a:p>
          <a:endParaRPr lang="en-US"/>
        </a:p>
      </dgm:t>
    </dgm:pt>
    <dgm:pt modelId="{42A1FC40-75C6-48CD-A9B8-A1E506596C9E}" type="sibTrans" cxnId="{2273B0EB-230C-4A95-824F-7A17B91B5A71}">
      <dgm:prSet/>
      <dgm:spPr/>
      <dgm:t>
        <a:bodyPr/>
        <a:lstStyle/>
        <a:p>
          <a:endParaRPr lang="en-US" dirty="0"/>
        </a:p>
      </dgm:t>
    </dgm:pt>
    <dgm:pt modelId="{C8304B35-8ADE-477B-8943-08115325A6A3}">
      <dgm:prSet phldrT="[Text]"/>
      <dgm:spPr/>
      <dgm:t>
        <a:bodyPr/>
        <a:lstStyle/>
        <a:p>
          <a:r>
            <a:rPr lang="en-US" dirty="0" smtClean="0">
              <a:latin typeface="Book Antiqua" pitchFamily="18" charset="0"/>
            </a:rPr>
            <a:t>External Evaluation by an independent group of experts </a:t>
          </a:r>
          <a:endParaRPr lang="en-US" dirty="0">
            <a:latin typeface="Book Antiqua" pitchFamily="18" charset="0"/>
          </a:endParaRPr>
        </a:p>
      </dgm:t>
    </dgm:pt>
    <dgm:pt modelId="{9CBEB63D-EC23-4A21-932B-8846D687E0C5}" type="parTrans" cxnId="{3C52C7A1-9D0D-4295-BD38-19C03AD9C370}">
      <dgm:prSet/>
      <dgm:spPr/>
      <dgm:t>
        <a:bodyPr/>
        <a:lstStyle/>
        <a:p>
          <a:endParaRPr lang="en-US"/>
        </a:p>
      </dgm:t>
    </dgm:pt>
    <dgm:pt modelId="{9B9612D4-FF6B-490C-BBBA-A0C4F7985E0B}" type="sibTrans" cxnId="{3C52C7A1-9D0D-4295-BD38-19C03AD9C370}">
      <dgm:prSet/>
      <dgm:spPr/>
      <dgm:t>
        <a:bodyPr/>
        <a:lstStyle/>
        <a:p>
          <a:endParaRPr lang="en-US" dirty="0"/>
        </a:p>
      </dgm:t>
    </dgm:pt>
    <dgm:pt modelId="{06AF6CA6-2366-42CF-A6CB-06F8995A429B}">
      <dgm:prSet phldrT="[Text]"/>
      <dgm:spPr/>
      <dgm:t>
        <a:bodyPr/>
        <a:lstStyle/>
        <a:p>
          <a:r>
            <a:rPr lang="en-US" dirty="0" smtClean="0">
              <a:latin typeface="Book Antiqua" pitchFamily="18" charset="0"/>
            </a:rPr>
            <a:t>Follow- up procedure for quality improvement in the evaluated Institution and an agreed Action Plan</a:t>
          </a:r>
          <a:endParaRPr lang="en-US" dirty="0">
            <a:latin typeface="Book Antiqua" pitchFamily="18" charset="0"/>
          </a:endParaRPr>
        </a:p>
      </dgm:t>
    </dgm:pt>
    <dgm:pt modelId="{F59566B3-7830-4C6A-8949-0F10BE5DA268}" type="parTrans" cxnId="{57ED0288-0434-4A24-814F-D1EFCC9A2CF4}">
      <dgm:prSet/>
      <dgm:spPr/>
      <dgm:t>
        <a:bodyPr/>
        <a:lstStyle/>
        <a:p>
          <a:endParaRPr lang="en-US"/>
        </a:p>
      </dgm:t>
    </dgm:pt>
    <dgm:pt modelId="{71355441-D9D2-4AB4-B874-C0490BA2505D}" type="sibTrans" cxnId="{57ED0288-0434-4A24-814F-D1EFCC9A2CF4}">
      <dgm:prSet/>
      <dgm:spPr/>
      <dgm:t>
        <a:bodyPr/>
        <a:lstStyle/>
        <a:p>
          <a:endParaRPr lang="en-US"/>
        </a:p>
      </dgm:t>
    </dgm:pt>
    <dgm:pt modelId="{D5B66D06-565A-43C2-96C4-ADC6D66B683C}">
      <dgm:prSet/>
      <dgm:spPr/>
      <dgm:t>
        <a:bodyPr/>
        <a:lstStyle/>
        <a:p>
          <a:r>
            <a:rPr lang="en-US" dirty="0" smtClean="0">
              <a:latin typeface="Book Antiqua" pitchFamily="18" charset="0"/>
            </a:rPr>
            <a:t>The accreditation decision by the NQA GB based on external evaluation </a:t>
          </a:r>
          <a:endParaRPr lang="en-US" dirty="0">
            <a:latin typeface="Book Antiqua" pitchFamily="18" charset="0"/>
          </a:endParaRPr>
        </a:p>
      </dgm:t>
    </dgm:pt>
    <dgm:pt modelId="{DA0703A3-92CE-449E-9F68-00F5D57EF5E0}" type="parTrans" cxnId="{729623F2-9BBC-440C-B83F-A631E7E44B7B}">
      <dgm:prSet/>
      <dgm:spPr/>
      <dgm:t>
        <a:bodyPr/>
        <a:lstStyle/>
        <a:p>
          <a:endParaRPr lang="en-US"/>
        </a:p>
      </dgm:t>
    </dgm:pt>
    <dgm:pt modelId="{C826F38F-5276-4A51-812A-A30A75BAB67F}" type="sibTrans" cxnId="{729623F2-9BBC-440C-B83F-A631E7E44B7B}">
      <dgm:prSet/>
      <dgm:spPr/>
      <dgm:t>
        <a:bodyPr/>
        <a:lstStyle/>
        <a:p>
          <a:endParaRPr lang="en-US" dirty="0"/>
        </a:p>
      </dgm:t>
    </dgm:pt>
    <dgm:pt modelId="{E9C9FEBC-6506-41FF-8076-3EF9329E3F0E}" type="pres">
      <dgm:prSet presAssocID="{EA18862C-6284-4A65-9F1E-42F1648F9FDB}" presName="outerComposite" presStyleCnt="0">
        <dgm:presLayoutVars>
          <dgm:chMax val="5"/>
          <dgm:dir/>
          <dgm:resizeHandles val="exact"/>
        </dgm:presLayoutVars>
      </dgm:prSet>
      <dgm:spPr/>
      <dgm:t>
        <a:bodyPr/>
        <a:lstStyle/>
        <a:p>
          <a:endParaRPr lang="en-US"/>
        </a:p>
      </dgm:t>
    </dgm:pt>
    <dgm:pt modelId="{7402B43F-693D-43FA-B8DD-D22DDC4943C2}" type="pres">
      <dgm:prSet presAssocID="{EA18862C-6284-4A65-9F1E-42F1648F9FDB}" presName="dummyMaxCanvas" presStyleCnt="0">
        <dgm:presLayoutVars/>
      </dgm:prSet>
      <dgm:spPr/>
    </dgm:pt>
    <dgm:pt modelId="{384474F1-9892-46AC-8ACD-C61C507D77FD}" type="pres">
      <dgm:prSet presAssocID="{EA18862C-6284-4A65-9F1E-42F1648F9FDB}" presName="FourNodes_1" presStyleLbl="node1" presStyleIdx="0" presStyleCnt="4" custLinFactY="-48687" custLinFactNeighborY="-100000">
        <dgm:presLayoutVars>
          <dgm:bulletEnabled val="1"/>
        </dgm:presLayoutVars>
      </dgm:prSet>
      <dgm:spPr/>
      <dgm:t>
        <a:bodyPr/>
        <a:lstStyle/>
        <a:p>
          <a:endParaRPr lang="en-US"/>
        </a:p>
      </dgm:t>
    </dgm:pt>
    <dgm:pt modelId="{54BE0AA3-F2E8-482D-B3A7-EE8F5A4F9199}" type="pres">
      <dgm:prSet presAssocID="{EA18862C-6284-4A65-9F1E-42F1648F9FDB}" presName="FourNodes_2" presStyleLbl="node1" presStyleIdx="1" presStyleCnt="4">
        <dgm:presLayoutVars>
          <dgm:bulletEnabled val="1"/>
        </dgm:presLayoutVars>
      </dgm:prSet>
      <dgm:spPr/>
      <dgm:t>
        <a:bodyPr/>
        <a:lstStyle/>
        <a:p>
          <a:endParaRPr lang="en-US"/>
        </a:p>
      </dgm:t>
    </dgm:pt>
    <dgm:pt modelId="{A6A8F0BE-FFE6-4024-BF3F-EFEC583E2381}" type="pres">
      <dgm:prSet presAssocID="{EA18862C-6284-4A65-9F1E-42F1648F9FDB}" presName="FourNodes_3" presStyleLbl="node1" presStyleIdx="2" presStyleCnt="4">
        <dgm:presLayoutVars>
          <dgm:bulletEnabled val="1"/>
        </dgm:presLayoutVars>
      </dgm:prSet>
      <dgm:spPr/>
      <dgm:t>
        <a:bodyPr/>
        <a:lstStyle/>
        <a:p>
          <a:endParaRPr lang="en-US"/>
        </a:p>
      </dgm:t>
    </dgm:pt>
    <dgm:pt modelId="{3A15CD41-174B-4638-A4FC-A1C9DCACA20D}" type="pres">
      <dgm:prSet presAssocID="{EA18862C-6284-4A65-9F1E-42F1648F9FDB}" presName="FourNodes_4" presStyleLbl="node1" presStyleIdx="3" presStyleCnt="4">
        <dgm:presLayoutVars>
          <dgm:bulletEnabled val="1"/>
        </dgm:presLayoutVars>
      </dgm:prSet>
      <dgm:spPr/>
      <dgm:t>
        <a:bodyPr/>
        <a:lstStyle/>
        <a:p>
          <a:endParaRPr lang="en-US"/>
        </a:p>
      </dgm:t>
    </dgm:pt>
    <dgm:pt modelId="{AB626614-BFB6-409A-84A4-CF30E72EFF54}" type="pres">
      <dgm:prSet presAssocID="{EA18862C-6284-4A65-9F1E-42F1648F9FDB}" presName="FourConn_1-2" presStyleLbl="fgAccFollowNode1" presStyleIdx="0" presStyleCnt="3">
        <dgm:presLayoutVars>
          <dgm:bulletEnabled val="1"/>
        </dgm:presLayoutVars>
      </dgm:prSet>
      <dgm:spPr/>
      <dgm:t>
        <a:bodyPr/>
        <a:lstStyle/>
        <a:p>
          <a:endParaRPr lang="en-US"/>
        </a:p>
      </dgm:t>
    </dgm:pt>
    <dgm:pt modelId="{63BAD3AB-99B0-43C5-AC0C-895FFEC0D27D}" type="pres">
      <dgm:prSet presAssocID="{EA18862C-6284-4A65-9F1E-42F1648F9FDB}" presName="FourConn_2-3" presStyleLbl="fgAccFollowNode1" presStyleIdx="1" presStyleCnt="3">
        <dgm:presLayoutVars>
          <dgm:bulletEnabled val="1"/>
        </dgm:presLayoutVars>
      </dgm:prSet>
      <dgm:spPr/>
      <dgm:t>
        <a:bodyPr/>
        <a:lstStyle/>
        <a:p>
          <a:endParaRPr lang="en-US"/>
        </a:p>
      </dgm:t>
    </dgm:pt>
    <dgm:pt modelId="{A3FC76C0-5B60-4F91-AD3C-B9A765337D66}" type="pres">
      <dgm:prSet presAssocID="{EA18862C-6284-4A65-9F1E-42F1648F9FDB}" presName="FourConn_3-4" presStyleLbl="fgAccFollowNode1" presStyleIdx="2" presStyleCnt="3">
        <dgm:presLayoutVars>
          <dgm:bulletEnabled val="1"/>
        </dgm:presLayoutVars>
      </dgm:prSet>
      <dgm:spPr/>
      <dgm:t>
        <a:bodyPr/>
        <a:lstStyle/>
        <a:p>
          <a:endParaRPr lang="en-US"/>
        </a:p>
      </dgm:t>
    </dgm:pt>
    <dgm:pt modelId="{4B4E4939-9A33-46DE-B3A7-26345F04ECC5}" type="pres">
      <dgm:prSet presAssocID="{EA18862C-6284-4A65-9F1E-42F1648F9FDB}" presName="FourNodes_1_text" presStyleLbl="node1" presStyleIdx="3" presStyleCnt="4">
        <dgm:presLayoutVars>
          <dgm:bulletEnabled val="1"/>
        </dgm:presLayoutVars>
      </dgm:prSet>
      <dgm:spPr/>
      <dgm:t>
        <a:bodyPr/>
        <a:lstStyle/>
        <a:p>
          <a:endParaRPr lang="en-US"/>
        </a:p>
      </dgm:t>
    </dgm:pt>
    <dgm:pt modelId="{667B8E2D-33EF-461D-81BA-CCB6338FE387}" type="pres">
      <dgm:prSet presAssocID="{EA18862C-6284-4A65-9F1E-42F1648F9FDB}" presName="FourNodes_2_text" presStyleLbl="node1" presStyleIdx="3" presStyleCnt="4">
        <dgm:presLayoutVars>
          <dgm:bulletEnabled val="1"/>
        </dgm:presLayoutVars>
      </dgm:prSet>
      <dgm:spPr/>
      <dgm:t>
        <a:bodyPr/>
        <a:lstStyle/>
        <a:p>
          <a:endParaRPr lang="en-US"/>
        </a:p>
      </dgm:t>
    </dgm:pt>
    <dgm:pt modelId="{A1768F65-4C95-43BA-80E9-CA448202B9DA}" type="pres">
      <dgm:prSet presAssocID="{EA18862C-6284-4A65-9F1E-42F1648F9FDB}" presName="FourNodes_3_text" presStyleLbl="node1" presStyleIdx="3" presStyleCnt="4">
        <dgm:presLayoutVars>
          <dgm:bulletEnabled val="1"/>
        </dgm:presLayoutVars>
      </dgm:prSet>
      <dgm:spPr/>
      <dgm:t>
        <a:bodyPr/>
        <a:lstStyle/>
        <a:p>
          <a:endParaRPr lang="en-US"/>
        </a:p>
      </dgm:t>
    </dgm:pt>
    <dgm:pt modelId="{EF0A8CF4-BFD3-4A91-8506-6B1EC9894F9B}" type="pres">
      <dgm:prSet presAssocID="{EA18862C-6284-4A65-9F1E-42F1648F9FDB}" presName="FourNodes_4_text" presStyleLbl="node1" presStyleIdx="3" presStyleCnt="4">
        <dgm:presLayoutVars>
          <dgm:bulletEnabled val="1"/>
        </dgm:presLayoutVars>
      </dgm:prSet>
      <dgm:spPr/>
      <dgm:t>
        <a:bodyPr/>
        <a:lstStyle/>
        <a:p>
          <a:endParaRPr lang="en-US"/>
        </a:p>
      </dgm:t>
    </dgm:pt>
  </dgm:ptLst>
  <dgm:cxnLst>
    <dgm:cxn modelId="{5278F593-57C2-4828-973F-2FBFACB4F28B}" type="presOf" srcId="{C8304B35-8ADE-477B-8943-08115325A6A3}" destId="{54BE0AA3-F2E8-482D-B3A7-EE8F5A4F9199}" srcOrd="0" destOrd="0" presId="urn:microsoft.com/office/officeart/2005/8/layout/vProcess5"/>
    <dgm:cxn modelId="{77EA056C-D07D-4A99-A714-DED4D68EB13F}" type="presOf" srcId="{C826F38F-5276-4A51-812A-A30A75BAB67F}" destId="{A3FC76C0-5B60-4F91-AD3C-B9A765337D66}" srcOrd="0" destOrd="0" presId="urn:microsoft.com/office/officeart/2005/8/layout/vProcess5"/>
    <dgm:cxn modelId="{329F270F-CDD6-4FA9-B4A8-6E860C8284BF}" type="presOf" srcId="{06AF6CA6-2366-42CF-A6CB-06F8995A429B}" destId="{3A15CD41-174B-4638-A4FC-A1C9DCACA20D}" srcOrd="0" destOrd="0" presId="urn:microsoft.com/office/officeart/2005/8/layout/vProcess5"/>
    <dgm:cxn modelId="{3B1975C8-AE30-475A-B993-C3CD7FE50341}" type="presOf" srcId="{9B9612D4-FF6B-490C-BBBA-A0C4F7985E0B}" destId="{63BAD3AB-99B0-43C5-AC0C-895FFEC0D27D}" srcOrd="0" destOrd="0" presId="urn:microsoft.com/office/officeart/2005/8/layout/vProcess5"/>
    <dgm:cxn modelId="{2273B0EB-230C-4A95-824F-7A17B91B5A71}" srcId="{EA18862C-6284-4A65-9F1E-42F1648F9FDB}" destId="{6FA6B5A4-9E0D-4268-92C8-BE04B6FDFD20}" srcOrd="0" destOrd="0" parTransId="{E5C25757-701A-40BF-BCBE-C049F4EF587E}" sibTransId="{42A1FC40-75C6-48CD-A9B8-A1E506596C9E}"/>
    <dgm:cxn modelId="{1641409A-C87D-4658-86C8-DBC317E6884D}" type="presOf" srcId="{06AF6CA6-2366-42CF-A6CB-06F8995A429B}" destId="{EF0A8CF4-BFD3-4A91-8506-6B1EC9894F9B}" srcOrd="1" destOrd="0" presId="urn:microsoft.com/office/officeart/2005/8/layout/vProcess5"/>
    <dgm:cxn modelId="{61F0E2AD-513B-425F-8ADF-8290DF61E8FD}" type="presOf" srcId="{6FA6B5A4-9E0D-4268-92C8-BE04B6FDFD20}" destId="{384474F1-9892-46AC-8ACD-C61C507D77FD}" srcOrd="0" destOrd="0" presId="urn:microsoft.com/office/officeart/2005/8/layout/vProcess5"/>
    <dgm:cxn modelId="{FB0BAAB1-E9F0-42CD-B924-EA6DB037F3A3}" type="presOf" srcId="{C8304B35-8ADE-477B-8943-08115325A6A3}" destId="{667B8E2D-33EF-461D-81BA-CCB6338FE387}" srcOrd="1" destOrd="0" presId="urn:microsoft.com/office/officeart/2005/8/layout/vProcess5"/>
    <dgm:cxn modelId="{A39F40C1-72BD-425D-B553-B29100349C06}" type="presOf" srcId="{EA18862C-6284-4A65-9F1E-42F1648F9FDB}" destId="{E9C9FEBC-6506-41FF-8076-3EF9329E3F0E}" srcOrd="0" destOrd="0" presId="urn:microsoft.com/office/officeart/2005/8/layout/vProcess5"/>
    <dgm:cxn modelId="{3115A6F3-D4D3-4EE7-A3BC-34464E912977}" type="presOf" srcId="{42A1FC40-75C6-48CD-A9B8-A1E506596C9E}" destId="{AB626614-BFB6-409A-84A4-CF30E72EFF54}" srcOrd="0" destOrd="0" presId="urn:microsoft.com/office/officeart/2005/8/layout/vProcess5"/>
    <dgm:cxn modelId="{729623F2-9BBC-440C-B83F-A631E7E44B7B}" srcId="{EA18862C-6284-4A65-9F1E-42F1648F9FDB}" destId="{D5B66D06-565A-43C2-96C4-ADC6D66B683C}" srcOrd="2" destOrd="0" parTransId="{DA0703A3-92CE-449E-9F68-00F5D57EF5E0}" sibTransId="{C826F38F-5276-4A51-812A-A30A75BAB67F}"/>
    <dgm:cxn modelId="{57ED0288-0434-4A24-814F-D1EFCC9A2CF4}" srcId="{EA18862C-6284-4A65-9F1E-42F1648F9FDB}" destId="{06AF6CA6-2366-42CF-A6CB-06F8995A429B}" srcOrd="3" destOrd="0" parTransId="{F59566B3-7830-4C6A-8949-0F10BE5DA268}" sibTransId="{71355441-D9D2-4AB4-B874-C0490BA2505D}"/>
    <dgm:cxn modelId="{5F4AFF2C-9D2B-43EB-8F72-55F70B21246E}" type="presOf" srcId="{D5B66D06-565A-43C2-96C4-ADC6D66B683C}" destId="{A6A8F0BE-FFE6-4024-BF3F-EFEC583E2381}" srcOrd="0" destOrd="0" presId="urn:microsoft.com/office/officeart/2005/8/layout/vProcess5"/>
    <dgm:cxn modelId="{3C52C7A1-9D0D-4295-BD38-19C03AD9C370}" srcId="{EA18862C-6284-4A65-9F1E-42F1648F9FDB}" destId="{C8304B35-8ADE-477B-8943-08115325A6A3}" srcOrd="1" destOrd="0" parTransId="{9CBEB63D-EC23-4A21-932B-8846D687E0C5}" sibTransId="{9B9612D4-FF6B-490C-BBBA-A0C4F7985E0B}"/>
    <dgm:cxn modelId="{6D488C94-F8A6-4DE6-86BE-1EF7F7818050}" type="presOf" srcId="{D5B66D06-565A-43C2-96C4-ADC6D66B683C}" destId="{A1768F65-4C95-43BA-80E9-CA448202B9DA}" srcOrd="1" destOrd="0" presId="urn:microsoft.com/office/officeart/2005/8/layout/vProcess5"/>
    <dgm:cxn modelId="{4EB42FCD-9784-4229-A92E-B7F456EC2632}" type="presOf" srcId="{6FA6B5A4-9E0D-4268-92C8-BE04B6FDFD20}" destId="{4B4E4939-9A33-46DE-B3A7-26345F04ECC5}" srcOrd="1" destOrd="0" presId="urn:microsoft.com/office/officeart/2005/8/layout/vProcess5"/>
    <dgm:cxn modelId="{6F1043A3-940E-4974-87D5-D621ED4BEE1F}" type="presParOf" srcId="{E9C9FEBC-6506-41FF-8076-3EF9329E3F0E}" destId="{7402B43F-693D-43FA-B8DD-D22DDC4943C2}" srcOrd="0" destOrd="0" presId="urn:microsoft.com/office/officeart/2005/8/layout/vProcess5"/>
    <dgm:cxn modelId="{264C8A06-2A51-43EE-91E6-F6C237A95504}" type="presParOf" srcId="{E9C9FEBC-6506-41FF-8076-3EF9329E3F0E}" destId="{384474F1-9892-46AC-8ACD-C61C507D77FD}" srcOrd="1" destOrd="0" presId="urn:microsoft.com/office/officeart/2005/8/layout/vProcess5"/>
    <dgm:cxn modelId="{13DE4212-78E0-452C-AB9E-71E4F428004E}" type="presParOf" srcId="{E9C9FEBC-6506-41FF-8076-3EF9329E3F0E}" destId="{54BE0AA3-F2E8-482D-B3A7-EE8F5A4F9199}" srcOrd="2" destOrd="0" presId="urn:microsoft.com/office/officeart/2005/8/layout/vProcess5"/>
    <dgm:cxn modelId="{8A1CFC88-BEE2-438E-9B57-9362A0228E4B}" type="presParOf" srcId="{E9C9FEBC-6506-41FF-8076-3EF9329E3F0E}" destId="{A6A8F0BE-FFE6-4024-BF3F-EFEC583E2381}" srcOrd="3" destOrd="0" presId="urn:microsoft.com/office/officeart/2005/8/layout/vProcess5"/>
    <dgm:cxn modelId="{59668A64-73D7-484D-9B7A-E1F105F9665F}" type="presParOf" srcId="{E9C9FEBC-6506-41FF-8076-3EF9329E3F0E}" destId="{3A15CD41-174B-4638-A4FC-A1C9DCACA20D}" srcOrd="4" destOrd="0" presId="urn:microsoft.com/office/officeart/2005/8/layout/vProcess5"/>
    <dgm:cxn modelId="{BE0AAB79-6880-403D-90AB-6C81701284C0}" type="presParOf" srcId="{E9C9FEBC-6506-41FF-8076-3EF9329E3F0E}" destId="{AB626614-BFB6-409A-84A4-CF30E72EFF54}" srcOrd="5" destOrd="0" presId="urn:microsoft.com/office/officeart/2005/8/layout/vProcess5"/>
    <dgm:cxn modelId="{69F06E49-581D-41C3-87DC-D608C5A94557}" type="presParOf" srcId="{E9C9FEBC-6506-41FF-8076-3EF9329E3F0E}" destId="{63BAD3AB-99B0-43C5-AC0C-895FFEC0D27D}" srcOrd="6" destOrd="0" presId="urn:microsoft.com/office/officeart/2005/8/layout/vProcess5"/>
    <dgm:cxn modelId="{B7BCD757-3ED2-4CEA-8E89-2FAF3047E618}" type="presParOf" srcId="{E9C9FEBC-6506-41FF-8076-3EF9329E3F0E}" destId="{A3FC76C0-5B60-4F91-AD3C-B9A765337D66}" srcOrd="7" destOrd="0" presId="urn:microsoft.com/office/officeart/2005/8/layout/vProcess5"/>
    <dgm:cxn modelId="{D87A2BB4-DD90-4005-BD11-4265776F1C09}" type="presParOf" srcId="{E9C9FEBC-6506-41FF-8076-3EF9329E3F0E}" destId="{4B4E4939-9A33-46DE-B3A7-26345F04ECC5}" srcOrd="8" destOrd="0" presId="urn:microsoft.com/office/officeart/2005/8/layout/vProcess5"/>
    <dgm:cxn modelId="{5368A626-E60F-4431-BD0B-B1E6FC5E8AF7}" type="presParOf" srcId="{E9C9FEBC-6506-41FF-8076-3EF9329E3F0E}" destId="{667B8E2D-33EF-461D-81BA-CCB6338FE387}" srcOrd="9" destOrd="0" presId="urn:microsoft.com/office/officeart/2005/8/layout/vProcess5"/>
    <dgm:cxn modelId="{C177E46A-78D8-4EDE-BDE5-ED4C338AFD00}" type="presParOf" srcId="{E9C9FEBC-6506-41FF-8076-3EF9329E3F0E}" destId="{A1768F65-4C95-43BA-80E9-CA448202B9DA}" srcOrd="10" destOrd="0" presId="urn:microsoft.com/office/officeart/2005/8/layout/vProcess5"/>
    <dgm:cxn modelId="{77982264-E065-445B-BA94-06012605B18A}" type="presParOf" srcId="{E9C9FEBC-6506-41FF-8076-3EF9329E3F0E}" destId="{EF0A8CF4-BFD3-4A91-8506-6B1EC9894F9B}" srcOrd="11" destOrd="0" presId="urn:microsoft.com/office/officeart/2005/8/layout/vProcess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84474F1-9892-46AC-8ACD-C61C507D77FD}">
      <dsp:nvSpPr>
        <dsp:cNvPr id="0" name=""/>
        <dsp:cNvSpPr/>
      </dsp:nvSpPr>
      <dsp:spPr>
        <a:xfrm>
          <a:off x="0" y="0"/>
          <a:ext cx="6106278" cy="968586"/>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Book Antiqua" pitchFamily="18" charset="0"/>
            </a:rPr>
            <a:t>Intern Evaluation </a:t>
          </a:r>
        </a:p>
        <a:p>
          <a:pPr lvl="0" algn="l" defTabSz="800100">
            <a:lnSpc>
              <a:spcPct val="90000"/>
            </a:lnSpc>
            <a:spcBef>
              <a:spcPct val="0"/>
            </a:spcBef>
            <a:spcAft>
              <a:spcPct val="35000"/>
            </a:spcAft>
          </a:pPr>
          <a:r>
            <a:rPr lang="en-US" sz="1800" kern="1200" dirty="0" smtClean="0">
              <a:latin typeface="Book Antiqua" pitchFamily="18" charset="0"/>
            </a:rPr>
            <a:t>(Self- Evaluation by the Institution)</a:t>
          </a:r>
          <a:endParaRPr lang="en-US" sz="1800" kern="1200" dirty="0">
            <a:latin typeface="Book Antiqua" pitchFamily="18" charset="0"/>
          </a:endParaRPr>
        </a:p>
      </dsp:txBody>
      <dsp:txXfrm>
        <a:off x="0" y="0"/>
        <a:ext cx="5035990" cy="968586"/>
      </dsp:txXfrm>
    </dsp:sp>
    <dsp:sp modelId="{54BE0AA3-F2E8-482D-B3A7-EE8F5A4F9199}">
      <dsp:nvSpPr>
        <dsp:cNvPr id="0" name=""/>
        <dsp:cNvSpPr/>
      </dsp:nvSpPr>
      <dsp:spPr>
        <a:xfrm>
          <a:off x="511400" y="1144693"/>
          <a:ext cx="6106278" cy="968586"/>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Book Antiqua" pitchFamily="18" charset="0"/>
            </a:rPr>
            <a:t>External Evaluation by an independent group of experts </a:t>
          </a:r>
          <a:endParaRPr lang="en-US" sz="1800" kern="1200" dirty="0">
            <a:latin typeface="Book Antiqua" pitchFamily="18" charset="0"/>
          </a:endParaRPr>
        </a:p>
      </dsp:txBody>
      <dsp:txXfrm>
        <a:off x="511400" y="1144693"/>
        <a:ext cx="4965296" cy="968586"/>
      </dsp:txXfrm>
    </dsp:sp>
    <dsp:sp modelId="{A6A8F0BE-FFE6-4024-BF3F-EFEC583E2381}">
      <dsp:nvSpPr>
        <dsp:cNvPr id="0" name=""/>
        <dsp:cNvSpPr/>
      </dsp:nvSpPr>
      <dsp:spPr>
        <a:xfrm>
          <a:off x="1015168" y="2289386"/>
          <a:ext cx="6106278" cy="968586"/>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Book Antiqua" pitchFamily="18" charset="0"/>
            </a:rPr>
            <a:t>The accreditation decision by the State Quality Assurance based on external evaluation </a:t>
          </a:r>
          <a:endParaRPr lang="en-US" sz="1800" kern="1200" dirty="0">
            <a:latin typeface="Book Antiqua" pitchFamily="18" charset="0"/>
          </a:endParaRPr>
        </a:p>
      </dsp:txBody>
      <dsp:txXfrm>
        <a:off x="1015168" y="2289386"/>
        <a:ext cx="4972929" cy="968586"/>
      </dsp:txXfrm>
    </dsp:sp>
    <dsp:sp modelId="{3A15CD41-174B-4638-A4FC-A1C9DCACA20D}">
      <dsp:nvSpPr>
        <dsp:cNvPr id="0" name=""/>
        <dsp:cNvSpPr/>
      </dsp:nvSpPr>
      <dsp:spPr>
        <a:xfrm>
          <a:off x="1526569" y="3434080"/>
          <a:ext cx="6106278" cy="968586"/>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Book Antiqua" pitchFamily="18" charset="0"/>
            </a:rPr>
            <a:t>Follow- up procedure for quality improvement in the evaluated Institution and an agreed Action Plan</a:t>
          </a:r>
          <a:endParaRPr lang="en-US" sz="1800" kern="1200" dirty="0">
            <a:latin typeface="Book Antiqua" pitchFamily="18" charset="0"/>
          </a:endParaRPr>
        </a:p>
      </dsp:txBody>
      <dsp:txXfrm>
        <a:off x="1526569" y="3434080"/>
        <a:ext cx="4965296" cy="968586"/>
      </dsp:txXfrm>
    </dsp:sp>
    <dsp:sp modelId="{AB626614-BFB6-409A-84A4-CF30E72EFF54}">
      <dsp:nvSpPr>
        <dsp:cNvPr id="0" name=""/>
        <dsp:cNvSpPr/>
      </dsp:nvSpPr>
      <dsp:spPr>
        <a:xfrm>
          <a:off x="5476697" y="741849"/>
          <a:ext cx="629581" cy="629581"/>
        </a:xfrm>
        <a:prstGeom prst="downArrow">
          <a:avLst>
            <a:gd name="adj1" fmla="val 55000"/>
            <a:gd name="adj2" fmla="val 45000"/>
          </a:avLst>
        </a:prstGeom>
        <a:solidFill>
          <a:schemeClr val="dk2">
            <a:alpha val="90000"/>
            <a:tint val="4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dirty="0"/>
        </a:p>
      </dsp:txBody>
      <dsp:txXfrm>
        <a:off x="5476697" y="741849"/>
        <a:ext cx="629581" cy="629581"/>
      </dsp:txXfrm>
    </dsp:sp>
    <dsp:sp modelId="{63BAD3AB-99B0-43C5-AC0C-895FFEC0D27D}">
      <dsp:nvSpPr>
        <dsp:cNvPr id="0" name=""/>
        <dsp:cNvSpPr/>
      </dsp:nvSpPr>
      <dsp:spPr>
        <a:xfrm>
          <a:off x="5988097" y="1886542"/>
          <a:ext cx="629581" cy="629581"/>
        </a:xfrm>
        <a:prstGeom prst="downArrow">
          <a:avLst>
            <a:gd name="adj1" fmla="val 55000"/>
            <a:gd name="adj2" fmla="val 45000"/>
          </a:avLst>
        </a:prstGeom>
        <a:solidFill>
          <a:schemeClr val="dk2">
            <a:alpha val="90000"/>
            <a:tint val="4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dirty="0"/>
        </a:p>
      </dsp:txBody>
      <dsp:txXfrm>
        <a:off x="5988097" y="1886542"/>
        <a:ext cx="629581" cy="629581"/>
      </dsp:txXfrm>
    </dsp:sp>
    <dsp:sp modelId="{A3FC76C0-5B60-4F91-AD3C-B9A765337D66}">
      <dsp:nvSpPr>
        <dsp:cNvPr id="0" name=""/>
        <dsp:cNvSpPr/>
      </dsp:nvSpPr>
      <dsp:spPr>
        <a:xfrm>
          <a:off x="6491865" y="3031236"/>
          <a:ext cx="629581" cy="629581"/>
        </a:xfrm>
        <a:prstGeom prst="downArrow">
          <a:avLst>
            <a:gd name="adj1" fmla="val 55000"/>
            <a:gd name="adj2" fmla="val 45000"/>
          </a:avLst>
        </a:prstGeom>
        <a:solidFill>
          <a:schemeClr val="dk2">
            <a:alpha val="90000"/>
            <a:tint val="4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dirty="0"/>
        </a:p>
      </dsp:txBody>
      <dsp:txXfrm>
        <a:off x="6491865" y="3031236"/>
        <a:ext cx="629581" cy="62958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 y="1"/>
            <a:ext cx="2945659" cy="496592"/>
          </a:xfrm>
          <a:prstGeom prst="rect">
            <a:avLst/>
          </a:prstGeom>
          <a:noFill/>
          <a:ln w="9525">
            <a:noFill/>
            <a:miter lim="800000"/>
            <a:headEnd/>
            <a:tailEnd/>
          </a:ln>
          <a:effectLst/>
        </p:spPr>
        <p:txBody>
          <a:bodyPr vert="horz" wrap="square" lIns="92373" tIns="46186" rIns="92373" bIns="46186" numCol="1" anchor="t" anchorCtr="0" compatLnSpc="1">
            <a:prstTxWarp prst="textNoShape">
              <a:avLst/>
            </a:prstTxWarp>
          </a:bodyPr>
          <a:lstStyle>
            <a:lvl1pPr>
              <a:defRPr sz="1200" smtClean="0"/>
            </a:lvl1pPr>
          </a:lstStyle>
          <a:p>
            <a:pPr>
              <a:defRPr/>
            </a:pPr>
            <a:endParaRPr lang="en-US" dirty="0"/>
          </a:p>
        </p:txBody>
      </p:sp>
      <p:sp>
        <p:nvSpPr>
          <p:cNvPr id="21507" name="Rectangle 3"/>
          <p:cNvSpPr>
            <a:spLocks noGrp="1" noChangeArrowheads="1"/>
          </p:cNvSpPr>
          <p:nvPr>
            <p:ph type="dt" sz="quarter" idx="1"/>
          </p:nvPr>
        </p:nvSpPr>
        <p:spPr bwMode="auto">
          <a:xfrm>
            <a:off x="3850443" y="1"/>
            <a:ext cx="2945659" cy="496592"/>
          </a:xfrm>
          <a:prstGeom prst="rect">
            <a:avLst/>
          </a:prstGeom>
          <a:noFill/>
          <a:ln w="9525">
            <a:noFill/>
            <a:miter lim="800000"/>
            <a:headEnd/>
            <a:tailEnd/>
          </a:ln>
          <a:effectLst/>
        </p:spPr>
        <p:txBody>
          <a:bodyPr vert="horz" wrap="square" lIns="92373" tIns="46186" rIns="92373" bIns="46186" numCol="1" anchor="t" anchorCtr="0" compatLnSpc="1">
            <a:prstTxWarp prst="textNoShape">
              <a:avLst/>
            </a:prstTxWarp>
          </a:bodyPr>
          <a:lstStyle>
            <a:lvl1pPr algn="r">
              <a:defRPr sz="1200" smtClean="0"/>
            </a:lvl1pPr>
          </a:lstStyle>
          <a:p>
            <a:pPr>
              <a:defRPr/>
            </a:pPr>
            <a:endParaRPr lang="en-US" dirty="0"/>
          </a:p>
        </p:txBody>
      </p:sp>
      <p:sp>
        <p:nvSpPr>
          <p:cNvPr id="21508" name="Rectangle 4"/>
          <p:cNvSpPr>
            <a:spLocks noGrp="1" noChangeArrowheads="1"/>
          </p:cNvSpPr>
          <p:nvPr>
            <p:ph type="ftr" sz="quarter" idx="2"/>
          </p:nvPr>
        </p:nvSpPr>
        <p:spPr bwMode="auto">
          <a:xfrm>
            <a:off x="1" y="9428316"/>
            <a:ext cx="2945659" cy="496591"/>
          </a:xfrm>
          <a:prstGeom prst="rect">
            <a:avLst/>
          </a:prstGeom>
          <a:noFill/>
          <a:ln w="9525">
            <a:noFill/>
            <a:miter lim="800000"/>
            <a:headEnd/>
            <a:tailEnd/>
          </a:ln>
          <a:effectLst/>
        </p:spPr>
        <p:txBody>
          <a:bodyPr vert="horz" wrap="square" lIns="92373" tIns="46186" rIns="92373" bIns="46186" numCol="1" anchor="b" anchorCtr="0" compatLnSpc="1">
            <a:prstTxWarp prst="textNoShape">
              <a:avLst/>
            </a:prstTxWarp>
          </a:bodyPr>
          <a:lstStyle>
            <a:lvl1pPr>
              <a:defRPr sz="1200" smtClean="0"/>
            </a:lvl1pPr>
          </a:lstStyle>
          <a:p>
            <a:pPr>
              <a:defRPr/>
            </a:pPr>
            <a:endParaRPr lang="en-US" dirty="0"/>
          </a:p>
        </p:txBody>
      </p:sp>
      <p:sp>
        <p:nvSpPr>
          <p:cNvPr id="21509" name="Rectangle 5"/>
          <p:cNvSpPr>
            <a:spLocks noGrp="1" noChangeArrowheads="1"/>
          </p:cNvSpPr>
          <p:nvPr>
            <p:ph type="sldNum" sz="quarter" idx="3"/>
          </p:nvPr>
        </p:nvSpPr>
        <p:spPr bwMode="auto">
          <a:xfrm>
            <a:off x="3850443" y="9428316"/>
            <a:ext cx="2945659" cy="496591"/>
          </a:xfrm>
          <a:prstGeom prst="rect">
            <a:avLst/>
          </a:prstGeom>
          <a:noFill/>
          <a:ln w="9525">
            <a:noFill/>
            <a:miter lim="800000"/>
            <a:headEnd/>
            <a:tailEnd/>
          </a:ln>
          <a:effectLst/>
        </p:spPr>
        <p:txBody>
          <a:bodyPr vert="horz" wrap="square" lIns="92373" tIns="46186" rIns="92373" bIns="46186" numCol="1" anchor="b" anchorCtr="0" compatLnSpc="1">
            <a:prstTxWarp prst="textNoShape">
              <a:avLst/>
            </a:prstTxWarp>
          </a:bodyPr>
          <a:lstStyle>
            <a:lvl1pPr algn="r">
              <a:defRPr sz="1200" smtClean="0"/>
            </a:lvl1pPr>
          </a:lstStyle>
          <a:p>
            <a:pPr>
              <a:defRPr/>
            </a:pPr>
            <a:fld id="{1BCAB2A7-1BBF-4917-B885-A26BD93F2CEC}" type="slidenum">
              <a:rPr lang="en-US"/>
              <a:pPr>
                <a:defRPr/>
              </a:pPr>
              <a:t>‹#›</a:t>
            </a:fld>
            <a:endParaRPr lang="en-US" dirty="0"/>
          </a:p>
        </p:txBody>
      </p:sp>
    </p:spTree>
    <p:extLst>
      <p:ext uri="{BB962C8B-B14F-4D97-AF65-F5344CB8AC3E}">
        <p14:creationId xmlns="" xmlns:p14="http://schemas.microsoft.com/office/powerpoint/2010/main" val="1343747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1026"/>
          <p:cNvSpPr>
            <a:spLocks noGrp="1" noChangeArrowheads="1"/>
          </p:cNvSpPr>
          <p:nvPr>
            <p:ph type="hdr" sz="quarter"/>
          </p:nvPr>
        </p:nvSpPr>
        <p:spPr bwMode="auto">
          <a:xfrm>
            <a:off x="1" y="1"/>
            <a:ext cx="2945659" cy="498322"/>
          </a:xfrm>
          <a:prstGeom prst="rect">
            <a:avLst/>
          </a:prstGeom>
          <a:noFill/>
          <a:ln w="9525">
            <a:noFill/>
            <a:miter lim="800000"/>
            <a:headEnd/>
            <a:tailEnd/>
          </a:ln>
          <a:effectLst/>
        </p:spPr>
        <p:txBody>
          <a:bodyPr vert="horz" wrap="square" lIns="92373" tIns="46186" rIns="92373" bIns="46186" numCol="1" anchor="t" anchorCtr="0" compatLnSpc="1">
            <a:prstTxWarp prst="textNoShape">
              <a:avLst/>
            </a:prstTxWarp>
          </a:bodyPr>
          <a:lstStyle>
            <a:lvl1pPr>
              <a:defRPr sz="1200" smtClean="0"/>
            </a:lvl1pPr>
          </a:lstStyle>
          <a:p>
            <a:pPr>
              <a:defRPr/>
            </a:pPr>
            <a:endParaRPr lang="en-GB" dirty="0"/>
          </a:p>
        </p:txBody>
      </p:sp>
      <p:sp>
        <p:nvSpPr>
          <p:cNvPr id="70659" name="Rectangle 1027"/>
          <p:cNvSpPr>
            <a:spLocks noGrp="1" noChangeArrowheads="1"/>
          </p:cNvSpPr>
          <p:nvPr>
            <p:ph type="dt" idx="1"/>
          </p:nvPr>
        </p:nvSpPr>
        <p:spPr bwMode="auto">
          <a:xfrm>
            <a:off x="3852016" y="1"/>
            <a:ext cx="2945659" cy="498322"/>
          </a:xfrm>
          <a:prstGeom prst="rect">
            <a:avLst/>
          </a:prstGeom>
          <a:noFill/>
          <a:ln w="9525">
            <a:noFill/>
            <a:miter lim="800000"/>
            <a:headEnd/>
            <a:tailEnd/>
          </a:ln>
          <a:effectLst/>
        </p:spPr>
        <p:txBody>
          <a:bodyPr vert="horz" wrap="square" lIns="92373" tIns="46186" rIns="92373" bIns="46186" numCol="1" anchor="t" anchorCtr="0" compatLnSpc="1">
            <a:prstTxWarp prst="textNoShape">
              <a:avLst/>
            </a:prstTxWarp>
          </a:bodyPr>
          <a:lstStyle>
            <a:lvl1pPr algn="r">
              <a:defRPr sz="1200" smtClean="0"/>
            </a:lvl1pPr>
          </a:lstStyle>
          <a:p>
            <a:pPr>
              <a:defRPr/>
            </a:pPr>
            <a:endParaRPr lang="en-GB" dirty="0"/>
          </a:p>
        </p:txBody>
      </p:sp>
      <p:sp>
        <p:nvSpPr>
          <p:cNvPr id="8196" name="Rectangle 1028"/>
          <p:cNvSpPr>
            <a:spLocks noGrp="1" noRot="1" noChangeAspect="1" noChangeArrowheads="1" noTextEdit="1"/>
          </p:cNvSpPr>
          <p:nvPr>
            <p:ph type="sldImg" idx="2"/>
          </p:nvPr>
        </p:nvSpPr>
        <p:spPr bwMode="auto">
          <a:xfrm>
            <a:off x="700088" y="747713"/>
            <a:ext cx="5397500" cy="3736975"/>
          </a:xfrm>
          <a:prstGeom prst="rect">
            <a:avLst/>
          </a:prstGeom>
          <a:noFill/>
          <a:ln w="9525">
            <a:solidFill>
              <a:srgbClr val="000000"/>
            </a:solidFill>
            <a:miter lim="800000"/>
            <a:headEnd/>
            <a:tailEnd/>
          </a:ln>
        </p:spPr>
      </p:sp>
      <p:sp>
        <p:nvSpPr>
          <p:cNvPr id="70661" name="Rectangle 1029"/>
          <p:cNvSpPr>
            <a:spLocks noGrp="1" noChangeArrowheads="1"/>
          </p:cNvSpPr>
          <p:nvPr>
            <p:ph type="body" sz="quarter" idx="3"/>
          </p:nvPr>
        </p:nvSpPr>
        <p:spPr bwMode="auto">
          <a:xfrm>
            <a:off x="906357" y="4734056"/>
            <a:ext cx="4984962" cy="4484895"/>
          </a:xfrm>
          <a:prstGeom prst="rect">
            <a:avLst/>
          </a:prstGeom>
          <a:noFill/>
          <a:ln w="9525">
            <a:noFill/>
            <a:miter lim="800000"/>
            <a:headEnd/>
            <a:tailEnd/>
          </a:ln>
          <a:effectLst/>
        </p:spPr>
        <p:txBody>
          <a:bodyPr vert="horz" wrap="square" lIns="92373" tIns="46186" rIns="92373" bIns="4618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0662" name="Rectangle 1030"/>
          <p:cNvSpPr>
            <a:spLocks noGrp="1" noChangeArrowheads="1"/>
          </p:cNvSpPr>
          <p:nvPr>
            <p:ph type="ftr" sz="quarter" idx="4"/>
          </p:nvPr>
        </p:nvSpPr>
        <p:spPr bwMode="auto">
          <a:xfrm>
            <a:off x="1" y="9468113"/>
            <a:ext cx="2945659" cy="498322"/>
          </a:xfrm>
          <a:prstGeom prst="rect">
            <a:avLst/>
          </a:prstGeom>
          <a:noFill/>
          <a:ln w="9525">
            <a:noFill/>
            <a:miter lim="800000"/>
            <a:headEnd/>
            <a:tailEnd/>
          </a:ln>
          <a:effectLst/>
        </p:spPr>
        <p:txBody>
          <a:bodyPr vert="horz" wrap="square" lIns="92373" tIns="46186" rIns="92373" bIns="46186" numCol="1" anchor="b" anchorCtr="0" compatLnSpc="1">
            <a:prstTxWarp prst="textNoShape">
              <a:avLst/>
            </a:prstTxWarp>
          </a:bodyPr>
          <a:lstStyle>
            <a:lvl1pPr>
              <a:defRPr sz="1200" smtClean="0"/>
            </a:lvl1pPr>
          </a:lstStyle>
          <a:p>
            <a:pPr>
              <a:defRPr/>
            </a:pPr>
            <a:endParaRPr lang="en-GB" dirty="0"/>
          </a:p>
        </p:txBody>
      </p:sp>
      <p:sp>
        <p:nvSpPr>
          <p:cNvPr id="70663" name="Rectangle 1031"/>
          <p:cNvSpPr>
            <a:spLocks noGrp="1" noChangeArrowheads="1"/>
          </p:cNvSpPr>
          <p:nvPr>
            <p:ph type="sldNum" sz="quarter" idx="5"/>
          </p:nvPr>
        </p:nvSpPr>
        <p:spPr bwMode="auto">
          <a:xfrm>
            <a:off x="3852016" y="9468113"/>
            <a:ext cx="2945659" cy="498322"/>
          </a:xfrm>
          <a:prstGeom prst="rect">
            <a:avLst/>
          </a:prstGeom>
          <a:noFill/>
          <a:ln w="9525">
            <a:noFill/>
            <a:miter lim="800000"/>
            <a:headEnd/>
            <a:tailEnd/>
          </a:ln>
          <a:effectLst/>
        </p:spPr>
        <p:txBody>
          <a:bodyPr vert="horz" wrap="square" lIns="92373" tIns="46186" rIns="92373" bIns="46186" numCol="1" anchor="b" anchorCtr="0" compatLnSpc="1">
            <a:prstTxWarp prst="textNoShape">
              <a:avLst/>
            </a:prstTxWarp>
          </a:bodyPr>
          <a:lstStyle>
            <a:lvl1pPr algn="r">
              <a:defRPr sz="1200" smtClean="0"/>
            </a:lvl1pPr>
          </a:lstStyle>
          <a:p>
            <a:pPr>
              <a:defRPr/>
            </a:pPr>
            <a:fld id="{EF7886B9-FC8B-4BD1-BA2B-1BCF37A136BC}" type="slidenum">
              <a:rPr lang="en-GB"/>
              <a:pPr>
                <a:defRPr/>
              </a:pPr>
              <a:t>‹#›</a:t>
            </a:fld>
            <a:endParaRPr lang="en-GB" dirty="0"/>
          </a:p>
        </p:txBody>
      </p:sp>
    </p:spTree>
    <p:extLst>
      <p:ext uri="{BB962C8B-B14F-4D97-AF65-F5344CB8AC3E}">
        <p14:creationId xmlns="" xmlns:p14="http://schemas.microsoft.com/office/powerpoint/2010/main" val="29242953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a:noFill/>
        </p:spPr>
        <p:txBody>
          <a:bodyPr/>
          <a:lstStyle/>
          <a:p>
            <a:fld id="{CEA20548-FBB9-4DEC-8D80-7CD8B97AF1B0}" type="slidenum">
              <a:rPr lang="en-GB"/>
              <a:pPr/>
              <a:t>1</a:t>
            </a:fld>
            <a:endParaRPr lang="en-GB" dirty="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 xmlns:p14="http://schemas.microsoft.com/office/powerpoint/2010/main" val="849303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F7886B9-FC8B-4BD1-BA2B-1BCF37A136BC}" type="slidenum">
              <a:rPr lang="en-GB" smtClean="0"/>
              <a:pPr>
                <a:defRPr/>
              </a:pPr>
              <a:t>13</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32"/>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F3DDD8C-6B54-4AEA-84A7-7D1378E58305}"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9F927C1-ACAE-422D-819A-EC729B17C653}"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5"/>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4645"/>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4550BAB-305D-45C5-9B7A-E01C906C892C}"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2986D3B-BB9D-43A0-ADE7-CCCC00810ED1}"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7"/>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1FB49D0-7922-4CFB-98E5-504648DD27C7}"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A3EA976-5DC1-4492-BF75-B7B20408323B}"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331D225-FE2B-4D92-89D2-9E156CD29B07}"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846DA68C-6846-48B3-A644-E504895B3B43}"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E38E5BC7-64C2-4442-838A-83540E18617C}"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5E452A5-06D1-4E7D-8F19-76AC6C70ED2D}"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C02151-BA7C-43CA-9C93-AFEF7290B607}" type="slidenum">
              <a:rPr lang="en-US" smtClean="0"/>
              <a:pPr>
                <a:defRPr/>
              </a:pPr>
              <a:t>‹#›</a:t>
            </a:fld>
            <a:endParaRPr lang="en-US" dirty="0"/>
          </a:p>
        </p:txBody>
      </p:sp>
    </p:spTree>
  </p:cSld>
  <p:clrMapOvr>
    <a:masterClrMapping/>
  </p:clrMapOvr>
  <p:transition>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38E2B97-5F77-40F1-AF2B-574BE70E2EF3}"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zoom/>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p:nvPr/>
        </p:nvPicPr>
        <p:blipFill>
          <a:blip r:embed="rId3" cstate="print"/>
          <a:srcRect l="12990" t="20493" r="15448" b="9912"/>
          <a:stretch>
            <a:fillRect/>
          </a:stretch>
        </p:blipFill>
        <p:spPr bwMode="auto">
          <a:xfrm>
            <a:off x="1136576" y="620688"/>
            <a:ext cx="8143932" cy="5719778"/>
          </a:xfrm>
          <a:prstGeom prst="rect">
            <a:avLst/>
          </a:prstGeom>
          <a:noFill/>
          <a:ln w="9525">
            <a:noFill/>
            <a:miter lim="800000"/>
            <a:headEnd/>
            <a:tailEnd/>
          </a:ln>
        </p:spPr>
      </p:pic>
      <p:sp>
        <p:nvSpPr>
          <p:cNvPr id="2050" name="Text Box 12"/>
          <p:cNvSpPr txBox="1">
            <a:spLocks noChangeArrowheads="1"/>
          </p:cNvSpPr>
          <p:nvPr/>
        </p:nvSpPr>
        <p:spPr bwMode="auto">
          <a:xfrm>
            <a:off x="1064568" y="1844824"/>
            <a:ext cx="8497516" cy="4093428"/>
          </a:xfrm>
          <a:prstGeom prst="rect">
            <a:avLst/>
          </a:prstGeom>
          <a:noFill/>
          <a:ln w="9525">
            <a:noFill/>
            <a:miter lim="800000"/>
            <a:headEnd/>
            <a:tailEnd/>
          </a:ln>
        </p:spPr>
        <p:txBody>
          <a:bodyPr wrap="square">
            <a:spAutoFit/>
          </a:bodyPr>
          <a:lstStyle/>
          <a:p>
            <a:pPr algn="ctr"/>
            <a:r>
              <a:rPr lang="en-US" sz="4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Quality Assurance in Vocational Education and Training in Kosovo</a:t>
            </a:r>
          </a:p>
          <a:p>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r>
              <a:rPr lang="en-US" sz="2000" b="1" dirty="0" err="1"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Teuta</a:t>
            </a:r>
            <a:r>
              <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 </a:t>
            </a:r>
            <a:r>
              <a:rPr lang="en-US" sz="2000" b="1" dirty="0" err="1"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Danuza</a:t>
            </a:r>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r>
              <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EQAVET Reference Point Kosovo</a:t>
            </a:r>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endParaRPr lang="en-US" sz="2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endParaRPr>
          </a:p>
          <a:p>
            <a:r>
              <a:rPr lang="en-US" sz="4000" b="1" dirty="0" smtClean="0">
                <a:solidFill>
                  <a:srgbClr val="080808"/>
                </a:solidFill>
                <a:effectLst>
                  <a:outerShdw blurRad="38100" dist="38100" dir="2700000" algn="tl">
                    <a:srgbClr val="C0C0C0"/>
                  </a:outerShdw>
                </a:effectLst>
                <a:latin typeface="Book Antiqua" panose="02040602050305030304" pitchFamily="18" charset="0"/>
                <a:cs typeface="Times New Roman" panose="02020603050405020304" pitchFamily="18" charset="0"/>
              </a:rPr>
              <a:t> </a:t>
            </a:r>
            <a:endParaRPr lang="en-GB" b="1" dirty="0">
              <a:solidFill>
                <a:schemeClr val="tx2"/>
              </a:solidFill>
              <a:latin typeface="Calibri" pitchFamily="34" charset="0"/>
            </a:endParaRPr>
          </a:p>
        </p:txBody>
      </p:sp>
      <p:pic>
        <p:nvPicPr>
          <p:cNvPr id="2057" name="Picture 9"/>
          <p:cNvPicPr>
            <a:picLocks noChangeAspect="1" noChangeArrowheads="1"/>
          </p:cNvPicPr>
          <p:nvPr/>
        </p:nvPicPr>
        <p:blipFill>
          <a:blip r:embed="rId4" cstate="print"/>
          <a:srcRect/>
          <a:stretch>
            <a:fillRect/>
          </a:stretch>
        </p:blipFill>
        <p:spPr bwMode="auto">
          <a:xfrm>
            <a:off x="1166785" y="357166"/>
            <a:ext cx="2783437" cy="857256"/>
          </a:xfrm>
          <a:prstGeom prst="rect">
            <a:avLst/>
          </a:prstGeom>
          <a:noFill/>
          <a:ln w="9525">
            <a:noFill/>
            <a:miter lim="800000"/>
            <a:headEnd/>
            <a:tailEnd/>
          </a:ln>
          <a:effectLst/>
        </p:spPr>
      </p:pic>
      <p:sp>
        <p:nvSpPr>
          <p:cNvPr id="8" name="TextBox 7"/>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10</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1095348" y="1196752"/>
            <a:ext cx="8001056" cy="523220"/>
          </a:xfrm>
          <a:prstGeom prst="rect">
            <a:avLst/>
          </a:prstGeom>
          <a:noFill/>
        </p:spPr>
        <p:txBody>
          <a:bodyPr wrap="square" rtlCol="0">
            <a:spAutoFit/>
          </a:bodyPr>
          <a:lstStyle/>
          <a:p>
            <a:r>
              <a:rPr lang="sq-AL" i="1" dirty="0" smtClean="0">
                <a:latin typeface="Arial" pitchFamily="34" charset="0"/>
                <a:cs typeface="Arial" pitchFamily="34" charset="0"/>
              </a:rPr>
              <a:t> </a:t>
            </a:r>
            <a:r>
              <a:rPr lang="en-US" i="1" dirty="0" smtClean="0">
                <a:latin typeface="Book Antiqua" pitchFamily="18" charset="0"/>
              </a:rPr>
              <a:t>Kosovo Quality Assurance Framework for VET</a:t>
            </a:r>
            <a:endParaRPr lang="sq-AL" sz="3200" b="1" i="1" dirty="0" smtClean="0">
              <a:latin typeface="Book Antiqua" pitchFamily="18" charset="0"/>
            </a:endParaRPr>
          </a:p>
        </p:txBody>
      </p:sp>
      <p:sp>
        <p:nvSpPr>
          <p:cNvPr id="8" name="TextBox 7"/>
          <p:cNvSpPr txBox="1"/>
          <p:nvPr/>
        </p:nvSpPr>
        <p:spPr>
          <a:xfrm>
            <a:off x="1381100" y="2000240"/>
            <a:ext cx="7643866" cy="4339650"/>
          </a:xfrm>
          <a:prstGeom prst="rect">
            <a:avLst/>
          </a:prstGeom>
          <a:noFill/>
        </p:spPr>
        <p:txBody>
          <a:bodyPr wrap="square" rtlCol="0">
            <a:spAutoFit/>
          </a:bodyPr>
          <a:lstStyle/>
          <a:p>
            <a:r>
              <a:rPr lang="en-US" sz="2400" dirty="0" smtClean="0">
                <a:latin typeface="Book Antiqua" pitchFamily="18" charset="0"/>
              </a:rPr>
              <a:t> KCQAF– a system for facilitating of planning, implementation, evaluation and review of the VET system at the appropriate levels based on the principles of the </a:t>
            </a:r>
            <a:r>
              <a:rPr lang="en-US" sz="2400" b="1" dirty="0" smtClean="0">
                <a:latin typeface="Book Antiqua" pitchFamily="18" charset="0"/>
              </a:rPr>
              <a:t>EQAVET</a:t>
            </a:r>
            <a:r>
              <a:rPr lang="en-US" sz="2400" dirty="0" smtClean="0">
                <a:latin typeface="Book Antiqua" pitchFamily="18" charset="0"/>
              </a:rPr>
              <a:t>;</a:t>
            </a:r>
          </a:p>
          <a:p>
            <a:endParaRPr lang="en-US" sz="2400" dirty="0" smtClean="0">
              <a:latin typeface="Book Antiqua" pitchFamily="18" charset="0"/>
            </a:endParaRPr>
          </a:p>
          <a:p>
            <a:pPr lvl="0" algn="ctr"/>
            <a:r>
              <a:rPr lang="en-US" sz="2000" dirty="0" smtClean="0">
                <a:solidFill>
                  <a:srgbClr val="FF0000"/>
                </a:solidFill>
                <a:latin typeface="Book Antiqua" pitchFamily="18" charset="0"/>
              </a:rPr>
              <a:t>NQA member of the EQAVET since 2012</a:t>
            </a:r>
          </a:p>
          <a:p>
            <a:endParaRPr lang="en-US" sz="2400" dirty="0" smtClean="0">
              <a:latin typeface="Book Antiqua" pitchFamily="18" charset="0"/>
            </a:endParaRPr>
          </a:p>
          <a:p>
            <a:r>
              <a:rPr lang="en-US" sz="2400" dirty="0" smtClean="0">
                <a:latin typeface="Book Antiqua" pitchFamily="18" charset="0"/>
              </a:rPr>
              <a:t>• Methodology (Self-Assessment, external assessment) - a methodology for assessment and review of the VET system, the emphasis has to be given to self assessment, combined with external assessment; </a:t>
            </a:r>
          </a:p>
          <a:p>
            <a:endParaRPr lang="en-US" sz="1600" b="1" dirty="0"/>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11</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1095348" y="1196752"/>
            <a:ext cx="8001056" cy="523220"/>
          </a:xfrm>
          <a:prstGeom prst="rect">
            <a:avLst/>
          </a:prstGeom>
          <a:noFill/>
        </p:spPr>
        <p:txBody>
          <a:bodyPr wrap="square" rtlCol="0">
            <a:spAutoFit/>
          </a:bodyPr>
          <a:lstStyle/>
          <a:p>
            <a:r>
              <a:rPr lang="sq-AL" i="1" dirty="0" smtClean="0">
                <a:latin typeface="Arial" pitchFamily="34" charset="0"/>
                <a:cs typeface="Arial" pitchFamily="34" charset="0"/>
              </a:rPr>
              <a:t> </a:t>
            </a:r>
            <a:r>
              <a:rPr lang="en-US" i="1" dirty="0" smtClean="0">
                <a:latin typeface="Book Antiqua" pitchFamily="18" charset="0"/>
              </a:rPr>
              <a:t>Kosovo Quality Assurance Framework for VET</a:t>
            </a:r>
            <a:endParaRPr lang="sq-AL" sz="3200" b="1" i="1" dirty="0" smtClean="0">
              <a:latin typeface="Book Antiqua" pitchFamily="18" charset="0"/>
            </a:endParaRPr>
          </a:p>
        </p:txBody>
      </p:sp>
      <p:sp>
        <p:nvSpPr>
          <p:cNvPr id="8" name="TextBox 7"/>
          <p:cNvSpPr txBox="1"/>
          <p:nvPr/>
        </p:nvSpPr>
        <p:spPr>
          <a:xfrm>
            <a:off x="1381100" y="2000240"/>
            <a:ext cx="7643866" cy="461665"/>
          </a:xfrm>
          <a:prstGeom prst="rect">
            <a:avLst/>
          </a:prstGeom>
          <a:noFill/>
        </p:spPr>
        <p:txBody>
          <a:bodyPr wrap="square" rtlCol="0">
            <a:spAutoFit/>
          </a:bodyPr>
          <a:lstStyle/>
          <a:p>
            <a:r>
              <a:rPr lang="en-US" sz="2400" dirty="0" smtClean="0">
                <a:latin typeface="Book Antiqua" pitchFamily="18" charset="0"/>
              </a:rPr>
              <a:t> </a:t>
            </a:r>
            <a:endParaRPr lang="en-US" sz="1600" b="1" dirty="0"/>
          </a:p>
        </p:txBody>
      </p:sp>
      <p:pic>
        <p:nvPicPr>
          <p:cNvPr id="9" name="Picture 2"/>
          <p:cNvPicPr>
            <a:picLocks noChangeAspect="1" noChangeArrowheads="1"/>
          </p:cNvPicPr>
          <p:nvPr/>
        </p:nvPicPr>
        <p:blipFill>
          <a:blip r:embed="rId4"/>
          <a:srcRect/>
          <a:stretch>
            <a:fillRect/>
          </a:stretch>
        </p:blipFill>
        <p:spPr bwMode="auto">
          <a:xfrm>
            <a:off x="1309662" y="1714500"/>
            <a:ext cx="7429552" cy="4643458"/>
          </a:xfrm>
          <a:prstGeom prst="rect">
            <a:avLst/>
          </a:prstGeom>
          <a:noFill/>
          <a:ln w="9525">
            <a:noFill/>
            <a:miter lim="800000"/>
            <a:headEnd/>
            <a:tailEnd/>
          </a:ln>
          <a:effectLst/>
        </p:spPr>
      </p:pic>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12</a:t>
            </a:fld>
            <a:endParaRPr lang="en-US"/>
          </a:p>
        </p:txBody>
      </p:sp>
      <p:pic>
        <p:nvPicPr>
          <p:cNvPr id="3" name="Picture 2"/>
          <p:cNvPicPr/>
          <p:nvPr/>
        </p:nvPicPr>
        <p:blipFill>
          <a:blip r:embed="rId2" cstate="print"/>
          <a:srcRect l="12990" t="20493" r="15448" b="9912"/>
          <a:stretch>
            <a:fillRect/>
          </a:stretch>
        </p:blipFill>
        <p:spPr bwMode="auto">
          <a:xfrm>
            <a:off x="1064568" y="404664"/>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27662" name="Rectangle 1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69" name="Rectangle 21"/>
          <p:cNvSpPr>
            <a:spLocks noChangeArrowheads="1"/>
          </p:cNvSpPr>
          <p:nvPr/>
        </p:nvSpPr>
        <p:spPr bwMode="auto">
          <a:xfrm>
            <a:off x="0" y="46863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endParaRPr>
          </a:p>
        </p:txBody>
      </p:sp>
      <p:sp>
        <p:nvSpPr>
          <p:cNvPr id="22" name="TextBox 21"/>
          <p:cNvSpPr txBox="1"/>
          <p:nvPr/>
        </p:nvSpPr>
        <p:spPr>
          <a:xfrm>
            <a:off x="992560" y="1340768"/>
            <a:ext cx="8352928" cy="954107"/>
          </a:xfrm>
          <a:prstGeom prst="rect">
            <a:avLst/>
          </a:prstGeom>
          <a:noFill/>
        </p:spPr>
        <p:txBody>
          <a:bodyPr wrap="square" rtlCol="0">
            <a:spAutoFit/>
          </a:bodyPr>
          <a:lstStyle/>
          <a:p>
            <a:r>
              <a:rPr lang="en-US" i="1" dirty="0" smtClean="0"/>
              <a:t> </a:t>
            </a:r>
            <a:r>
              <a:rPr lang="en-US" i="1" dirty="0" smtClean="0">
                <a:latin typeface="Book Antiqua" pitchFamily="18" charset="0"/>
              </a:rPr>
              <a:t>Kosovo Quality Assurance Framework</a:t>
            </a:r>
            <a:endParaRPr lang="en-US" i="1" dirty="0" smtClean="0">
              <a:solidFill>
                <a:schemeClr val="accent1"/>
              </a:solidFill>
              <a:latin typeface="Book Antiqua" pitchFamily="18" charset="0"/>
            </a:endParaRPr>
          </a:p>
          <a:p>
            <a:endParaRPr lang="en-US" b="1" dirty="0">
              <a:solidFill>
                <a:schemeClr val="accent1"/>
              </a:solidFill>
            </a:endParaRPr>
          </a:p>
        </p:txBody>
      </p:sp>
      <p:sp>
        <p:nvSpPr>
          <p:cNvPr id="10" name="Rectangle 9"/>
          <p:cNvSpPr/>
          <p:nvPr/>
        </p:nvSpPr>
        <p:spPr>
          <a:xfrm>
            <a:off x="1064568" y="1988841"/>
            <a:ext cx="8640960" cy="3908762"/>
          </a:xfrm>
          <a:prstGeom prst="rect">
            <a:avLst/>
          </a:prstGeom>
        </p:spPr>
        <p:txBody>
          <a:bodyPr wrap="square">
            <a:spAutoFit/>
          </a:bodyPr>
          <a:lstStyle/>
          <a:p>
            <a:pPr eaLnBrk="1" hangingPunct="1">
              <a:buFontTx/>
              <a:buNone/>
            </a:pPr>
            <a:endParaRPr lang="en-US" sz="2000" dirty="0" smtClean="0">
              <a:latin typeface="Book Antiqua" pitchFamily="18" charset="0"/>
            </a:endParaRPr>
          </a:p>
          <a:p>
            <a:pPr eaLnBrk="1" hangingPunct="1">
              <a:buFontTx/>
              <a:buNone/>
            </a:pPr>
            <a:r>
              <a:rPr lang="en-US" sz="2000" b="1" dirty="0" smtClean="0">
                <a:latin typeface="Book Antiqua" pitchFamily="18" charset="0"/>
              </a:rPr>
              <a:t>Monitoring</a:t>
            </a:r>
            <a:r>
              <a:rPr lang="en-US" sz="2000" dirty="0" smtClean="0">
                <a:latin typeface="Book Antiqua" pitchFamily="18" charset="0"/>
              </a:rPr>
              <a:t> (external) - a monitoring system to identify activities as appropriate at national or regional level; </a:t>
            </a:r>
          </a:p>
          <a:p>
            <a:pPr eaLnBrk="1" hangingPunct="1">
              <a:buFontTx/>
              <a:buNone/>
            </a:pPr>
            <a:endParaRPr lang="en-US" sz="2000" dirty="0" smtClean="0">
              <a:latin typeface="Book Antiqua" pitchFamily="18" charset="0"/>
            </a:endParaRPr>
          </a:p>
          <a:p>
            <a:pPr eaLnBrk="1" hangingPunct="1">
              <a:buFontTx/>
              <a:buNone/>
            </a:pPr>
            <a:r>
              <a:rPr lang="en-US" sz="2000" dirty="0" smtClean="0">
                <a:latin typeface="Book Antiqua" pitchFamily="18" charset="0"/>
              </a:rPr>
              <a:t>• </a:t>
            </a:r>
            <a:r>
              <a:rPr lang="en-US" sz="2000" b="1" dirty="0" smtClean="0">
                <a:latin typeface="Book Antiqua" pitchFamily="18" charset="0"/>
              </a:rPr>
              <a:t>Measurement</a:t>
            </a:r>
            <a:r>
              <a:rPr lang="en-US" sz="2000" dirty="0" smtClean="0">
                <a:latin typeface="Book Antiqua" pitchFamily="18" charset="0"/>
              </a:rPr>
              <a:t> (indicators) - a measurement tools: a set of reference indicators aiming at facilitating to monitor and evaluate the VET system at national, regional or VET providers levels; </a:t>
            </a:r>
          </a:p>
          <a:p>
            <a:pPr eaLnBrk="1" hangingPunct="1">
              <a:buFontTx/>
              <a:buNone/>
            </a:pPr>
            <a:endParaRPr lang="en-US" sz="2000" dirty="0" smtClean="0">
              <a:latin typeface="Book Antiqua" pitchFamily="18" charset="0"/>
            </a:endParaRPr>
          </a:p>
          <a:p>
            <a:pPr eaLnBrk="1" hangingPunct="1">
              <a:buFontTx/>
              <a:buNone/>
            </a:pPr>
            <a:r>
              <a:rPr lang="en-US" sz="2000" dirty="0" smtClean="0">
                <a:latin typeface="Book Antiqua" pitchFamily="18" charset="0"/>
              </a:rPr>
              <a:t>• </a:t>
            </a:r>
            <a:r>
              <a:rPr lang="en-US" sz="2000" b="1" dirty="0" smtClean="0">
                <a:latin typeface="Book Antiqua" pitchFamily="18" charset="0"/>
              </a:rPr>
              <a:t>Gains Mutual, Trust Transparency, Credit Transfer </a:t>
            </a:r>
            <a:r>
              <a:rPr lang="en-US" sz="2000" dirty="0" smtClean="0">
                <a:latin typeface="Book Antiqua" pitchFamily="18" charset="0"/>
              </a:rPr>
              <a:t>- assessment and certification of acquired learning, accreditation of curricula and VET providers. </a:t>
            </a:r>
          </a:p>
          <a:p>
            <a:pPr eaLnBrk="1" hangingPunct="1"/>
            <a:endParaRPr lang="en-US" dirty="0" smtClean="0"/>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13</a:t>
            </a:fld>
            <a:endParaRPr lang="en-US"/>
          </a:p>
        </p:txBody>
      </p:sp>
      <p:pic>
        <p:nvPicPr>
          <p:cNvPr id="23" name="Picture 22"/>
          <p:cNvPicPr/>
          <p:nvPr/>
        </p:nvPicPr>
        <p:blipFill>
          <a:blip r:embed="rId3"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24" name="TextBox 2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25" name="Picture 9"/>
          <p:cNvPicPr>
            <a:picLocks noChangeAspect="1" noChangeArrowheads="1"/>
          </p:cNvPicPr>
          <p:nvPr/>
        </p:nvPicPr>
        <p:blipFill>
          <a:blip r:embed="rId4"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2309794" y="857232"/>
            <a:ext cx="6643734" cy="523220"/>
          </a:xfrm>
          <a:prstGeom prst="rect">
            <a:avLst/>
          </a:prstGeom>
          <a:noFill/>
        </p:spPr>
        <p:txBody>
          <a:bodyPr wrap="square" rtlCol="0">
            <a:spAutoFit/>
          </a:bodyPr>
          <a:lstStyle/>
          <a:p>
            <a:r>
              <a:rPr lang="en-US" i="1" dirty="0" smtClean="0">
                <a:latin typeface="Book Antiqua" pitchFamily="18" charset="0"/>
              </a:rPr>
              <a:t>QA underlines the implementation of NQF</a:t>
            </a:r>
            <a:endParaRPr lang="en-US" i="1" dirty="0">
              <a:latin typeface="Book Antiqua" pitchFamily="18" charset="0"/>
            </a:endParaRPr>
          </a:p>
        </p:txBody>
      </p:sp>
      <p:sp>
        <p:nvSpPr>
          <p:cNvPr id="7" name="TextBox 6"/>
          <p:cNvSpPr txBox="1"/>
          <p:nvPr/>
        </p:nvSpPr>
        <p:spPr>
          <a:xfrm>
            <a:off x="1208584" y="1779687"/>
            <a:ext cx="8208912" cy="3600986"/>
          </a:xfrm>
          <a:prstGeom prst="rect">
            <a:avLst/>
          </a:prstGeom>
          <a:noFill/>
        </p:spPr>
        <p:txBody>
          <a:bodyPr wrap="square" rtlCol="0">
            <a:spAutoFit/>
          </a:bodyPr>
          <a:lstStyle/>
          <a:p>
            <a:endParaRPr lang="en-US" sz="2400" dirty="0" smtClean="0">
              <a:latin typeface="Book Antiqua" pitchFamily="18" charset="0"/>
            </a:endParaRPr>
          </a:p>
          <a:p>
            <a:r>
              <a:rPr lang="en-US" sz="2400" dirty="0" smtClean="0">
                <a:latin typeface="Book Antiqua" pitchFamily="18" charset="0"/>
              </a:rPr>
              <a:t> </a:t>
            </a:r>
          </a:p>
          <a:p>
            <a:endParaRPr lang="en-US" sz="2400" dirty="0" smtClean="0">
              <a:solidFill>
                <a:schemeClr val="accent1"/>
              </a:solidFill>
            </a:endParaRPr>
          </a:p>
          <a:p>
            <a:r>
              <a:rPr lang="en-US" sz="2400" dirty="0" smtClean="0">
                <a:solidFill>
                  <a:schemeClr val="accent1"/>
                </a:solidFill>
              </a:rPr>
              <a:t> </a:t>
            </a:r>
          </a:p>
          <a:p>
            <a:r>
              <a:rPr lang="sq-AL" sz="2000" dirty="0" smtClean="0">
                <a:solidFill>
                  <a:schemeClr val="accent1"/>
                </a:solidFill>
              </a:rPr>
              <a:t/>
            </a:r>
            <a:br>
              <a:rPr lang="sq-AL" sz="2000" dirty="0" smtClean="0">
                <a:solidFill>
                  <a:schemeClr val="accent1"/>
                </a:solidFill>
              </a:rPr>
            </a:br>
            <a:r>
              <a:rPr lang="sq-AL" sz="2000" dirty="0" smtClean="0">
                <a:solidFill>
                  <a:schemeClr val="accent1"/>
                </a:solidFill>
              </a:rPr>
              <a:t/>
            </a:r>
            <a:br>
              <a:rPr lang="sq-AL" sz="20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endParaRPr lang="sq-AL" sz="2000" i="1" dirty="0">
              <a:solidFill>
                <a:schemeClr val="accent1"/>
              </a:solidFill>
            </a:endParaRPr>
          </a:p>
        </p:txBody>
      </p:sp>
      <p:graphicFrame>
        <p:nvGraphicFramePr>
          <p:cNvPr id="8" name="Diagram 7"/>
          <p:cNvGraphicFramePr/>
          <p:nvPr/>
        </p:nvGraphicFramePr>
        <p:xfrm>
          <a:off x="809596" y="1571612"/>
          <a:ext cx="8882090" cy="457203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14</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27662" name="Rectangle 1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69" name="Rectangle 21"/>
          <p:cNvSpPr>
            <a:spLocks noChangeArrowheads="1"/>
          </p:cNvSpPr>
          <p:nvPr/>
        </p:nvSpPr>
        <p:spPr bwMode="auto">
          <a:xfrm>
            <a:off x="0" y="46863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endParaRPr>
          </a:p>
        </p:txBody>
      </p:sp>
      <p:sp>
        <p:nvSpPr>
          <p:cNvPr id="22" name="TextBox 21"/>
          <p:cNvSpPr txBox="1"/>
          <p:nvPr/>
        </p:nvSpPr>
        <p:spPr>
          <a:xfrm>
            <a:off x="848544" y="1285860"/>
            <a:ext cx="7676356" cy="954107"/>
          </a:xfrm>
          <a:prstGeom prst="rect">
            <a:avLst/>
          </a:prstGeom>
          <a:noFill/>
        </p:spPr>
        <p:txBody>
          <a:bodyPr wrap="square" rtlCol="0">
            <a:spAutoFit/>
          </a:bodyPr>
          <a:lstStyle/>
          <a:p>
            <a:pPr algn="ctr"/>
            <a:r>
              <a:rPr lang="en-US" i="1" dirty="0" smtClean="0">
                <a:latin typeface="Book Antiqua" pitchFamily="18" charset="0"/>
              </a:rPr>
              <a:t>Quality assurance of the </a:t>
            </a:r>
            <a:r>
              <a:rPr lang="en-US" i="1" dirty="0" smtClean="0">
                <a:latin typeface="Book Antiqua" pitchFamily="18" charset="0"/>
              </a:rPr>
              <a:t>VET – provider level </a:t>
            </a:r>
            <a:r>
              <a:rPr lang="en-US" i="1" dirty="0" smtClean="0"/>
              <a:t> </a:t>
            </a:r>
            <a:endParaRPr lang="en-US" dirty="0" smtClean="0">
              <a:latin typeface="Book Antiqua" pitchFamily="18" charset="0"/>
            </a:endParaRPr>
          </a:p>
          <a:p>
            <a:endParaRPr lang="en-US" b="1" dirty="0">
              <a:solidFill>
                <a:schemeClr val="accent1"/>
              </a:solidFill>
            </a:endParaRPr>
          </a:p>
        </p:txBody>
      </p:sp>
      <p:sp>
        <p:nvSpPr>
          <p:cNvPr id="10" name="Rectangle 9"/>
          <p:cNvSpPr/>
          <p:nvPr/>
        </p:nvSpPr>
        <p:spPr>
          <a:xfrm>
            <a:off x="1064568" y="2214554"/>
            <a:ext cx="8208912" cy="3600986"/>
          </a:xfrm>
          <a:prstGeom prst="rect">
            <a:avLst/>
          </a:prstGeom>
        </p:spPr>
        <p:txBody>
          <a:bodyPr wrap="square">
            <a:spAutoFit/>
          </a:bodyPr>
          <a:lstStyle/>
          <a:p>
            <a:pPr eaLnBrk="1" hangingPunct="1">
              <a:buFontTx/>
              <a:buNone/>
            </a:pPr>
            <a:endParaRPr lang="en-US" sz="2400" dirty="0" smtClean="0">
              <a:latin typeface="Book Antiqua" pitchFamily="18" charset="0"/>
            </a:endParaRPr>
          </a:p>
          <a:p>
            <a:pPr eaLnBrk="1" hangingPunct="1">
              <a:buFontTx/>
              <a:buNone/>
            </a:pPr>
            <a:r>
              <a:rPr lang="en-US" sz="2400" dirty="0" smtClean="0">
                <a:latin typeface="Book Antiqua" pitchFamily="18" charset="0"/>
              </a:rPr>
              <a:t>Internal quality assurance</a:t>
            </a:r>
          </a:p>
          <a:p>
            <a:pPr eaLnBrk="1" hangingPunct="1">
              <a:buFontTx/>
              <a:buNone/>
            </a:pPr>
            <a:r>
              <a:rPr lang="en-US" sz="2400" dirty="0" smtClean="0">
                <a:latin typeface="Book Antiqua" pitchFamily="18" charset="0"/>
              </a:rPr>
              <a:t> </a:t>
            </a:r>
            <a:r>
              <a:rPr lang="en-US" sz="2400" i="1" dirty="0" smtClean="0">
                <a:latin typeface="Book Antiqua" pitchFamily="18" charset="0"/>
              </a:rPr>
              <a:t>(institution provider, Self–Assessment  </a:t>
            </a:r>
          </a:p>
          <a:p>
            <a:pPr eaLnBrk="1" hangingPunct="1">
              <a:buFont typeface="Arial" pitchFamily="34" charset="0"/>
              <a:buChar char="•"/>
            </a:pPr>
            <a:r>
              <a:rPr lang="en-US" sz="2400" i="1" dirty="0" smtClean="0">
                <a:latin typeface="Book Antiqua" pitchFamily="18" charset="0"/>
              </a:rPr>
              <a:t> Report);</a:t>
            </a:r>
          </a:p>
          <a:p>
            <a:pPr eaLnBrk="1" hangingPunct="1">
              <a:buFont typeface="Arial" pitchFamily="34" charset="0"/>
              <a:buChar char="•"/>
            </a:pPr>
            <a:r>
              <a:rPr lang="en-US" sz="2400" dirty="0" smtClean="0">
                <a:latin typeface="Book Antiqua" pitchFamily="18" charset="0"/>
              </a:rPr>
              <a:t>External quality assurance </a:t>
            </a:r>
          </a:p>
          <a:p>
            <a:pPr eaLnBrk="1" hangingPunct="1"/>
            <a:r>
              <a:rPr lang="en-US" sz="2400" dirty="0" smtClean="0">
                <a:latin typeface="Book Antiqua" pitchFamily="18" charset="0"/>
              </a:rPr>
              <a:t> </a:t>
            </a:r>
            <a:r>
              <a:rPr lang="en-US" sz="2400" i="1" dirty="0" smtClean="0">
                <a:latin typeface="Book Antiqua" pitchFamily="18" charset="0"/>
              </a:rPr>
              <a:t>Validation  and Accreditation by NQA (VET) , licensing by MEST and Inspectorate.</a:t>
            </a:r>
          </a:p>
          <a:p>
            <a:pPr eaLnBrk="1" hangingPunct="1">
              <a:buFont typeface="Arial" pitchFamily="34" charset="0"/>
              <a:buChar char="•"/>
            </a:pPr>
            <a:endParaRPr lang="en-US" sz="2000" dirty="0" smtClean="0">
              <a:latin typeface="Book Antiqua" pitchFamily="18" charset="0"/>
            </a:endParaRPr>
          </a:p>
          <a:p>
            <a:pPr eaLnBrk="1" hangingPunct="1"/>
            <a:endParaRPr lang="en-US" sz="2000" dirty="0" smtClean="0">
              <a:latin typeface="Book Antiqua" pitchFamily="18" charset="0"/>
            </a:endParaRPr>
          </a:p>
          <a:p>
            <a:pPr eaLnBrk="1" hangingPunct="1"/>
            <a:endParaRPr lang="en-US" sz="2000" dirty="0" smtClean="0">
              <a:latin typeface="Book Antiqua" pitchFamily="18" charset="0"/>
            </a:endParaRP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15</a:t>
            </a:fld>
            <a:endParaRPr lang="en-US" dirty="0"/>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pic>
        <p:nvPicPr>
          <p:cNvPr id="4"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5" name="TextBox 4"/>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TextBox 5"/>
          <p:cNvSpPr txBox="1"/>
          <p:nvPr/>
        </p:nvSpPr>
        <p:spPr>
          <a:xfrm>
            <a:off x="2166918" y="980728"/>
            <a:ext cx="6715172" cy="523220"/>
          </a:xfrm>
          <a:prstGeom prst="rect">
            <a:avLst/>
          </a:prstGeom>
          <a:noFill/>
        </p:spPr>
        <p:txBody>
          <a:bodyPr wrap="square" rtlCol="0">
            <a:spAutoFit/>
          </a:bodyPr>
          <a:lstStyle/>
          <a:p>
            <a:pPr algn="ctr"/>
            <a:r>
              <a:rPr lang="en-US" i="1" dirty="0" smtClean="0">
                <a:latin typeface="Book Antiqua" pitchFamily="18" charset="0"/>
              </a:rPr>
              <a:t>Quality Assurance of qualifications </a:t>
            </a:r>
            <a:endParaRPr lang="sq-AL" i="1" dirty="0">
              <a:solidFill>
                <a:schemeClr val="accent1"/>
              </a:solidFill>
            </a:endParaRPr>
          </a:p>
        </p:txBody>
      </p:sp>
      <p:sp>
        <p:nvSpPr>
          <p:cNvPr id="7" name="Rectangle 6"/>
          <p:cNvSpPr/>
          <p:nvPr/>
        </p:nvSpPr>
        <p:spPr>
          <a:xfrm>
            <a:off x="1208584" y="1785926"/>
            <a:ext cx="7704856" cy="4693593"/>
          </a:xfrm>
          <a:prstGeom prst="rect">
            <a:avLst/>
          </a:prstGeom>
        </p:spPr>
        <p:txBody>
          <a:bodyPr wrap="square">
            <a:spAutoFit/>
          </a:bodyPr>
          <a:lstStyle/>
          <a:p>
            <a:pPr marL="514350" indent="-514350" algn="just">
              <a:spcBef>
                <a:spcPts val="600"/>
              </a:spcBef>
            </a:pPr>
            <a:r>
              <a:rPr lang="en-US" sz="2100" dirty="0" smtClean="0">
                <a:latin typeface="Book Antiqua" pitchFamily="18" charset="0"/>
              </a:rPr>
              <a:t>The process of validation of qualification is defined by</a:t>
            </a:r>
          </a:p>
          <a:p>
            <a:pPr marL="514350" indent="-514350" algn="just">
              <a:spcBef>
                <a:spcPts val="600"/>
              </a:spcBef>
            </a:pPr>
            <a:r>
              <a:rPr lang="en-US" sz="2100" dirty="0" smtClean="0">
                <a:latin typeface="Book Antiqua" pitchFamily="18" charset="0"/>
              </a:rPr>
              <a:t>Administrative Instruction of NQA</a:t>
            </a:r>
            <a:endParaRPr lang="en-US" sz="2100" i="1" dirty="0" smtClean="0">
              <a:latin typeface="Book Antiqua" pitchFamily="18" charset="0"/>
            </a:endParaRPr>
          </a:p>
          <a:p>
            <a:pPr marL="514350" indent="-514350" algn="just">
              <a:spcBef>
                <a:spcPts val="600"/>
              </a:spcBef>
              <a:buFont typeface="Arial" pitchFamily="34" charset="0"/>
              <a:buChar char="•"/>
            </a:pPr>
            <a:endParaRPr lang="en-US" sz="2400" i="1" dirty="0" smtClean="0">
              <a:latin typeface="Book Antiqua" pitchFamily="18" charset="0"/>
            </a:endParaRPr>
          </a:p>
          <a:p>
            <a:pPr marL="514350" indent="-514350" algn="just">
              <a:spcBef>
                <a:spcPts val="600"/>
              </a:spcBef>
              <a:buFont typeface="Arial" pitchFamily="34" charset="0"/>
              <a:buChar char="•"/>
            </a:pPr>
            <a:r>
              <a:rPr lang="en-US" sz="2400" i="1" dirty="0" smtClean="0">
                <a:latin typeface="Book Antiqua" pitchFamily="18" charset="0"/>
              </a:rPr>
              <a:t>“validation” is the process of checking and evaluating a qualification against criteria, prior to a decision on whether or not to include it in the NQF. </a:t>
            </a:r>
          </a:p>
          <a:p>
            <a:pPr marL="514350" indent="-514350" algn="just">
              <a:spcBef>
                <a:spcPts val="600"/>
              </a:spcBef>
              <a:buFont typeface="Arial" pitchFamily="34" charset="0"/>
              <a:buChar char="•"/>
            </a:pPr>
            <a:endParaRPr lang="en-US" sz="2400" i="1" dirty="0" smtClean="0">
              <a:latin typeface="Book Antiqua" pitchFamily="18" charset="0"/>
            </a:endParaRPr>
          </a:p>
          <a:p>
            <a:pPr marL="514350" indent="-514350" algn="just">
              <a:spcBef>
                <a:spcPts val="600"/>
              </a:spcBef>
              <a:buFont typeface="Arial" pitchFamily="34" charset="0"/>
              <a:buChar char="•"/>
            </a:pPr>
            <a:r>
              <a:rPr lang="en-US" sz="2400" i="1" dirty="0" smtClean="0">
                <a:latin typeface="Book Antiqua" pitchFamily="18" charset="0"/>
              </a:rPr>
              <a:t>“approval” is the formal decision that leads to the inclusion of the qualification within the NQF.</a:t>
            </a:r>
            <a:r>
              <a:rPr lang="en-US" altLang="en-US" sz="2400" i="1" dirty="0" smtClean="0">
                <a:latin typeface="Book Antiqua" pitchFamily="18" charset="0"/>
                <a:ea typeface="Helvetica"/>
                <a:cs typeface="Helvetica"/>
              </a:rPr>
              <a:t> 	</a:t>
            </a:r>
          </a:p>
          <a:p>
            <a:pPr marL="514350" indent="-514350" algn="ctr">
              <a:spcBef>
                <a:spcPts val="600"/>
              </a:spcBef>
            </a:pPr>
            <a:r>
              <a:rPr lang="en-US" altLang="en-US" sz="2400" i="1" dirty="0" smtClean="0">
                <a:solidFill>
                  <a:srgbClr val="FF0000"/>
                </a:solidFill>
                <a:latin typeface="Book Antiqua" pitchFamily="18" charset="0"/>
                <a:ea typeface="Helvetica"/>
                <a:cs typeface="Helvetica"/>
              </a:rPr>
              <a:t> </a:t>
            </a:r>
          </a:p>
          <a:p>
            <a:pPr marL="514350" indent="-514350" algn="just">
              <a:spcBef>
                <a:spcPts val="600"/>
              </a:spcBef>
              <a:buFont typeface="Arial" pitchFamily="34" charset="0"/>
              <a:buChar char="•"/>
            </a:pPr>
            <a:endParaRPr lang="en-GB" altLang="en-US" sz="2400" i="1" dirty="0" smtClean="0">
              <a:latin typeface="Book Antiqua" pitchFamily="18" charset="0"/>
              <a:ea typeface="Helvetica"/>
              <a:cs typeface="Helvetica"/>
            </a:endParaRP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16</a:t>
            </a:fld>
            <a:endParaRPr lang="en-US" dirty="0"/>
          </a:p>
        </p:txBody>
      </p:sp>
      <p:pic>
        <p:nvPicPr>
          <p:cNvPr id="3" name="Picture 2"/>
          <p:cNvPicPr/>
          <p:nvPr/>
        </p:nvPicPr>
        <p:blipFill>
          <a:blip r:embed="rId2" cstate="print"/>
          <a:srcRect l="12990" t="20493" r="15448" b="9912"/>
          <a:stretch>
            <a:fillRect/>
          </a:stretch>
        </p:blipFill>
        <p:spPr bwMode="auto">
          <a:xfrm>
            <a:off x="1136576" y="476672"/>
            <a:ext cx="8143932" cy="6167038"/>
          </a:xfrm>
          <a:prstGeom prst="rect">
            <a:avLst/>
          </a:prstGeom>
          <a:noFill/>
          <a:ln w="9525">
            <a:noFill/>
            <a:miter lim="800000"/>
            <a:headEnd/>
            <a:tailEnd/>
          </a:ln>
        </p:spPr>
      </p:pic>
      <p:pic>
        <p:nvPicPr>
          <p:cNvPr id="4"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5" name="TextBox 4"/>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TextBox 5"/>
          <p:cNvSpPr txBox="1"/>
          <p:nvPr/>
        </p:nvSpPr>
        <p:spPr>
          <a:xfrm>
            <a:off x="1309662" y="1214422"/>
            <a:ext cx="6617896" cy="523220"/>
          </a:xfrm>
          <a:prstGeom prst="rect">
            <a:avLst/>
          </a:prstGeom>
          <a:noFill/>
        </p:spPr>
        <p:txBody>
          <a:bodyPr wrap="square" rtlCol="0">
            <a:spAutoFit/>
          </a:bodyPr>
          <a:lstStyle/>
          <a:p>
            <a:r>
              <a:rPr lang="en-US" i="1" dirty="0" smtClean="0">
                <a:latin typeface="Book Antiqua" pitchFamily="18" charset="0"/>
              </a:rPr>
              <a:t>Validation and Approval Procedure</a:t>
            </a:r>
            <a:endParaRPr lang="sq-AL" dirty="0">
              <a:latin typeface="Book Antiqua" pitchFamily="18" charset="0"/>
            </a:endParaRPr>
          </a:p>
        </p:txBody>
      </p:sp>
      <p:sp>
        <p:nvSpPr>
          <p:cNvPr id="7" name="Rectangle 6"/>
          <p:cNvSpPr/>
          <p:nvPr/>
        </p:nvSpPr>
        <p:spPr>
          <a:xfrm>
            <a:off x="1208584" y="1916833"/>
            <a:ext cx="7704856" cy="2754600"/>
          </a:xfrm>
          <a:prstGeom prst="rect">
            <a:avLst/>
          </a:prstGeom>
        </p:spPr>
        <p:txBody>
          <a:bodyPr wrap="square">
            <a:spAutoFit/>
          </a:bodyPr>
          <a:lstStyle/>
          <a:p>
            <a:r>
              <a:rPr lang="en-GB" altLang="en-US" sz="2400" u="sng" dirty="0" smtClean="0">
                <a:latin typeface="Book Antiqua" pitchFamily="18" charset="0"/>
                <a:ea typeface="Helvetica"/>
                <a:cs typeface="Helvetica"/>
              </a:rPr>
              <a:t> </a:t>
            </a:r>
            <a:r>
              <a:rPr lang="en-US" sz="2400" b="1" dirty="0" smtClean="0">
                <a:solidFill>
                  <a:srgbClr val="000000"/>
                </a:solidFill>
                <a:latin typeface="Book Antiqua" pitchFamily="18" charset="0"/>
              </a:rPr>
              <a:t>S1: Application </a:t>
            </a:r>
          </a:p>
          <a:p>
            <a:r>
              <a:rPr lang="en-US" sz="2400" b="1" dirty="0" smtClean="0">
                <a:solidFill>
                  <a:srgbClr val="000000"/>
                </a:solidFill>
                <a:latin typeface="Book Antiqua" pitchFamily="18" charset="0"/>
              </a:rPr>
              <a:t>S2: External evaluation of a external panel experts </a:t>
            </a:r>
          </a:p>
          <a:p>
            <a:r>
              <a:rPr lang="en-US" sz="2400" b="1" dirty="0" smtClean="0">
                <a:solidFill>
                  <a:srgbClr val="000000"/>
                </a:solidFill>
                <a:latin typeface="Book Antiqua" pitchFamily="18" charset="0"/>
              </a:rPr>
              <a:t>S3: NQA Board decision based on the external report</a:t>
            </a:r>
          </a:p>
          <a:p>
            <a:r>
              <a:rPr lang="en-US" sz="2400" b="1" dirty="0" smtClean="0">
                <a:solidFill>
                  <a:srgbClr val="000000"/>
                </a:solidFill>
                <a:latin typeface="Book Antiqua" pitchFamily="18" charset="0"/>
              </a:rPr>
              <a:t>S4 : The approved qualification registered and published </a:t>
            </a:r>
          </a:p>
          <a:p>
            <a:endParaRPr lang="en-US" sz="2400" dirty="0" smtClean="0">
              <a:solidFill>
                <a:srgbClr val="585858"/>
              </a:solidFill>
              <a:latin typeface="Wingdings"/>
            </a:endParaRPr>
          </a:p>
          <a:p>
            <a:pPr marL="514350" indent="-514350" algn="just">
              <a:spcBef>
                <a:spcPts val="600"/>
              </a:spcBef>
              <a:buFont typeface="Arial" pitchFamily="34" charset="0"/>
              <a:buChar char="•"/>
            </a:pPr>
            <a:endParaRPr lang="en-GB" altLang="en-US" sz="2400" i="1" dirty="0" smtClean="0">
              <a:latin typeface="Book Antiqua" pitchFamily="18" charset="0"/>
              <a:ea typeface="Helvetica"/>
              <a:cs typeface="Helvetica"/>
            </a:endParaRPr>
          </a:p>
        </p:txBody>
      </p:sp>
      <p:sp>
        <p:nvSpPr>
          <p:cNvPr id="8" name="Rounded Rectangle 7"/>
          <p:cNvSpPr/>
          <p:nvPr/>
        </p:nvSpPr>
        <p:spPr>
          <a:xfrm>
            <a:off x="2238356" y="3929066"/>
            <a:ext cx="6072230" cy="242889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i="1" dirty="0" smtClean="0">
                <a:solidFill>
                  <a:srgbClr val="585858"/>
                </a:solidFill>
                <a:latin typeface="Book Antiqua" pitchFamily="18" charset="0"/>
              </a:rPr>
              <a:t>3 possible approval decisions: </a:t>
            </a:r>
          </a:p>
          <a:p>
            <a:pPr algn="just"/>
            <a:r>
              <a:rPr lang="en-US" sz="2400" i="1" dirty="0" smtClean="0">
                <a:solidFill>
                  <a:srgbClr val="585858"/>
                </a:solidFill>
                <a:latin typeface="Book Antiqua" pitchFamily="18" charset="0"/>
              </a:rPr>
              <a:t>- approve for a fixed period </a:t>
            </a:r>
          </a:p>
          <a:p>
            <a:pPr algn="just"/>
            <a:r>
              <a:rPr lang="en-US" sz="2400" i="1" dirty="0" smtClean="0">
                <a:solidFill>
                  <a:srgbClr val="585858"/>
                </a:solidFill>
                <a:latin typeface="Book Antiqua" pitchFamily="18" charset="0"/>
              </a:rPr>
              <a:t>- approve for a specified period of time on a conditional basis </a:t>
            </a:r>
            <a:endParaRPr lang="en-US" sz="2400" i="1" dirty="0" smtClean="0">
              <a:solidFill>
                <a:srgbClr val="000000"/>
              </a:solidFill>
              <a:latin typeface="Book Antiqua" pitchFamily="18" charset="0"/>
            </a:endParaRPr>
          </a:p>
          <a:p>
            <a:pPr algn="just"/>
            <a:r>
              <a:rPr lang="en-US" sz="2400" i="1" dirty="0" smtClean="0">
                <a:solidFill>
                  <a:srgbClr val="585858"/>
                </a:solidFill>
                <a:latin typeface="Book Antiqua" pitchFamily="18" charset="0"/>
              </a:rPr>
              <a:t>- cannot be approved. </a:t>
            </a:r>
          </a:p>
          <a:p>
            <a:endParaRPr lang="en-US" dirty="0"/>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17</a:t>
            </a:fld>
            <a:endParaRPr lang="en-US" dirty="0"/>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27662" name="Rectangle 1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7669" name="Rectangle 21"/>
          <p:cNvSpPr>
            <a:spLocks noChangeArrowheads="1"/>
          </p:cNvSpPr>
          <p:nvPr/>
        </p:nvSpPr>
        <p:spPr bwMode="auto">
          <a:xfrm>
            <a:off x="0" y="46863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dirty="0" smtClean="0">
              <a:ln>
                <a:noFill/>
              </a:ln>
              <a:solidFill>
                <a:schemeClr val="tx1"/>
              </a:solidFill>
              <a:effectLst/>
              <a:latin typeface="Arial" pitchFamily="34" charset="0"/>
            </a:endParaRPr>
          </a:p>
        </p:txBody>
      </p:sp>
      <p:sp>
        <p:nvSpPr>
          <p:cNvPr id="22" name="TextBox 21"/>
          <p:cNvSpPr txBox="1"/>
          <p:nvPr/>
        </p:nvSpPr>
        <p:spPr>
          <a:xfrm>
            <a:off x="776536" y="1142985"/>
            <a:ext cx="7462612" cy="954107"/>
          </a:xfrm>
          <a:prstGeom prst="rect">
            <a:avLst/>
          </a:prstGeom>
          <a:noFill/>
        </p:spPr>
        <p:txBody>
          <a:bodyPr wrap="square" rtlCol="0">
            <a:spAutoFit/>
          </a:bodyPr>
          <a:lstStyle/>
          <a:p>
            <a:pPr algn="r"/>
            <a:r>
              <a:rPr lang="en-US" i="1" dirty="0" smtClean="0">
                <a:latin typeface="Book Antiqua" pitchFamily="18" charset="0"/>
              </a:rPr>
              <a:t> Accreditation</a:t>
            </a:r>
            <a:endParaRPr lang="en-US" i="1" dirty="0" smtClean="0">
              <a:latin typeface="Book Antiqua" pitchFamily="18" charset="0"/>
              <a:cs typeface="Arial" pitchFamily="34" charset="0"/>
            </a:endParaRPr>
          </a:p>
          <a:p>
            <a:endParaRPr lang="en-US" dirty="0">
              <a:latin typeface="Book Antiqua" pitchFamily="18" charset="0"/>
            </a:endParaRPr>
          </a:p>
        </p:txBody>
      </p:sp>
      <p:sp>
        <p:nvSpPr>
          <p:cNvPr id="21" name="TextBox 20"/>
          <p:cNvSpPr txBox="1"/>
          <p:nvPr/>
        </p:nvSpPr>
        <p:spPr>
          <a:xfrm>
            <a:off x="1136576" y="1772816"/>
            <a:ext cx="7920880" cy="4154984"/>
          </a:xfrm>
          <a:prstGeom prst="rect">
            <a:avLst/>
          </a:prstGeom>
          <a:noFill/>
        </p:spPr>
        <p:txBody>
          <a:bodyPr wrap="square" rtlCol="0">
            <a:spAutoFit/>
          </a:bodyPr>
          <a:lstStyle/>
          <a:p>
            <a:pPr marL="457200" indent="-457200">
              <a:buAutoNum type="arabicPeriod"/>
            </a:pPr>
            <a:endParaRPr lang="en-US" sz="2400" dirty="0" smtClean="0">
              <a:latin typeface="Book Antiqua" pitchFamily="18" charset="0"/>
            </a:endParaRPr>
          </a:p>
          <a:p>
            <a:pPr marL="457200" indent="-457200"/>
            <a:r>
              <a:rPr lang="en-US" sz="2400" dirty="0" smtClean="0">
                <a:latin typeface="Book Antiqua" pitchFamily="18" charset="0"/>
              </a:rPr>
              <a:t>	Accreditation is a formal and transparent process providing internationally compatible standards to examine whether institutions comply with minimum quality requirements to operate as an assessment institution for qualifications and modules in the National Qualifications Framework (NQF).</a:t>
            </a:r>
            <a:r>
              <a:rPr lang="en-US" sz="2400" b="1" dirty="0" smtClean="0">
                <a:latin typeface="Book Antiqua" pitchFamily="18" charset="0"/>
              </a:rPr>
              <a:t> </a:t>
            </a:r>
          </a:p>
          <a:p>
            <a:endParaRPr lang="en-US" sz="2000" b="1" dirty="0" smtClean="0"/>
          </a:p>
          <a:p>
            <a:endParaRPr lang="sq-AL" sz="2000" dirty="0" smtClean="0">
              <a:solidFill>
                <a:schemeClr val="accent1"/>
              </a:solidFill>
            </a:endParaRPr>
          </a:p>
          <a:p>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18</a:t>
            </a:fld>
            <a:endParaRPr lang="en-US" dirty="0"/>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27662" name="Rectangle 1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7669" name="Rectangle 21"/>
          <p:cNvSpPr>
            <a:spLocks noChangeArrowheads="1"/>
          </p:cNvSpPr>
          <p:nvPr/>
        </p:nvSpPr>
        <p:spPr bwMode="auto">
          <a:xfrm>
            <a:off x="0" y="46863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dirty="0" smtClean="0">
              <a:ln>
                <a:noFill/>
              </a:ln>
              <a:solidFill>
                <a:schemeClr val="tx1"/>
              </a:solidFill>
              <a:effectLst/>
              <a:latin typeface="Arial" pitchFamily="34" charset="0"/>
            </a:endParaRPr>
          </a:p>
        </p:txBody>
      </p:sp>
      <p:sp>
        <p:nvSpPr>
          <p:cNvPr id="22" name="TextBox 21"/>
          <p:cNvSpPr txBox="1"/>
          <p:nvPr/>
        </p:nvSpPr>
        <p:spPr>
          <a:xfrm>
            <a:off x="776536" y="1268760"/>
            <a:ext cx="6768752" cy="954107"/>
          </a:xfrm>
          <a:prstGeom prst="rect">
            <a:avLst/>
          </a:prstGeom>
          <a:noFill/>
        </p:spPr>
        <p:txBody>
          <a:bodyPr wrap="square" rtlCol="0">
            <a:spAutoFit/>
          </a:bodyPr>
          <a:lstStyle/>
          <a:p>
            <a:r>
              <a:rPr lang="en-US" i="1" dirty="0" smtClean="0"/>
              <a:t>   </a:t>
            </a:r>
            <a:endParaRPr lang="en-US" dirty="0" smtClean="0">
              <a:latin typeface="Book Antiqua" pitchFamily="18" charset="0"/>
              <a:cs typeface="Arial" pitchFamily="34" charset="0"/>
            </a:endParaRPr>
          </a:p>
          <a:p>
            <a:endParaRPr lang="en-US" dirty="0">
              <a:latin typeface="Book Antiqua" pitchFamily="18" charset="0"/>
            </a:endParaRPr>
          </a:p>
        </p:txBody>
      </p:sp>
      <p:sp>
        <p:nvSpPr>
          <p:cNvPr id="21" name="TextBox 20"/>
          <p:cNvSpPr txBox="1"/>
          <p:nvPr/>
        </p:nvSpPr>
        <p:spPr>
          <a:xfrm>
            <a:off x="1136576" y="1772816"/>
            <a:ext cx="7920880" cy="1877437"/>
          </a:xfrm>
          <a:prstGeom prst="rect">
            <a:avLst/>
          </a:prstGeom>
          <a:noFill/>
        </p:spPr>
        <p:txBody>
          <a:bodyPr wrap="square" rtlCol="0">
            <a:spAutoFit/>
          </a:bodyPr>
          <a:lstStyle/>
          <a:p>
            <a:r>
              <a:rPr lang="en-US" sz="2000" b="1" dirty="0" smtClean="0"/>
              <a:t> </a:t>
            </a:r>
          </a:p>
          <a:p>
            <a:endParaRPr lang="en-US" sz="2000" b="1" dirty="0" smtClean="0"/>
          </a:p>
          <a:p>
            <a:endParaRPr lang="sq-AL" sz="2000" dirty="0" smtClean="0">
              <a:solidFill>
                <a:schemeClr val="accent1"/>
              </a:solidFill>
            </a:endParaRPr>
          </a:p>
          <a:p>
            <a:endParaRPr lang="en-US" dirty="0" smtClean="0"/>
          </a:p>
          <a:p>
            <a:endParaRPr lang="en-US" dirty="0"/>
          </a:p>
        </p:txBody>
      </p:sp>
      <p:sp>
        <p:nvSpPr>
          <p:cNvPr id="10" name="TextBox 9"/>
          <p:cNvSpPr txBox="1"/>
          <p:nvPr/>
        </p:nvSpPr>
        <p:spPr>
          <a:xfrm>
            <a:off x="4238620" y="285728"/>
            <a:ext cx="4929222" cy="954107"/>
          </a:xfrm>
          <a:prstGeom prst="rect">
            <a:avLst/>
          </a:prstGeom>
          <a:noFill/>
        </p:spPr>
        <p:txBody>
          <a:bodyPr wrap="square" rtlCol="0">
            <a:spAutoFit/>
          </a:bodyPr>
          <a:lstStyle/>
          <a:p>
            <a:r>
              <a:rPr lang="en-US" dirty="0" smtClean="0">
                <a:latin typeface="Book Antiqua" pitchFamily="18" charset="0"/>
              </a:rPr>
              <a:t>Stage of accreditation for VET Institutions </a:t>
            </a:r>
            <a:endParaRPr lang="en-US" dirty="0"/>
          </a:p>
        </p:txBody>
      </p:sp>
      <p:graphicFrame>
        <p:nvGraphicFramePr>
          <p:cNvPr id="15" name="Diagram 14"/>
          <p:cNvGraphicFramePr/>
          <p:nvPr/>
        </p:nvGraphicFramePr>
        <p:xfrm>
          <a:off x="738158" y="928670"/>
          <a:ext cx="6786610" cy="55007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Rounded Rectangle 11"/>
          <p:cNvSpPr/>
          <p:nvPr/>
        </p:nvSpPr>
        <p:spPr>
          <a:xfrm>
            <a:off x="6738950" y="1500174"/>
            <a:ext cx="2928958" cy="43577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000" b="1" i="1" dirty="0" smtClean="0">
                <a:solidFill>
                  <a:srgbClr val="585858"/>
                </a:solidFill>
                <a:latin typeface="Book Antiqua" pitchFamily="18" charset="0"/>
              </a:rPr>
              <a:t>3 possible approval decisions: </a:t>
            </a:r>
          </a:p>
          <a:p>
            <a:pPr algn="just"/>
            <a:r>
              <a:rPr lang="en-US" sz="2000" i="1" dirty="0" smtClean="0">
                <a:solidFill>
                  <a:srgbClr val="585858"/>
                </a:solidFill>
                <a:latin typeface="Book Antiqua" pitchFamily="18" charset="0"/>
              </a:rPr>
              <a:t>- approve for a fixed period </a:t>
            </a:r>
          </a:p>
          <a:p>
            <a:pPr algn="just"/>
            <a:r>
              <a:rPr lang="en-US" sz="2000" i="1" dirty="0" smtClean="0">
                <a:solidFill>
                  <a:srgbClr val="585858"/>
                </a:solidFill>
                <a:latin typeface="Book Antiqua" pitchFamily="18" charset="0"/>
              </a:rPr>
              <a:t>- approve for a specified period of time on a conditional basis </a:t>
            </a:r>
            <a:endParaRPr lang="en-US" sz="2000" i="1" dirty="0" smtClean="0">
              <a:solidFill>
                <a:srgbClr val="000000"/>
              </a:solidFill>
              <a:latin typeface="Book Antiqua" pitchFamily="18" charset="0"/>
            </a:endParaRPr>
          </a:p>
          <a:p>
            <a:pPr algn="just"/>
            <a:r>
              <a:rPr lang="en-US" sz="2000" i="1" dirty="0" smtClean="0">
                <a:solidFill>
                  <a:srgbClr val="585858"/>
                </a:solidFill>
                <a:latin typeface="Book Antiqua" pitchFamily="18" charset="0"/>
              </a:rPr>
              <a:t>- cannot be approved. </a:t>
            </a:r>
          </a:p>
          <a:p>
            <a:endParaRPr lang="en-US"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19</a:t>
            </a:fld>
            <a:endParaRPr lang="en-US"/>
          </a:p>
        </p:txBody>
      </p:sp>
      <p:pic>
        <p:nvPicPr>
          <p:cNvPr id="3" name="Picture 2"/>
          <p:cNvPicPr/>
          <p:nvPr/>
        </p:nvPicPr>
        <p:blipFill>
          <a:blip r:embed="rId2" cstate="print"/>
          <a:srcRect l="12990" t="20493" r="15448" b="9912"/>
          <a:stretch>
            <a:fillRect/>
          </a:stretch>
        </p:blipFill>
        <p:spPr bwMode="auto">
          <a:xfrm>
            <a:off x="952472" y="50004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8" name="TextBox 7"/>
          <p:cNvSpPr txBox="1"/>
          <p:nvPr/>
        </p:nvSpPr>
        <p:spPr>
          <a:xfrm>
            <a:off x="1381100" y="1841243"/>
            <a:ext cx="7460332" cy="646331"/>
          </a:xfrm>
          <a:prstGeom prst="rect">
            <a:avLst/>
          </a:prstGeom>
          <a:noFill/>
        </p:spPr>
        <p:txBody>
          <a:bodyPr wrap="square" rtlCol="0">
            <a:spAutoFit/>
          </a:bodyPr>
          <a:lstStyle/>
          <a:p>
            <a:pPr fontAlgn="auto">
              <a:spcBef>
                <a:spcPct val="20000"/>
              </a:spcBef>
              <a:spcAft>
                <a:spcPts val="0"/>
              </a:spcAft>
              <a:defRPr/>
            </a:pPr>
            <a:endParaRPr lang="en-US" sz="1200" b="1" dirty="0" smtClean="0">
              <a:solidFill>
                <a:schemeClr val="tx2"/>
              </a:solidFill>
              <a:latin typeface="Calibri" pitchFamily="34" charset="0"/>
            </a:endParaRPr>
          </a:p>
          <a:p>
            <a:pPr fontAlgn="auto">
              <a:spcBef>
                <a:spcPct val="20000"/>
              </a:spcBef>
              <a:spcAft>
                <a:spcPts val="0"/>
              </a:spcAft>
              <a:defRPr/>
            </a:pPr>
            <a:endParaRPr lang="en-GB" sz="2000" dirty="0" smtClean="0">
              <a:solidFill>
                <a:schemeClr val="tx2"/>
              </a:solidFill>
              <a:latin typeface="Calibri" pitchFamily="34" charset="0"/>
            </a:endParaRPr>
          </a:p>
        </p:txBody>
      </p:sp>
      <p:sp>
        <p:nvSpPr>
          <p:cNvPr id="10" name="Rectangle 9"/>
          <p:cNvSpPr/>
          <p:nvPr/>
        </p:nvSpPr>
        <p:spPr>
          <a:xfrm>
            <a:off x="992560" y="928670"/>
            <a:ext cx="8103844" cy="1477328"/>
          </a:xfrm>
          <a:prstGeom prst="rect">
            <a:avLst/>
          </a:prstGeom>
        </p:spPr>
        <p:txBody>
          <a:bodyPr wrap="square">
            <a:spAutoFit/>
          </a:bodyPr>
          <a:lstStyle/>
          <a:p>
            <a:endParaRPr lang="en-US" sz="1800" b="1" i="1" dirty="0" smtClean="0">
              <a:latin typeface="Book Antiqua" pitchFamily="18" charset="0"/>
            </a:endParaRPr>
          </a:p>
          <a:p>
            <a:r>
              <a:rPr lang="en-US" sz="1800" b="1" i="1" dirty="0" smtClean="0">
                <a:latin typeface="Book Antiqua" pitchFamily="18" charset="0"/>
              </a:rPr>
              <a:t>Guidelines on how  VET  qualifications are validated ( control process and qualifications evaluations according to the criteria) prior to get approved and placed in the framework  and  how to establish internal QA processes.</a:t>
            </a:r>
          </a:p>
          <a:p>
            <a:endParaRPr lang="en-US" sz="1800" b="1" i="1" dirty="0" smtClean="0">
              <a:latin typeface="Book Antiqua" pitchFamily="18" charset="0"/>
            </a:endParaRPr>
          </a:p>
        </p:txBody>
      </p:sp>
      <p:pic>
        <p:nvPicPr>
          <p:cNvPr id="6145" name="Picture 1" descr="C:\Users\Pc\Downloads\IMG_5874.JPG"/>
          <p:cNvPicPr>
            <a:picLocks noChangeAspect="1" noChangeArrowheads="1"/>
          </p:cNvPicPr>
          <p:nvPr/>
        </p:nvPicPr>
        <p:blipFill>
          <a:blip r:embed="rId4"/>
          <a:srcRect/>
          <a:stretch>
            <a:fillRect/>
          </a:stretch>
        </p:blipFill>
        <p:spPr bwMode="auto">
          <a:xfrm>
            <a:off x="1738290" y="2357430"/>
            <a:ext cx="6929486" cy="4214842"/>
          </a:xfrm>
          <a:prstGeom prst="rect">
            <a:avLst/>
          </a:prstGeom>
          <a:noFill/>
        </p:spPr>
      </p:pic>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2</a:t>
            </a:fld>
            <a:endParaRPr lang="en-US"/>
          </a:p>
        </p:txBody>
      </p:sp>
      <p:pic>
        <p:nvPicPr>
          <p:cNvPr id="3" name="Picture 2"/>
          <p:cNvPicPr/>
          <p:nvPr/>
        </p:nvPicPr>
        <p:blipFill>
          <a:blip r:embed="rId2" cstate="print"/>
          <a:srcRect l="12990" t="20493" r="15448" b="9912"/>
          <a:stretch>
            <a:fillRect/>
          </a:stretch>
        </p:blipFill>
        <p:spPr bwMode="auto">
          <a:xfrm>
            <a:off x="848544" y="188640"/>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8" name="TextBox 7"/>
          <p:cNvSpPr txBox="1"/>
          <p:nvPr/>
        </p:nvSpPr>
        <p:spPr>
          <a:xfrm>
            <a:off x="1381100" y="1841243"/>
            <a:ext cx="7460332" cy="646331"/>
          </a:xfrm>
          <a:prstGeom prst="rect">
            <a:avLst/>
          </a:prstGeom>
          <a:noFill/>
        </p:spPr>
        <p:txBody>
          <a:bodyPr wrap="square" rtlCol="0">
            <a:spAutoFit/>
          </a:bodyPr>
          <a:lstStyle/>
          <a:p>
            <a:pPr fontAlgn="auto">
              <a:spcBef>
                <a:spcPct val="20000"/>
              </a:spcBef>
              <a:spcAft>
                <a:spcPts val="0"/>
              </a:spcAft>
              <a:defRPr/>
            </a:pPr>
            <a:endParaRPr lang="en-US" sz="1200" b="1" dirty="0" smtClean="0">
              <a:solidFill>
                <a:schemeClr val="tx2"/>
              </a:solidFill>
              <a:latin typeface="Calibri" pitchFamily="34" charset="0"/>
            </a:endParaRPr>
          </a:p>
          <a:p>
            <a:pPr fontAlgn="auto">
              <a:spcBef>
                <a:spcPct val="20000"/>
              </a:spcBef>
              <a:spcAft>
                <a:spcPts val="0"/>
              </a:spcAft>
              <a:defRPr/>
            </a:pPr>
            <a:endParaRPr lang="en-GB" sz="2000" dirty="0" smtClean="0">
              <a:solidFill>
                <a:schemeClr val="tx2"/>
              </a:solidFill>
              <a:latin typeface="Calibri" pitchFamily="34" charset="0"/>
            </a:endParaRPr>
          </a:p>
        </p:txBody>
      </p:sp>
      <p:sp>
        <p:nvSpPr>
          <p:cNvPr id="35862" name="Rectangle 22"/>
          <p:cNvSpPr>
            <a:spLocks noChangeArrowheads="1"/>
          </p:cNvSpPr>
          <p:nvPr/>
        </p:nvSpPr>
        <p:spPr bwMode="auto">
          <a:xfrm>
            <a:off x="0" y="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5841" name="Group 31"/>
          <p:cNvGrpSpPr>
            <a:grpSpLocks/>
          </p:cNvGrpSpPr>
          <p:nvPr/>
        </p:nvGrpSpPr>
        <p:grpSpPr bwMode="auto">
          <a:xfrm>
            <a:off x="4024306" y="428604"/>
            <a:ext cx="5000660" cy="5857916"/>
            <a:chOff x="1453" y="1589"/>
            <a:chExt cx="6949" cy="8071"/>
          </a:xfrm>
          <a:solidFill>
            <a:schemeClr val="tx2">
              <a:lumMod val="20000"/>
              <a:lumOff val="80000"/>
            </a:schemeClr>
          </a:solidFill>
        </p:grpSpPr>
        <p:sp>
          <p:nvSpPr>
            <p:cNvPr id="78" name="Text Box 2"/>
            <p:cNvSpPr txBox="1">
              <a:spLocks noChangeArrowheads="1"/>
            </p:cNvSpPr>
            <p:nvPr/>
          </p:nvSpPr>
          <p:spPr bwMode="auto">
            <a:xfrm>
              <a:off x="2262" y="4063"/>
              <a:ext cx="1639" cy="72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State Matura</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Text Box 134"/>
            <p:cNvSpPr txBox="1">
              <a:spLocks noChangeArrowheads="1"/>
            </p:cNvSpPr>
            <p:nvPr/>
          </p:nvSpPr>
          <p:spPr bwMode="auto">
            <a:xfrm>
              <a:off x="3615" y="8705"/>
              <a:ext cx="2960" cy="95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Pre-School Level</a:t>
              </a:r>
              <a:endParaRPr kumimoji="0" lang="en-GB"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pitchFamily="34" charset="0"/>
                  <a:ea typeface="Calibri" pitchFamily="34" charset="0"/>
                  <a:cs typeface="Arial" pitchFamily="34" charset="0"/>
                </a:rPr>
                <a:t>Age 0-5</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Text Box 135"/>
            <p:cNvSpPr txBox="1">
              <a:spLocks noChangeArrowheads="1"/>
            </p:cNvSpPr>
            <p:nvPr/>
          </p:nvSpPr>
          <p:spPr bwMode="auto">
            <a:xfrm>
              <a:off x="3608" y="7799"/>
              <a:ext cx="2960" cy="906"/>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pitchFamily="34" charset="0"/>
                  <a:ea typeface="Calibri" pitchFamily="34" charset="0"/>
                  <a:cs typeface="Arial" pitchFamily="34" charset="0"/>
                </a:rPr>
                <a:t>Primary School</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ea typeface="Calibri" pitchFamily="34" charset="0"/>
                  <a:cs typeface="Arial" pitchFamily="34" charset="0"/>
                </a:rPr>
                <a:t>Pre-Primary and grades 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Text Box 136"/>
            <p:cNvSpPr txBox="1">
              <a:spLocks noChangeArrowheads="1"/>
            </p:cNvSpPr>
            <p:nvPr/>
          </p:nvSpPr>
          <p:spPr bwMode="auto">
            <a:xfrm>
              <a:off x="3608" y="6987"/>
              <a:ext cx="2960" cy="81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Lower Secondary Education </a:t>
              </a:r>
              <a:endParaRPr kumimoji="0" lang="en-GB"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pitchFamily="34" charset="0"/>
                  <a:ea typeface="Calibri" pitchFamily="34" charset="0"/>
                  <a:cs typeface="Arial" pitchFamily="34" charset="0"/>
                </a:rPr>
                <a:t>Grades 6-9</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Text Box 137"/>
            <p:cNvSpPr txBox="1">
              <a:spLocks noChangeArrowheads="1"/>
            </p:cNvSpPr>
            <p:nvPr/>
          </p:nvSpPr>
          <p:spPr bwMode="auto">
            <a:xfrm>
              <a:off x="1453" y="5499"/>
              <a:ext cx="3152" cy="86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pitchFamily="34" charset="0"/>
                  <a:ea typeface="Calibri" pitchFamily="34" charset="0"/>
                  <a:cs typeface="Arial" pitchFamily="34" charset="0"/>
                </a:rPr>
                <a:t>General Secondary Education</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pitchFamily="34" charset="0"/>
                  <a:ea typeface="Calibri" pitchFamily="34" charset="0"/>
                  <a:cs typeface="Arial" pitchFamily="34" charset="0"/>
                </a:rPr>
                <a:t>Gymnasium </a:t>
              </a:r>
              <a:r>
                <a:rPr kumimoji="0" lang="en-US" sz="900" b="0" i="0" u="none" strike="noStrike" cap="none" normalizeH="0" baseline="0" smtClean="0">
                  <a:ln>
                    <a:noFill/>
                  </a:ln>
                  <a:solidFill>
                    <a:schemeClr val="tx1"/>
                  </a:solidFill>
                  <a:effectLst/>
                  <a:latin typeface="Arial" pitchFamily="34" charset="0"/>
                  <a:ea typeface="Calibri" pitchFamily="34" charset="0"/>
                  <a:cs typeface="Arial" pitchFamily="34" charset="0"/>
                </a:rPr>
                <a:t>(Grades 10-12)</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Text Box 139"/>
            <p:cNvSpPr txBox="1">
              <a:spLocks noChangeArrowheads="1"/>
            </p:cNvSpPr>
            <p:nvPr/>
          </p:nvSpPr>
          <p:spPr bwMode="auto">
            <a:xfrm>
              <a:off x="5250" y="5499"/>
              <a:ext cx="3152" cy="86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Vocational Education</a:t>
              </a:r>
              <a:endParaRPr kumimoji="0" lang="en-GB"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pitchFamily="34" charset="0"/>
                  <a:ea typeface="Calibri" pitchFamily="34" charset="0"/>
                  <a:cs typeface="Arial" pitchFamily="34" charset="0"/>
                </a:rPr>
                <a:t>Grades 10-12</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Text Box 140"/>
            <p:cNvSpPr txBox="1">
              <a:spLocks noChangeArrowheads="1"/>
            </p:cNvSpPr>
            <p:nvPr/>
          </p:nvSpPr>
          <p:spPr bwMode="auto">
            <a:xfrm>
              <a:off x="6222" y="3358"/>
              <a:ext cx="2180" cy="72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Tertiary Vocational Education</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Text Box 141"/>
            <p:cNvSpPr txBox="1">
              <a:spLocks noChangeArrowheads="1"/>
            </p:cNvSpPr>
            <p:nvPr/>
          </p:nvSpPr>
          <p:spPr bwMode="auto">
            <a:xfrm>
              <a:off x="1917" y="2906"/>
              <a:ext cx="2347" cy="72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pitchFamily="34" charset="0"/>
                  <a:ea typeface="Calibri" pitchFamily="34" charset="0"/>
                  <a:cs typeface="Arial" pitchFamily="34" charset="0"/>
                </a:rPr>
                <a:t>University</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6" name="Text Box 142"/>
            <p:cNvSpPr txBox="1">
              <a:spLocks noChangeArrowheads="1"/>
            </p:cNvSpPr>
            <p:nvPr/>
          </p:nvSpPr>
          <p:spPr bwMode="auto">
            <a:xfrm>
              <a:off x="1453" y="1589"/>
              <a:ext cx="6949" cy="49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pitchFamily="34" charset="0"/>
                  <a:ea typeface="Calibri" pitchFamily="34" charset="0"/>
                  <a:cs typeface="Arial" pitchFamily="34" charset="0"/>
                </a:rPr>
                <a:t>Labour Market</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AutoShape 144"/>
            <p:cNvSpPr>
              <a:spLocks noChangeShapeType="1"/>
            </p:cNvSpPr>
            <p:nvPr/>
          </p:nvSpPr>
          <p:spPr bwMode="auto">
            <a:xfrm flipV="1">
              <a:off x="6119" y="6359"/>
              <a:ext cx="0" cy="628"/>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88" name="AutoShape 145"/>
            <p:cNvSpPr>
              <a:spLocks noChangeShapeType="1"/>
            </p:cNvSpPr>
            <p:nvPr/>
          </p:nvSpPr>
          <p:spPr bwMode="auto">
            <a:xfrm flipV="1">
              <a:off x="4902" y="2084"/>
              <a:ext cx="46" cy="4903"/>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89" name="AutoShape 146"/>
            <p:cNvSpPr>
              <a:spLocks noChangeShapeType="1"/>
            </p:cNvSpPr>
            <p:nvPr/>
          </p:nvSpPr>
          <p:spPr bwMode="auto">
            <a:xfrm flipH="1" flipV="1">
              <a:off x="6110" y="2084"/>
              <a:ext cx="9" cy="3415"/>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0" name="AutoShape 148"/>
            <p:cNvSpPr>
              <a:spLocks noChangeShapeType="1"/>
            </p:cNvSpPr>
            <p:nvPr/>
          </p:nvSpPr>
          <p:spPr bwMode="auto">
            <a:xfrm flipV="1">
              <a:off x="8279" y="4087"/>
              <a:ext cx="1" cy="1412"/>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1" name="AutoShape 152"/>
            <p:cNvSpPr>
              <a:spLocks noChangeShapeType="1"/>
            </p:cNvSpPr>
            <p:nvPr/>
          </p:nvSpPr>
          <p:spPr bwMode="auto">
            <a:xfrm flipV="1">
              <a:off x="7223" y="2084"/>
              <a:ext cx="0" cy="1274"/>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2" name="AutoShape 153"/>
            <p:cNvSpPr>
              <a:spLocks noChangeShapeType="1"/>
            </p:cNvSpPr>
            <p:nvPr/>
          </p:nvSpPr>
          <p:spPr bwMode="auto">
            <a:xfrm flipV="1">
              <a:off x="1558" y="2084"/>
              <a:ext cx="1" cy="3415"/>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3" name="AutoShape 154"/>
            <p:cNvSpPr>
              <a:spLocks noChangeShapeType="1"/>
            </p:cNvSpPr>
            <p:nvPr/>
          </p:nvSpPr>
          <p:spPr bwMode="auto">
            <a:xfrm flipV="1">
              <a:off x="2983" y="3621"/>
              <a:ext cx="1" cy="442"/>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4" name="AutoShape 155"/>
            <p:cNvSpPr>
              <a:spLocks noChangeShapeType="1"/>
            </p:cNvSpPr>
            <p:nvPr/>
          </p:nvSpPr>
          <p:spPr bwMode="auto">
            <a:xfrm flipV="1">
              <a:off x="2983" y="2084"/>
              <a:ext cx="0" cy="822"/>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5" name="AutoShape 20"/>
            <p:cNvSpPr>
              <a:spLocks noChangeShapeType="1"/>
            </p:cNvSpPr>
            <p:nvPr/>
          </p:nvSpPr>
          <p:spPr bwMode="auto">
            <a:xfrm rot="10800000">
              <a:off x="3901" y="4391"/>
              <a:ext cx="1752" cy="1108"/>
            </a:xfrm>
            <a:prstGeom prst="bentConnector3">
              <a:avLst>
                <a:gd name="adj1" fmla="val -514"/>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6" name="AutoShape 154"/>
            <p:cNvSpPr>
              <a:spLocks noChangeShapeType="1"/>
            </p:cNvSpPr>
            <p:nvPr/>
          </p:nvSpPr>
          <p:spPr bwMode="auto">
            <a:xfrm flipV="1">
              <a:off x="2985" y="4746"/>
              <a:ext cx="0" cy="753"/>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97" name="AutoShape 144"/>
            <p:cNvSpPr>
              <a:spLocks noChangeShapeType="1"/>
            </p:cNvSpPr>
            <p:nvPr/>
          </p:nvSpPr>
          <p:spPr bwMode="auto">
            <a:xfrm flipV="1">
              <a:off x="3901" y="6359"/>
              <a:ext cx="0" cy="628"/>
            </a:xfrm>
            <a:prstGeom prst="straightConnector1">
              <a:avLst/>
            </a:prstGeom>
            <a:ln>
              <a:headEnd/>
              <a:tailEnd type="triangl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grpSp>
      <p:sp>
        <p:nvSpPr>
          <p:cNvPr id="35872" name="Text Box 284"/>
          <p:cNvSpPr txBox="1">
            <a:spLocks noChangeArrowheads="1"/>
          </p:cNvSpPr>
          <p:nvPr/>
        </p:nvSpPr>
        <p:spPr bwMode="auto">
          <a:xfrm>
            <a:off x="9167842" y="928670"/>
            <a:ext cx="571504" cy="292895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100" b="1" i="0" u="none" strike="noStrike" cap="none" normalizeH="0" baseline="0" dirty="0" smtClean="0">
                <a:ln>
                  <a:noFill/>
                </a:ln>
                <a:solidFill>
                  <a:schemeClr val="tx1"/>
                </a:solidFill>
                <a:effectLst/>
                <a:latin typeface="Calibri" pitchFamily="34" charset="0"/>
                <a:cs typeface="Arial" pitchFamily="34" charset="0"/>
              </a:rPr>
              <a:t>Adult Educ.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5873" name="AutoShape 285"/>
          <p:cNvCxnSpPr>
            <a:cxnSpLocks noChangeShapeType="1"/>
          </p:cNvCxnSpPr>
          <p:nvPr/>
        </p:nvCxnSpPr>
        <p:spPr bwMode="auto">
          <a:xfrm rot="16200000" flipV="1">
            <a:off x="8369326" y="1012806"/>
            <a:ext cx="995364" cy="541340"/>
          </a:xfrm>
          <a:prstGeom prst="straightConnector1">
            <a:avLst/>
          </a:prstGeom>
          <a:noFill/>
          <a:ln w="9525">
            <a:solidFill>
              <a:schemeClr val="tx2">
                <a:lumMod val="60000"/>
                <a:lumOff val="40000"/>
              </a:schemeClr>
            </a:solidFill>
            <a:round/>
            <a:headEnd/>
            <a:tailEnd type="triangle" w="med" len="med"/>
          </a:ln>
          <a:effectLst>
            <a:outerShdw dist="23000" dir="5400000" rotWithShape="0">
              <a:srgbClr val="808080">
                <a:alpha val="34998"/>
              </a:srgbClr>
            </a:outerShdw>
          </a:effectLst>
        </p:spPr>
      </p:cxnSp>
      <p:sp>
        <p:nvSpPr>
          <p:cNvPr id="34" name="TextBox 33"/>
          <p:cNvSpPr txBox="1"/>
          <p:nvPr/>
        </p:nvSpPr>
        <p:spPr>
          <a:xfrm>
            <a:off x="881034" y="5500702"/>
            <a:ext cx="4143404" cy="1077218"/>
          </a:xfrm>
          <a:prstGeom prst="rect">
            <a:avLst/>
          </a:prstGeom>
          <a:solidFill>
            <a:schemeClr val="accent1">
              <a:lumMod val="20000"/>
              <a:lumOff val="80000"/>
            </a:schemeClr>
          </a:solidFill>
        </p:spPr>
        <p:txBody>
          <a:bodyPr wrap="square" rtlCol="0">
            <a:spAutoFit/>
          </a:bodyPr>
          <a:lstStyle/>
          <a:p>
            <a:r>
              <a:rPr lang="en-GB" sz="1800" dirty="0" smtClean="0"/>
              <a:t>General Structure of the Education System in Kosovo </a:t>
            </a:r>
            <a:endParaRPr lang="en-US" sz="1800" dirty="0" smtClean="0"/>
          </a:p>
          <a:p>
            <a:endParaRPr lang="en-US" dirty="0"/>
          </a:p>
        </p:txBody>
      </p:sp>
      <p:cxnSp>
        <p:nvCxnSpPr>
          <p:cNvPr id="33" name="Straight Arrow Connector 32"/>
          <p:cNvCxnSpPr>
            <a:stCxn id="35872" idx="1"/>
          </p:cNvCxnSpPr>
          <p:nvPr/>
        </p:nvCxnSpPr>
        <p:spPr>
          <a:xfrm rot="10800000">
            <a:off x="5881694" y="2357430"/>
            <a:ext cx="3286148" cy="357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35" name="Picture 2" descr="C:\Users\Bleta\Desktop\images.png"/>
          <p:cNvPicPr>
            <a:picLocks noChangeAspect="1" noChangeArrowheads="1"/>
          </p:cNvPicPr>
          <p:nvPr/>
        </p:nvPicPr>
        <p:blipFill>
          <a:blip r:embed="rId4" cstate="print"/>
          <a:srcRect/>
          <a:stretch>
            <a:fillRect/>
          </a:stretch>
        </p:blipFill>
        <p:spPr bwMode="auto">
          <a:xfrm>
            <a:off x="1095348" y="1643050"/>
            <a:ext cx="2714644" cy="3071834"/>
          </a:xfrm>
          <a:prstGeom prst="rect">
            <a:avLst/>
          </a:prstGeom>
          <a:noFill/>
        </p:spPr>
      </p:pic>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20</a:t>
            </a:fld>
            <a:endParaRPr lang="en-US" dirty="0"/>
          </a:p>
        </p:txBody>
      </p:sp>
      <p:sp>
        <p:nvSpPr>
          <p:cNvPr id="5" name="TextBox 4"/>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Picture 9"/>
          <p:cNvPicPr>
            <a:picLocks noChangeAspect="1" noChangeArrowheads="1"/>
          </p:cNvPicPr>
          <p:nvPr/>
        </p:nvPicPr>
        <p:blipFill>
          <a:blip r:embed="rId2" cstate="print"/>
          <a:srcRect/>
          <a:stretch>
            <a:fillRect/>
          </a:stretch>
        </p:blipFill>
        <p:spPr bwMode="auto">
          <a:xfrm>
            <a:off x="1166785" y="357166"/>
            <a:ext cx="2783437" cy="857256"/>
          </a:xfrm>
          <a:prstGeom prst="rect">
            <a:avLst/>
          </a:prstGeom>
          <a:noFill/>
          <a:ln w="9525">
            <a:noFill/>
            <a:miter lim="800000"/>
            <a:headEnd/>
            <a:tailEnd/>
          </a:ln>
          <a:effectLst/>
        </p:spPr>
      </p:pic>
      <p:sp>
        <p:nvSpPr>
          <p:cNvPr id="5128" name="Rectangle 8"/>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5129" name="Rectangle 9"/>
          <p:cNvSpPr>
            <a:spLocks noChangeArrowheads="1"/>
          </p:cNvSpPr>
          <p:nvPr/>
        </p:nvSpPr>
        <p:spPr bwMode="auto">
          <a:xfrm>
            <a:off x="0" y="4572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q-AL" sz="8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q-AL" sz="1800" b="0" i="0" u="none" strike="noStrike" cap="none" normalizeH="0" baseline="0" smtClean="0">
                <a:ln>
                  <a:noFill/>
                </a:ln>
                <a:solidFill>
                  <a:schemeClr val="tx1"/>
                </a:solidFill>
                <a:effectLst/>
                <a:latin typeface="Arial" pitchFamily="34" charset="0"/>
              </a:rPr>
              <a:t>                                                             </a:t>
            </a:r>
          </a:p>
        </p:txBody>
      </p:sp>
      <p:sp>
        <p:nvSpPr>
          <p:cNvPr id="5130" name="Rectangle 10"/>
          <p:cNvSpPr>
            <a:spLocks noChangeArrowheads="1"/>
          </p:cNvSpPr>
          <p:nvPr/>
        </p:nvSpPr>
        <p:spPr bwMode="auto">
          <a:xfrm>
            <a:off x="0" y="3667125"/>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TextBox 19"/>
          <p:cNvSpPr txBox="1"/>
          <p:nvPr/>
        </p:nvSpPr>
        <p:spPr>
          <a:xfrm>
            <a:off x="1095348" y="1916832"/>
            <a:ext cx="8466164" cy="707886"/>
          </a:xfrm>
          <a:prstGeom prst="rect">
            <a:avLst/>
          </a:prstGeom>
          <a:noFill/>
        </p:spPr>
        <p:txBody>
          <a:bodyPr wrap="square" rtlCol="0">
            <a:spAutoFit/>
          </a:bodyPr>
          <a:lstStyle/>
          <a:p>
            <a:endParaRPr lang="en-US" sz="2000" dirty="0" smtClean="0">
              <a:latin typeface="Book Antiqua" pitchFamily="18" charset="0"/>
            </a:endParaRPr>
          </a:p>
          <a:p>
            <a:endParaRPr lang="en-US" sz="2000" dirty="0" smtClean="0">
              <a:latin typeface="Book Antiqua" pitchFamily="18" charset="0"/>
            </a:endParaRPr>
          </a:p>
        </p:txBody>
      </p:sp>
      <p:sp>
        <p:nvSpPr>
          <p:cNvPr id="10" name="Rectangle 9"/>
          <p:cNvSpPr/>
          <p:nvPr/>
        </p:nvSpPr>
        <p:spPr>
          <a:xfrm>
            <a:off x="1095348" y="1428736"/>
            <a:ext cx="8143932" cy="4555093"/>
          </a:xfrm>
          <a:prstGeom prst="rect">
            <a:avLst/>
          </a:prstGeom>
        </p:spPr>
        <p:txBody>
          <a:bodyPr wrap="square">
            <a:spAutoFit/>
          </a:bodyPr>
          <a:lstStyle/>
          <a:p>
            <a:r>
              <a:rPr lang="en-US" i="1" dirty="0" smtClean="0">
                <a:latin typeface="Book Antiqua" pitchFamily="18" charset="0"/>
              </a:rPr>
              <a:t>Why have we adopt this approach? </a:t>
            </a:r>
          </a:p>
          <a:p>
            <a:endParaRPr lang="en-US" i="1" dirty="0" smtClean="0">
              <a:latin typeface="Book Antiqua" pitchFamily="18" charset="0"/>
            </a:endParaRPr>
          </a:p>
          <a:p>
            <a:pPr>
              <a:buFont typeface="Arial" pitchFamily="34" charset="0"/>
              <a:buChar char="•"/>
            </a:pPr>
            <a:r>
              <a:rPr lang="en-US" sz="2400" dirty="0" smtClean="0">
                <a:latin typeface="Book Antiqua" pitchFamily="18" charset="0"/>
              </a:rPr>
              <a:t> </a:t>
            </a:r>
            <a:r>
              <a:rPr lang="en-US" sz="2100" dirty="0" smtClean="0">
                <a:latin typeface="Book Antiqua" pitchFamily="18" charset="0"/>
              </a:rPr>
              <a:t>Quality Assurance based on the EQAVET is designed to promote, support and monitor quality improvement in VET </a:t>
            </a:r>
          </a:p>
          <a:p>
            <a:pPr>
              <a:buFont typeface="Arial" pitchFamily="34" charset="0"/>
              <a:buChar char="•"/>
            </a:pPr>
            <a:endParaRPr lang="en-US" sz="2100" dirty="0" smtClean="0">
              <a:latin typeface="Book Antiqua" pitchFamily="18" charset="0"/>
            </a:endParaRPr>
          </a:p>
          <a:p>
            <a:pPr>
              <a:buFont typeface="Arial" pitchFamily="34" charset="0"/>
              <a:buChar char="•"/>
            </a:pPr>
            <a:r>
              <a:rPr lang="en-US" sz="2100" dirty="0" smtClean="0">
                <a:latin typeface="Book Antiqua" pitchFamily="18" charset="0"/>
              </a:rPr>
              <a:t> It provides a common basis for quality principles, reference criteria and performance indicators </a:t>
            </a:r>
          </a:p>
          <a:p>
            <a:pPr>
              <a:buFont typeface="Arial" pitchFamily="34" charset="0"/>
              <a:buChar char="•"/>
            </a:pPr>
            <a:endParaRPr lang="en-US" sz="2100" dirty="0" smtClean="0">
              <a:latin typeface="Book Antiqua" pitchFamily="18" charset="0"/>
            </a:endParaRPr>
          </a:p>
          <a:p>
            <a:pPr>
              <a:buFont typeface="Arial" pitchFamily="34" charset="0"/>
              <a:buChar char="•"/>
            </a:pPr>
            <a:r>
              <a:rPr lang="en-US" sz="2100" dirty="0" smtClean="0">
                <a:latin typeface="Book Antiqua" pitchFamily="18" charset="0"/>
              </a:rPr>
              <a:t> It increases the confidence of local, national and international employers in the qualifications of people looking for jobs</a:t>
            </a:r>
          </a:p>
          <a:p>
            <a:pPr>
              <a:buFont typeface="Arial" pitchFamily="34" charset="0"/>
              <a:buChar char="•"/>
            </a:pPr>
            <a:endParaRPr lang="en-US" sz="2100" dirty="0" smtClean="0">
              <a:latin typeface="Book Antiqua" pitchFamily="18" charset="0"/>
            </a:endParaRPr>
          </a:p>
          <a:p>
            <a:pPr>
              <a:buFont typeface="Arial" pitchFamily="34" charset="0"/>
              <a:buChar char="•"/>
            </a:pPr>
            <a:r>
              <a:rPr lang="en-US" sz="2100" dirty="0" smtClean="0">
                <a:latin typeface="Book Antiqua" pitchFamily="18" charset="0"/>
              </a:rPr>
              <a:t> It makes it easier to promote lifelong learning and help individuals move from non-formal to formal learning </a:t>
            </a: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21</a:t>
            </a:fld>
            <a:endParaRPr lang="en-US" dirty="0"/>
          </a:p>
        </p:txBody>
      </p:sp>
      <p:sp>
        <p:nvSpPr>
          <p:cNvPr id="3" name="TextBox 2"/>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4" name="Picture 3"/>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pic>
        <p:nvPicPr>
          <p:cNvPr id="7" name="Picture 6" descr="AKK Web.JPG"/>
          <p:cNvPicPr>
            <a:picLocks noChangeAspect="1"/>
          </p:cNvPicPr>
          <p:nvPr/>
        </p:nvPicPr>
        <p:blipFill>
          <a:blip r:embed="rId4" cstate="print"/>
          <a:stretch>
            <a:fillRect/>
          </a:stretch>
        </p:blipFill>
        <p:spPr>
          <a:xfrm>
            <a:off x="1280593" y="1412776"/>
            <a:ext cx="7560840" cy="4725525"/>
          </a:xfrm>
          <a:prstGeom prst="rect">
            <a:avLst/>
          </a:prstGeom>
        </p:spPr>
      </p:pic>
      <p:sp>
        <p:nvSpPr>
          <p:cNvPr id="8" name="TextBox 7"/>
          <p:cNvSpPr txBox="1"/>
          <p:nvPr/>
        </p:nvSpPr>
        <p:spPr>
          <a:xfrm>
            <a:off x="4592960" y="908720"/>
            <a:ext cx="4104456" cy="523220"/>
          </a:xfrm>
          <a:prstGeom prst="rect">
            <a:avLst/>
          </a:prstGeom>
          <a:noFill/>
        </p:spPr>
        <p:txBody>
          <a:bodyPr wrap="square" rtlCol="0">
            <a:spAutoFit/>
          </a:bodyPr>
          <a:lstStyle/>
          <a:p>
            <a:pPr algn="ctr"/>
            <a:r>
              <a:rPr lang="en-US" dirty="0" smtClean="0">
                <a:solidFill>
                  <a:schemeClr val="accent1"/>
                </a:solidFill>
              </a:rPr>
              <a:t>www.akk-ks.net</a:t>
            </a:r>
            <a:endParaRPr lang="en-US" dirty="0">
              <a:solidFill>
                <a:schemeClr val="accent1"/>
              </a:solidFill>
            </a:endParaRPr>
          </a:p>
        </p:txBody>
      </p:sp>
      <p:sp>
        <p:nvSpPr>
          <p:cNvPr id="9" name="TextBox 8"/>
          <p:cNvSpPr txBox="1"/>
          <p:nvPr/>
        </p:nvSpPr>
        <p:spPr>
          <a:xfrm>
            <a:off x="1309662" y="4000504"/>
            <a:ext cx="7429552" cy="523220"/>
          </a:xfrm>
          <a:prstGeom prst="rect">
            <a:avLst/>
          </a:prstGeom>
          <a:noFill/>
        </p:spPr>
        <p:txBody>
          <a:bodyPr wrap="square" rtlCol="0">
            <a:spAutoFit/>
          </a:bodyPr>
          <a:lstStyle/>
          <a:p>
            <a:pPr algn="ctr"/>
            <a:r>
              <a:rPr lang="en-US" b="1" dirty="0" smtClean="0"/>
              <a:t>Thank you for your attention!</a:t>
            </a:r>
            <a:endParaRPr lang="en-US" b="1" dirty="0"/>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3</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992560" y="1196753"/>
            <a:ext cx="8640960" cy="1138773"/>
          </a:xfrm>
          <a:prstGeom prst="rect">
            <a:avLst/>
          </a:prstGeom>
          <a:noFill/>
        </p:spPr>
        <p:txBody>
          <a:bodyPr wrap="square" rtlCol="0">
            <a:spAutoFit/>
          </a:bodyPr>
          <a:lstStyle/>
          <a:p>
            <a:r>
              <a:rPr lang="en-GB" altLang="mk-MK" dirty="0" smtClean="0">
                <a:latin typeface="Book Antiqua" pitchFamily="18" charset="0"/>
              </a:rPr>
              <a:t>Educational  System</a:t>
            </a:r>
          </a:p>
          <a:p>
            <a:endParaRPr lang="en-GB" sz="2000" dirty="0" smtClean="0">
              <a:solidFill>
                <a:srgbClr val="000066"/>
              </a:solidFill>
              <a:latin typeface="Book Antiqua" pitchFamily="18" charset="0"/>
              <a:cs typeface="Arial" pitchFamily="34" charset="0"/>
            </a:endParaRPr>
          </a:p>
          <a:p>
            <a:r>
              <a:rPr lang="en-GB" sz="2000" dirty="0" smtClean="0">
                <a:latin typeface="Book Antiqua" pitchFamily="18" charset="0"/>
                <a:cs typeface="Arial" pitchFamily="34" charset="0"/>
              </a:rPr>
              <a:t>Formal Provision</a:t>
            </a:r>
            <a:endParaRPr lang="en-US" sz="2000" dirty="0">
              <a:latin typeface="Book Antiqua" pitchFamily="18" charset="0"/>
              <a:cs typeface="Arial" pitchFamily="34" charset="0"/>
            </a:endParaRPr>
          </a:p>
        </p:txBody>
      </p:sp>
      <p:sp>
        <p:nvSpPr>
          <p:cNvPr id="8" name="TextBox 7"/>
          <p:cNvSpPr txBox="1"/>
          <p:nvPr/>
        </p:nvSpPr>
        <p:spPr>
          <a:xfrm>
            <a:off x="1381100" y="1841243"/>
            <a:ext cx="7460332" cy="646331"/>
          </a:xfrm>
          <a:prstGeom prst="rect">
            <a:avLst/>
          </a:prstGeom>
          <a:noFill/>
        </p:spPr>
        <p:txBody>
          <a:bodyPr wrap="square" rtlCol="0">
            <a:spAutoFit/>
          </a:bodyPr>
          <a:lstStyle/>
          <a:p>
            <a:pPr fontAlgn="auto">
              <a:spcBef>
                <a:spcPct val="20000"/>
              </a:spcBef>
              <a:spcAft>
                <a:spcPts val="0"/>
              </a:spcAft>
              <a:defRPr/>
            </a:pPr>
            <a:endParaRPr lang="en-US" sz="1200" b="1" dirty="0" smtClean="0">
              <a:solidFill>
                <a:schemeClr val="tx2"/>
              </a:solidFill>
              <a:latin typeface="Calibri" pitchFamily="34" charset="0"/>
            </a:endParaRPr>
          </a:p>
          <a:p>
            <a:pPr fontAlgn="auto">
              <a:spcBef>
                <a:spcPct val="20000"/>
              </a:spcBef>
              <a:spcAft>
                <a:spcPts val="0"/>
              </a:spcAft>
              <a:defRPr/>
            </a:pPr>
            <a:endParaRPr lang="en-GB" sz="2000" dirty="0" smtClean="0">
              <a:solidFill>
                <a:schemeClr val="tx2"/>
              </a:solidFill>
              <a:latin typeface="Calibri" pitchFamily="34" charset="0"/>
            </a:endParaRPr>
          </a:p>
        </p:txBody>
      </p:sp>
      <p:sp>
        <p:nvSpPr>
          <p:cNvPr id="10" name="Rectangle 9"/>
          <p:cNvSpPr/>
          <p:nvPr/>
        </p:nvSpPr>
        <p:spPr>
          <a:xfrm>
            <a:off x="992560" y="2492896"/>
            <a:ext cx="4032448" cy="3416320"/>
          </a:xfrm>
          <a:prstGeom prst="rect">
            <a:avLst/>
          </a:prstGeom>
        </p:spPr>
        <p:txBody>
          <a:bodyPr wrap="square">
            <a:spAutoFit/>
          </a:bodyPr>
          <a:lstStyle/>
          <a:p>
            <a:pPr>
              <a:buFont typeface="Arial" pitchFamily="34" charset="0"/>
              <a:buChar char="•"/>
            </a:pPr>
            <a:r>
              <a:rPr lang="en-US" sz="1800" b="1" i="1" dirty="0" smtClean="0">
                <a:latin typeface="Book Antiqua" pitchFamily="18" charset="0"/>
              </a:rPr>
              <a:t> </a:t>
            </a:r>
            <a:r>
              <a:rPr lang="en-US" sz="1800" dirty="0" smtClean="0">
                <a:latin typeface="Book Antiqua" pitchFamily="18" charset="0"/>
              </a:rPr>
              <a:t>43 </a:t>
            </a:r>
            <a:r>
              <a:rPr lang="en-US" sz="1800" b="1" i="1" dirty="0" smtClean="0">
                <a:latin typeface="Book Antiqua" pitchFamily="18" charset="0"/>
              </a:rPr>
              <a:t>Pre-School </a:t>
            </a:r>
          </a:p>
          <a:p>
            <a:pPr>
              <a:buFont typeface="Arial" pitchFamily="34" charset="0"/>
              <a:buChar char="•"/>
            </a:pPr>
            <a:r>
              <a:rPr lang="en-US" sz="1800" b="1" i="1" dirty="0" smtClean="0">
                <a:latin typeface="Book Antiqua" pitchFamily="18" charset="0"/>
              </a:rPr>
              <a:t> </a:t>
            </a:r>
            <a:r>
              <a:rPr lang="it-IT" sz="1800" dirty="0" smtClean="0">
                <a:latin typeface="Book Antiqua" pitchFamily="18" charset="0"/>
              </a:rPr>
              <a:t>985 </a:t>
            </a:r>
            <a:r>
              <a:rPr lang="en-US" sz="1800" b="1" i="1" dirty="0" smtClean="0">
                <a:latin typeface="Book Antiqua" pitchFamily="18" charset="0"/>
              </a:rPr>
              <a:t>Primary education </a:t>
            </a:r>
          </a:p>
          <a:p>
            <a:pPr>
              <a:buFont typeface="Arial" pitchFamily="34" charset="0"/>
              <a:buChar char="•"/>
            </a:pPr>
            <a:r>
              <a:rPr lang="it-IT" sz="1800" dirty="0" smtClean="0">
                <a:latin typeface="Book Antiqua" pitchFamily="18" charset="0"/>
              </a:rPr>
              <a:t> </a:t>
            </a:r>
            <a:r>
              <a:rPr lang="en-US" sz="1800" dirty="0" smtClean="0">
                <a:latin typeface="Book Antiqua" pitchFamily="18" charset="0"/>
              </a:rPr>
              <a:t>119 </a:t>
            </a:r>
            <a:r>
              <a:rPr lang="en-US" sz="1800" b="1" i="1" dirty="0" smtClean="0">
                <a:latin typeface="Book Antiqua" pitchFamily="18" charset="0"/>
              </a:rPr>
              <a:t>Secondary education </a:t>
            </a:r>
          </a:p>
          <a:p>
            <a:r>
              <a:rPr lang="en-US" sz="1800" dirty="0" smtClean="0">
                <a:latin typeface="Book Antiqua" pitchFamily="18" charset="0"/>
              </a:rPr>
              <a:t>  </a:t>
            </a:r>
            <a:r>
              <a:rPr lang="en-US" sz="1800" i="1" dirty="0" smtClean="0">
                <a:latin typeface="Book Antiqua" pitchFamily="18" charset="0"/>
              </a:rPr>
              <a:t> 49 gymnasium  </a:t>
            </a:r>
          </a:p>
          <a:p>
            <a:r>
              <a:rPr lang="en-US" sz="1800" i="1" dirty="0" smtClean="0">
                <a:latin typeface="Book Antiqua" pitchFamily="18" charset="0"/>
              </a:rPr>
              <a:t>  70 VET school</a:t>
            </a:r>
          </a:p>
          <a:p>
            <a:r>
              <a:rPr lang="en-US" sz="1800" i="1" dirty="0" smtClean="0">
                <a:latin typeface="Book Antiqua" pitchFamily="18" charset="0"/>
              </a:rPr>
              <a:t>  7 Competence Centre</a:t>
            </a:r>
          </a:p>
          <a:p>
            <a:pPr>
              <a:buFont typeface="Arial" pitchFamily="34" charset="0"/>
              <a:buChar char="•"/>
            </a:pPr>
            <a:r>
              <a:rPr lang="it-IT" sz="1800" i="1" dirty="0" smtClean="0">
                <a:latin typeface="Book Antiqua" pitchFamily="18" charset="0"/>
              </a:rPr>
              <a:t> 6 Special school </a:t>
            </a:r>
          </a:p>
          <a:p>
            <a:endParaRPr lang="it-IT" sz="1800" dirty="0" smtClean="0">
              <a:latin typeface="Book Antiqua" pitchFamily="18" charset="0"/>
            </a:endParaRPr>
          </a:p>
          <a:p>
            <a:r>
              <a:rPr lang="it-IT" sz="1800" i="1" dirty="0" smtClean="0">
                <a:latin typeface="Book Antiqua" pitchFamily="18" charset="0"/>
              </a:rPr>
              <a:t> Institutions in Higher Education</a:t>
            </a:r>
          </a:p>
          <a:p>
            <a:pPr>
              <a:buFont typeface="Arial" pitchFamily="34" charset="0"/>
              <a:buChar char="•"/>
            </a:pPr>
            <a:r>
              <a:rPr lang="it-IT" sz="1800" dirty="0" smtClean="0">
                <a:latin typeface="Book Antiqua" pitchFamily="18" charset="0"/>
              </a:rPr>
              <a:t> 10 Public HE	</a:t>
            </a:r>
          </a:p>
          <a:p>
            <a:pPr>
              <a:buFont typeface="Arial" pitchFamily="34" charset="0"/>
              <a:buChar char="•"/>
            </a:pPr>
            <a:r>
              <a:rPr lang="it-IT" sz="1800" dirty="0" smtClean="0">
                <a:latin typeface="Book Antiqua" pitchFamily="18" charset="0"/>
              </a:rPr>
              <a:t> 29 Private HE</a:t>
            </a:r>
          </a:p>
          <a:p>
            <a:endParaRPr lang="it-IT" sz="1800" dirty="0" smtClean="0"/>
          </a:p>
        </p:txBody>
      </p:sp>
      <p:sp>
        <p:nvSpPr>
          <p:cNvPr id="11" name="Rectangle 10"/>
          <p:cNvSpPr/>
          <p:nvPr/>
        </p:nvSpPr>
        <p:spPr>
          <a:xfrm>
            <a:off x="4953000" y="2420888"/>
            <a:ext cx="4536504" cy="4031873"/>
          </a:xfrm>
          <a:prstGeom prst="rect">
            <a:avLst/>
          </a:prstGeom>
        </p:spPr>
        <p:txBody>
          <a:bodyPr wrap="square">
            <a:spAutoFit/>
          </a:bodyPr>
          <a:lstStyle/>
          <a:p>
            <a:r>
              <a:rPr lang="en-US" sz="1600" b="1" i="1" dirty="0" smtClean="0">
                <a:latin typeface="Book Antiqua" pitchFamily="18" charset="0"/>
              </a:rPr>
              <a:t>General education in Kosovo</a:t>
            </a:r>
          </a:p>
          <a:p>
            <a:r>
              <a:rPr lang="en-US" sz="1600" dirty="0" smtClean="0">
                <a:latin typeface="Book Antiqua" pitchFamily="18" charset="0"/>
              </a:rPr>
              <a:t>Pre-primary and pre-school education: Age 0-6</a:t>
            </a:r>
          </a:p>
          <a:p>
            <a:pPr>
              <a:buFont typeface="Arial" pitchFamily="34" charset="0"/>
              <a:buChar char="•"/>
            </a:pPr>
            <a:r>
              <a:rPr lang="en-US" sz="1600" dirty="0" smtClean="0">
                <a:latin typeface="Book Antiqua" pitchFamily="18" charset="0"/>
              </a:rPr>
              <a:t> </a:t>
            </a:r>
            <a:r>
              <a:rPr lang="en-US" sz="1600" b="1" i="1" dirty="0" smtClean="0">
                <a:latin typeface="Book Antiqua" pitchFamily="18" charset="0"/>
              </a:rPr>
              <a:t>Pre-Primary</a:t>
            </a:r>
          </a:p>
          <a:p>
            <a:r>
              <a:rPr lang="en-US" sz="1600" dirty="0" smtClean="0">
                <a:latin typeface="Book Antiqua" pitchFamily="18" charset="0"/>
              </a:rPr>
              <a:t>  21.383 Students; </a:t>
            </a:r>
          </a:p>
          <a:p>
            <a:pPr>
              <a:buFont typeface="Arial" pitchFamily="34" charset="0"/>
              <a:buChar char="•"/>
            </a:pPr>
            <a:r>
              <a:rPr lang="en-US" sz="1600" b="1" i="1" dirty="0" smtClean="0">
                <a:latin typeface="Book Antiqua" pitchFamily="18" charset="0"/>
              </a:rPr>
              <a:t>Pre-School</a:t>
            </a:r>
          </a:p>
          <a:p>
            <a:r>
              <a:rPr lang="en-US" sz="1600" dirty="0" smtClean="0">
                <a:latin typeface="Book Antiqua" pitchFamily="18" charset="0"/>
              </a:rPr>
              <a:t> 5,389 Students</a:t>
            </a:r>
          </a:p>
          <a:p>
            <a:r>
              <a:rPr lang="en-US" sz="1600" b="1" i="1" dirty="0" smtClean="0">
                <a:latin typeface="Book Antiqua" pitchFamily="18" charset="0"/>
              </a:rPr>
              <a:t>Primary education </a:t>
            </a:r>
          </a:p>
          <a:p>
            <a:r>
              <a:rPr lang="en-US" sz="1600" dirty="0" smtClean="0">
                <a:latin typeface="Book Antiqua" pitchFamily="18" charset="0"/>
              </a:rPr>
              <a:t> Grade 1-5, Age: 6-10</a:t>
            </a:r>
          </a:p>
          <a:p>
            <a:r>
              <a:rPr lang="en-US" sz="1600" dirty="0" smtClean="0">
                <a:latin typeface="Book Antiqua" pitchFamily="18" charset="0"/>
              </a:rPr>
              <a:t> 288.378 Students</a:t>
            </a:r>
          </a:p>
          <a:p>
            <a:r>
              <a:rPr lang="en-US" sz="1600" b="1" dirty="0" smtClean="0">
                <a:latin typeface="Book Antiqua" pitchFamily="18" charset="0"/>
              </a:rPr>
              <a:t>Lower secondary education </a:t>
            </a:r>
          </a:p>
          <a:p>
            <a:r>
              <a:rPr lang="en-US" sz="1600" dirty="0" smtClean="0">
                <a:latin typeface="Book Antiqua" pitchFamily="18" charset="0"/>
              </a:rPr>
              <a:t>Grade 6-9, Age: 11-14</a:t>
            </a:r>
          </a:p>
          <a:p>
            <a:r>
              <a:rPr lang="en-US" sz="1600" b="1" i="1" dirty="0" smtClean="0">
                <a:latin typeface="Book Antiqua" pitchFamily="18" charset="0"/>
              </a:rPr>
              <a:t>Primary Lower Secondary</a:t>
            </a:r>
          </a:p>
          <a:p>
            <a:r>
              <a:rPr lang="en-US" sz="1600" dirty="0" smtClean="0">
                <a:latin typeface="Book Antiqua" pitchFamily="18" charset="0"/>
              </a:rPr>
              <a:t>280,596 Students</a:t>
            </a:r>
          </a:p>
          <a:p>
            <a:r>
              <a:rPr lang="en-US" sz="1600" b="1" i="1" dirty="0" smtClean="0">
                <a:latin typeface="Book Antiqua" pitchFamily="18" charset="0"/>
              </a:rPr>
              <a:t>Upper secondary education -Gymnasium </a:t>
            </a:r>
            <a:r>
              <a:rPr lang="en-US" sz="1600" dirty="0" smtClean="0">
                <a:latin typeface="Book Antiqua" pitchFamily="18" charset="0"/>
              </a:rPr>
              <a:t>Grade 10-12,Age: 15-17</a:t>
            </a:r>
          </a:p>
          <a:p>
            <a:r>
              <a:rPr lang="en-US" sz="1600" dirty="0" smtClean="0">
                <a:latin typeface="Book Antiqua" pitchFamily="18" charset="0"/>
              </a:rPr>
              <a:t>102,213 students</a:t>
            </a:r>
            <a:endParaRPr lang="en-GB" altLang="mk-MK" sz="1600" dirty="0" smtClean="0">
              <a:solidFill>
                <a:srgbClr val="000066"/>
              </a:solidFill>
              <a:latin typeface="Book Antiqua" pitchFamily="18" charset="0"/>
            </a:endParaRP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4</a:t>
            </a:fld>
            <a:endParaRPr lang="en-US"/>
          </a:p>
        </p:txBody>
      </p:sp>
      <p:pic>
        <p:nvPicPr>
          <p:cNvPr id="3" name="Picture 2"/>
          <p:cNvPicPr/>
          <p:nvPr/>
        </p:nvPicPr>
        <p:blipFill>
          <a:blip r:embed="rId2" cstate="print"/>
          <a:srcRect l="12990" t="20493" r="15448" b="9912"/>
          <a:stretch>
            <a:fillRect/>
          </a:stretch>
        </p:blipFill>
        <p:spPr bwMode="auto">
          <a:xfrm>
            <a:off x="1064568" y="56674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992560" y="1196753"/>
            <a:ext cx="8640960" cy="1138773"/>
          </a:xfrm>
          <a:prstGeom prst="rect">
            <a:avLst/>
          </a:prstGeom>
          <a:noFill/>
        </p:spPr>
        <p:txBody>
          <a:bodyPr wrap="square" rtlCol="0">
            <a:spAutoFit/>
          </a:bodyPr>
          <a:lstStyle/>
          <a:p>
            <a:r>
              <a:rPr lang="en-GB" altLang="mk-MK" dirty="0" smtClean="0">
                <a:latin typeface="Book Antiqua" pitchFamily="18" charset="0"/>
              </a:rPr>
              <a:t>Educational  System</a:t>
            </a:r>
          </a:p>
          <a:p>
            <a:endParaRPr lang="en-GB" sz="2000" dirty="0" smtClean="0">
              <a:latin typeface="Book Antiqua" pitchFamily="18" charset="0"/>
              <a:cs typeface="Arial" pitchFamily="34" charset="0"/>
            </a:endParaRPr>
          </a:p>
          <a:p>
            <a:r>
              <a:rPr lang="en-GB" sz="2000" dirty="0" smtClean="0">
                <a:latin typeface="Book Antiqua" pitchFamily="18" charset="0"/>
                <a:cs typeface="Arial" pitchFamily="34" charset="0"/>
              </a:rPr>
              <a:t>Non- Formal Provision</a:t>
            </a:r>
            <a:endParaRPr lang="en-US" sz="2000" dirty="0">
              <a:latin typeface="Book Antiqua" pitchFamily="18" charset="0"/>
              <a:cs typeface="Arial" pitchFamily="34" charset="0"/>
            </a:endParaRPr>
          </a:p>
        </p:txBody>
      </p:sp>
      <p:sp>
        <p:nvSpPr>
          <p:cNvPr id="8" name="TextBox 7"/>
          <p:cNvSpPr txBox="1"/>
          <p:nvPr/>
        </p:nvSpPr>
        <p:spPr>
          <a:xfrm>
            <a:off x="1381100" y="1841243"/>
            <a:ext cx="7460332" cy="646331"/>
          </a:xfrm>
          <a:prstGeom prst="rect">
            <a:avLst/>
          </a:prstGeom>
          <a:noFill/>
        </p:spPr>
        <p:txBody>
          <a:bodyPr wrap="square" rtlCol="0">
            <a:spAutoFit/>
          </a:bodyPr>
          <a:lstStyle/>
          <a:p>
            <a:pPr fontAlgn="auto">
              <a:spcBef>
                <a:spcPct val="20000"/>
              </a:spcBef>
              <a:spcAft>
                <a:spcPts val="0"/>
              </a:spcAft>
              <a:defRPr/>
            </a:pPr>
            <a:endParaRPr lang="en-US" sz="1200" b="1" dirty="0" smtClean="0">
              <a:solidFill>
                <a:schemeClr val="tx2"/>
              </a:solidFill>
              <a:latin typeface="Calibri" pitchFamily="34" charset="0"/>
            </a:endParaRPr>
          </a:p>
          <a:p>
            <a:pPr fontAlgn="auto">
              <a:spcBef>
                <a:spcPct val="20000"/>
              </a:spcBef>
              <a:spcAft>
                <a:spcPts val="0"/>
              </a:spcAft>
              <a:defRPr/>
            </a:pPr>
            <a:endParaRPr lang="en-GB" sz="2000" dirty="0" smtClean="0">
              <a:solidFill>
                <a:schemeClr val="tx2"/>
              </a:solidFill>
              <a:latin typeface="Calibri" pitchFamily="34" charset="0"/>
            </a:endParaRPr>
          </a:p>
        </p:txBody>
      </p:sp>
      <p:sp>
        <p:nvSpPr>
          <p:cNvPr id="10" name="Rectangle 9"/>
          <p:cNvSpPr/>
          <p:nvPr/>
        </p:nvSpPr>
        <p:spPr>
          <a:xfrm>
            <a:off x="992560" y="2348880"/>
            <a:ext cx="7704856" cy="1015663"/>
          </a:xfrm>
          <a:prstGeom prst="rect">
            <a:avLst/>
          </a:prstGeom>
        </p:spPr>
        <p:txBody>
          <a:bodyPr wrap="square">
            <a:spAutoFit/>
          </a:bodyPr>
          <a:lstStyle/>
          <a:p>
            <a:pPr>
              <a:buFont typeface="Arial" pitchFamily="34" charset="0"/>
              <a:buChar char="•"/>
            </a:pPr>
            <a:r>
              <a:rPr lang="en-US" sz="1800" b="1" i="1" dirty="0" smtClean="0">
                <a:latin typeface="Book Antiqua" pitchFamily="18" charset="0"/>
              </a:rPr>
              <a:t>  </a:t>
            </a:r>
            <a:r>
              <a:rPr lang="en-US" sz="2000" b="1" i="1" dirty="0" smtClean="0">
                <a:latin typeface="Book Antiqua" pitchFamily="18" charset="0"/>
              </a:rPr>
              <a:t>36</a:t>
            </a:r>
            <a:r>
              <a:rPr lang="en-US" sz="2000" dirty="0" smtClean="0">
                <a:latin typeface="Book Antiqua" pitchFamily="18" charset="0"/>
              </a:rPr>
              <a:t> accredited institutions</a:t>
            </a:r>
          </a:p>
          <a:p>
            <a:pPr>
              <a:buFont typeface="Arial" pitchFamily="34" charset="0"/>
              <a:buChar char="•"/>
            </a:pPr>
            <a:r>
              <a:rPr lang="en-US" sz="2000" dirty="0" smtClean="0">
                <a:latin typeface="Book Antiqua" pitchFamily="18" charset="0"/>
              </a:rPr>
              <a:t>  27 qualification validated</a:t>
            </a:r>
          </a:p>
          <a:p>
            <a:pPr>
              <a:buFont typeface="Arial" pitchFamily="34" charset="0"/>
              <a:buChar char="•"/>
            </a:pPr>
            <a:r>
              <a:rPr lang="en-US" sz="2000" dirty="0" smtClean="0">
                <a:latin typeface="Book Antiqua" pitchFamily="18" charset="0"/>
              </a:rPr>
              <a:t>  56 verified occupational standards  </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5</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6" name="TextBox 5"/>
          <p:cNvSpPr txBox="1"/>
          <p:nvPr/>
        </p:nvSpPr>
        <p:spPr>
          <a:xfrm>
            <a:off x="881034" y="1142984"/>
            <a:ext cx="7632848" cy="523220"/>
          </a:xfrm>
          <a:prstGeom prst="rect">
            <a:avLst/>
          </a:prstGeom>
          <a:noFill/>
        </p:spPr>
        <p:txBody>
          <a:bodyPr wrap="square" rtlCol="0">
            <a:spAutoFit/>
          </a:bodyPr>
          <a:lstStyle/>
          <a:p>
            <a:r>
              <a:rPr lang="sq-AL" i="1" dirty="0" smtClean="0">
                <a:solidFill>
                  <a:schemeClr val="accent1"/>
                </a:solidFill>
                <a:latin typeface="Arial" pitchFamily="34" charset="0"/>
                <a:cs typeface="Arial" pitchFamily="34" charset="0"/>
              </a:rPr>
              <a:t> </a:t>
            </a:r>
            <a:r>
              <a:rPr lang="en-US" i="1" dirty="0" smtClean="0">
                <a:solidFill>
                  <a:schemeClr val="accent1"/>
                </a:solidFill>
                <a:latin typeface="Arial" pitchFamily="34" charset="0"/>
                <a:cs typeface="Arial" pitchFamily="34" charset="0"/>
              </a:rPr>
              <a:t>  </a:t>
            </a:r>
            <a:r>
              <a:rPr lang="en-US" dirty="0" smtClean="0">
                <a:latin typeface="Book Antiqua" pitchFamily="18" charset="0"/>
                <a:cs typeface="Arial" pitchFamily="34" charset="0"/>
              </a:rPr>
              <a:t>National Qualification Framework – NQF </a:t>
            </a:r>
            <a:endParaRPr lang="en-US" dirty="0">
              <a:latin typeface="Book Antiqua" pitchFamily="18" charset="0"/>
              <a:cs typeface="Arial" pitchFamily="34" charset="0"/>
            </a:endParaRPr>
          </a:p>
        </p:txBody>
      </p:sp>
      <p:sp>
        <p:nvSpPr>
          <p:cNvPr id="8" name="TextBox 7"/>
          <p:cNvSpPr txBox="1"/>
          <p:nvPr/>
        </p:nvSpPr>
        <p:spPr>
          <a:xfrm>
            <a:off x="1381100" y="1841243"/>
            <a:ext cx="7460332" cy="4708981"/>
          </a:xfrm>
          <a:prstGeom prst="rect">
            <a:avLst/>
          </a:prstGeom>
          <a:noFill/>
        </p:spPr>
        <p:txBody>
          <a:bodyPr wrap="square" rtlCol="0">
            <a:spAutoFit/>
          </a:bodyPr>
          <a:lstStyle/>
          <a:p>
            <a:pPr>
              <a:buFont typeface="Wingdings" pitchFamily="2" charset="2"/>
              <a:buNone/>
            </a:pPr>
            <a:endParaRPr lang="en-US" sz="2400" dirty="0" smtClean="0">
              <a:latin typeface="Book Antiqua" pitchFamily="18" charset="0"/>
              <a:cs typeface="Arial" pitchFamily="34" charset="0"/>
            </a:endParaRPr>
          </a:p>
          <a:p>
            <a:pPr>
              <a:buFont typeface="Wingdings" pitchFamily="2" charset="2"/>
              <a:buNone/>
            </a:pPr>
            <a:r>
              <a:rPr lang="en-US" sz="2400" dirty="0" smtClean="0">
                <a:latin typeface="Book Antiqua" pitchFamily="18" charset="0"/>
                <a:cs typeface="Arial" pitchFamily="34" charset="0"/>
              </a:rPr>
              <a:t>The Qualifications  Law (2008) defines the National Qualifications Framework (NQF) as the national mechanism for classifying qualifications awarded within the National Qualification System according to a set of criteria defining levels and types of outcomes of learning. </a:t>
            </a:r>
            <a:br>
              <a:rPr lang="en-US" sz="2400" dirty="0" smtClean="0">
                <a:latin typeface="Book Antiqua" pitchFamily="18" charset="0"/>
                <a:cs typeface="Arial" pitchFamily="34" charset="0"/>
              </a:rPr>
            </a:br>
            <a:endParaRPr lang="en-US" sz="2400" dirty="0" smtClean="0">
              <a:latin typeface="Book Antiqua" pitchFamily="18" charset="0"/>
              <a:cs typeface="Arial" pitchFamily="34" charset="0"/>
            </a:endParaRPr>
          </a:p>
          <a:p>
            <a:pPr>
              <a:buFont typeface="Arial" pitchFamily="34" charset="0"/>
              <a:buChar char="•"/>
            </a:pPr>
            <a:r>
              <a:rPr lang="en-US" sz="2400" dirty="0" smtClean="0">
                <a:latin typeface="Book Antiqua" pitchFamily="18" charset="0"/>
                <a:cs typeface="Arial" pitchFamily="34" charset="0"/>
              </a:rPr>
              <a:t> Published 2011</a:t>
            </a:r>
            <a:r>
              <a:rPr lang="sq-AL" sz="2000" dirty="0" smtClean="0">
                <a:latin typeface="Book Antiqua" pitchFamily="18" charset="0"/>
                <a:cs typeface="Arial" pitchFamily="34" charset="0"/>
              </a:rPr>
              <a:t/>
            </a:r>
            <a:br>
              <a:rPr lang="sq-AL" sz="2000" dirty="0" smtClean="0">
                <a:latin typeface="Book Antiqua" pitchFamily="18" charset="0"/>
                <a:cs typeface="Arial" pitchFamily="34" charset="0"/>
              </a:rPr>
            </a:br>
            <a:endParaRPr lang="en-US" sz="2000" dirty="0" smtClean="0">
              <a:latin typeface="Book Antiqua" pitchFamily="18" charset="0"/>
              <a:cs typeface="Arial" pitchFamily="34" charset="0"/>
            </a:endParaRPr>
          </a:p>
          <a:p>
            <a:r>
              <a:rPr lang="en-US" sz="1600" b="1" dirty="0" smtClean="0">
                <a:solidFill>
                  <a:schemeClr val="accent1"/>
                </a:solidFill>
                <a:latin typeface="Arial" pitchFamily="34" charset="0"/>
                <a:cs typeface="Arial" pitchFamily="34" charset="0"/>
              </a:rPr>
              <a:t/>
            </a:r>
            <a:br>
              <a:rPr lang="en-US" sz="1600" b="1" dirty="0" smtClean="0">
                <a:solidFill>
                  <a:schemeClr val="accent1"/>
                </a:solidFill>
                <a:latin typeface="Arial" pitchFamily="34" charset="0"/>
                <a:cs typeface="Arial" pitchFamily="34" charset="0"/>
              </a:rPr>
            </a:br>
            <a:endParaRPr lang="en-US" sz="1600" b="1" dirty="0" smtClean="0">
              <a:solidFill>
                <a:schemeClr val="accent1"/>
              </a:solidFill>
              <a:latin typeface="Arial" pitchFamily="34" charset="0"/>
              <a:cs typeface="Arial" pitchFamily="34" charset="0"/>
            </a:endParaRPr>
          </a:p>
          <a:p>
            <a:endParaRPr lang="en-US" sz="1600" b="1" dirty="0" smtClean="0">
              <a:latin typeface="Arial" pitchFamily="34" charset="0"/>
              <a:cs typeface="Arial" pitchFamily="34" charset="0"/>
            </a:endParaRPr>
          </a:p>
          <a:p>
            <a:endParaRPr lang="en-US" sz="1600" b="1" dirty="0"/>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6</a:t>
            </a:fld>
            <a:endParaRPr lang="en-US"/>
          </a:p>
        </p:txBody>
      </p:sp>
      <p:pic>
        <p:nvPicPr>
          <p:cNvPr id="23" name="Picture 2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24" name="TextBox 2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2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2216696" y="1268760"/>
            <a:ext cx="5802635" cy="5256584"/>
          </a:xfrm>
          <a:prstGeom prst="rect">
            <a:avLst/>
          </a:prstGeom>
          <a:noFill/>
          <a:ln w="9525">
            <a:noFill/>
            <a:miter lim="800000"/>
            <a:headEnd/>
            <a:tailEnd/>
          </a:ln>
          <a:effectLst/>
        </p:spPr>
      </p:pic>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7</a:t>
            </a:fld>
            <a:endParaRPr lang="en-US"/>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sp>
        <p:nvSpPr>
          <p:cNvPr id="4" name="TextBox 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27662" name="Rectangle 1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7649" name="Group 1"/>
          <p:cNvGrpSpPr>
            <a:grpSpLocks noChangeAspect="1"/>
          </p:cNvGrpSpPr>
          <p:nvPr/>
        </p:nvGrpSpPr>
        <p:grpSpPr bwMode="auto">
          <a:xfrm>
            <a:off x="1856656" y="1412776"/>
            <a:ext cx="6770698" cy="5112568"/>
            <a:chOff x="2002" y="4171"/>
            <a:chExt cx="8820" cy="6660"/>
          </a:xfrm>
        </p:grpSpPr>
        <p:sp>
          <p:nvSpPr>
            <p:cNvPr id="27661" name="AutoShape 13"/>
            <p:cNvSpPr>
              <a:spLocks noChangeAspect="1" noChangeArrowheads="1" noTextEdit="1"/>
            </p:cNvSpPr>
            <p:nvPr/>
          </p:nvSpPr>
          <p:spPr bwMode="auto">
            <a:xfrm>
              <a:off x="2002" y="4171"/>
              <a:ext cx="8820" cy="666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7659" name="Text Box 11"/>
            <p:cNvSpPr txBox="1">
              <a:spLocks noChangeArrowheads="1"/>
            </p:cNvSpPr>
            <p:nvPr/>
          </p:nvSpPr>
          <p:spPr bwMode="auto">
            <a:xfrm>
              <a:off x="2372" y="4624"/>
              <a:ext cx="7200" cy="1336"/>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lgn="ctr"/>
              <a:r>
                <a:rPr lang="en-US" sz="1600" b="1" dirty="0" smtClean="0">
                  <a:latin typeface="Book Antiqua" pitchFamily="18" charset="0"/>
                  <a:ea typeface="MS Mincho" pitchFamily="49" charset="-128"/>
                  <a:cs typeface="Arial" pitchFamily="34" charset="0"/>
                </a:rPr>
                <a:t>Strategic Management of NQF - Governing Board of NQA - Representatives of ministries, universities, VET providers, social partners, student representatives &amp; NGOs </a:t>
              </a:r>
              <a:endParaRPr kumimoji="0" lang="sq-AL" sz="1600" b="0" i="0" u="none" strike="noStrike" cap="none" normalizeH="0" baseline="0" dirty="0" smtClean="0">
                <a:ln>
                  <a:noFill/>
                </a:ln>
                <a:effectLst/>
                <a:latin typeface="Book Antiqua" pitchFamily="18" charset="0"/>
                <a:cs typeface="Arial" pitchFamily="34" charset="0"/>
              </a:endParaRPr>
            </a:p>
          </p:txBody>
        </p:sp>
        <p:sp>
          <p:nvSpPr>
            <p:cNvPr id="27658" name="Text Box 10"/>
            <p:cNvSpPr txBox="1">
              <a:spLocks noChangeArrowheads="1"/>
            </p:cNvSpPr>
            <p:nvPr/>
          </p:nvSpPr>
          <p:spPr bwMode="auto">
            <a:xfrm>
              <a:off x="2362" y="6511"/>
              <a:ext cx="7200" cy="378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effectLst/>
                <a:latin typeface="Calibri" pitchFamily="34" charset="0"/>
                <a:ea typeface="MS Mincho" pitchFamily="49" charset="-128"/>
                <a:cs typeface="Times New Roman" pitchFamily="18" charset="0"/>
              </a:endParaRPr>
            </a:p>
            <a:p>
              <a:pPr lvl="0" algn="ctr"/>
              <a:r>
                <a:rPr lang="en-US" sz="1600" b="1" dirty="0" smtClean="0">
                  <a:latin typeface="Book Antiqua" pitchFamily="18" charset="0"/>
                  <a:ea typeface="MS Mincho" pitchFamily="49" charset="-128"/>
                  <a:cs typeface="Arial" pitchFamily="34" charset="0"/>
                </a:rPr>
                <a:t>Operational Management of NQF from the Authorized Bodies</a:t>
              </a:r>
              <a:endParaRPr kumimoji="0" lang="en-GB" sz="1800" b="0" i="0" u="none" strike="noStrike" cap="none" normalizeH="0" baseline="0" dirty="0" smtClean="0">
                <a:ln>
                  <a:noFill/>
                </a:ln>
                <a:effectLst/>
                <a:latin typeface="Book Antiqua" pitchFamily="18" charset="0"/>
              </a:endParaRPr>
            </a:p>
          </p:txBody>
        </p:sp>
        <p:sp>
          <p:nvSpPr>
            <p:cNvPr id="27657" name="Text Box 9"/>
            <p:cNvSpPr txBox="1">
              <a:spLocks noChangeArrowheads="1"/>
            </p:cNvSpPr>
            <p:nvPr/>
          </p:nvSpPr>
          <p:spPr bwMode="auto">
            <a:xfrm>
              <a:off x="2835" y="7779"/>
              <a:ext cx="1800" cy="14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900" b="1" i="0" u="none" strike="noStrike" cap="none" normalizeH="0" baseline="0" dirty="0" smtClean="0">
                <a:ln>
                  <a:noFill/>
                </a:ln>
                <a:solidFill>
                  <a:schemeClr val="tx1"/>
                </a:solidFill>
                <a:effectLst/>
                <a:latin typeface="Book Antiqua" pitchFamily="18"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MEST </a:t>
              </a:r>
              <a:br>
                <a:rPr kumimoji="0" lang="en-US" sz="1100" b="1" i="0" u="none" strike="noStrike" cap="none" normalizeH="0" baseline="0" dirty="0" smtClean="0">
                  <a:ln>
                    <a:noFill/>
                  </a:ln>
                  <a:effectLst/>
                  <a:latin typeface="Book Antiqua" pitchFamily="18" charset="0"/>
                  <a:ea typeface="MS Mincho" pitchFamily="49" charset="-128"/>
                  <a:cs typeface="Arial" pitchFamily="34" charset="0"/>
                </a:rPr>
              </a:b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General Education </a:t>
              </a:r>
              <a:endParaRPr kumimoji="0" lang="sq-AL" sz="1100" b="0" i="0" u="none" strike="noStrike" cap="none" normalizeH="0" baseline="0" dirty="0" smtClean="0">
                <a:ln>
                  <a:noFill/>
                </a:ln>
                <a:effectLst/>
                <a:latin typeface="Book Antiqua" pitchFamily="18" charset="0"/>
                <a:cs typeface="Arial" pitchFamily="34" charset="0"/>
              </a:endParaRPr>
            </a:p>
          </p:txBody>
        </p:sp>
        <p:sp>
          <p:nvSpPr>
            <p:cNvPr id="27656" name="Text Box 8"/>
            <p:cNvSpPr txBox="1">
              <a:spLocks noChangeArrowheads="1"/>
            </p:cNvSpPr>
            <p:nvPr/>
          </p:nvSpPr>
          <p:spPr bwMode="auto">
            <a:xfrm>
              <a:off x="5055" y="7779"/>
              <a:ext cx="1800" cy="14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000" b="1" i="0" u="none" strike="noStrike" cap="none" normalizeH="0" baseline="0" dirty="0" smtClean="0">
                <a:ln>
                  <a:noFill/>
                </a:ln>
                <a:solidFill>
                  <a:schemeClr val="tx1"/>
                </a:solidFill>
                <a:effectLst/>
                <a:latin typeface="Calibri"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NQA </a:t>
              </a:r>
              <a:br>
                <a:rPr kumimoji="0" lang="en-US" sz="1100" b="1" i="0" u="none" strike="noStrike" cap="none" normalizeH="0" baseline="0" dirty="0" smtClean="0">
                  <a:ln>
                    <a:noFill/>
                  </a:ln>
                  <a:effectLst/>
                  <a:latin typeface="Book Antiqua" pitchFamily="18" charset="0"/>
                  <a:ea typeface="MS Mincho" pitchFamily="49" charset="-128"/>
                  <a:cs typeface="Arial" pitchFamily="34" charset="0"/>
                </a:rPr>
              </a:b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VET</a:t>
              </a:r>
              <a:r>
                <a:rPr kumimoji="0" lang="en-US" sz="1100" b="1" i="0" u="none" strike="noStrike" cap="none" normalizeH="0" dirty="0" smtClean="0">
                  <a:ln>
                    <a:noFill/>
                  </a:ln>
                  <a:effectLst/>
                  <a:latin typeface="Book Antiqua" pitchFamily="18" charset="0"/>
                  <a:ea typeface="MS Mincho" pitchFamily="49" charset="-128"/>
                  <a:cs typeface="Arial" pitchFamily="34" charset="0"/>
                </a:rPr>
                <a:t> </a:t>
              </a:r>
              <a:br>
                <a:rPr kumimoji="0" lang="en-US" sz="1100" b="1" i="0" u="none" strike="noStrike" cap="none" normalizeH="0" dirty="0" smtClean="0">
                  <a:ln>
                    <a:noFill/>
                  </a:ln>
                  <a:effectLst/>
                  <a:latin typeface="Book Antiqua" pitchFamily="18" charset="0"/>
                  <a:ea typeface="MS Mincho" pitchFamily="49" charset="-128"/>
                  <a:cs typeface="Arial" pitchFamily="34" charset="0"/>
                </a:rPr>
              </a:br>
              <a:r>
                <a:rPr kumimoji="0" lang="en-US" sz="1100" b="1" i="0" u="none" strike="noStrike" cap="none" normalizeH="0" dirty="0" smtClean="0">
                  <a:ln>
                    <a:noFill/>
                  </a:ln>
                  <a:effectLst/>
                  <a:latin typeface="Book Antiqua" pitchFamily="18" charset="0"/>
                  <a:ea typeface="MS Mincho" pitchFamily="49" charset="-128"/>
                  <a:cs typeface="Arial" pitchFamily="34" charset="0"/>
                </a:rPr>
                <a:t>Qualifications</a:t>
              </a:r>
              <a:endParaRPr kumimoji="0" lang="sq-AL" sz="1100" b="1" i="0" u="none" strike="noStrike" cap="none" normalizeH="0" baseline="0" dirty="0" smtClean="0">
                <a:ln>
                  <a:noFill/>
                </a:ln>
                <a:effectLst/>
                <a:latin typeface="Book Antiqua" pitchFamily="18" charset="0"/>
                <a:cs typeface="Arial" pitchFamily="34" charset="0"/>
              </a:endParaRPr>
            </a:p>
          </p:txBody>
        </p:sp>
        <p:sp>
          <p:nvSpPr>
            <p:cNvPr id="27655" name="Text Box 7"/>
            <p:cNvSpPr txBox="1">
              <a:spLocks noChangeArrowheads="1"/>
            </p:cNvSpPr>
            <p:nvPr/>
          </p:nvSpPr>
          <p:spPr bwMode="auto">
            <a:xfrm>
              <a:off x="7275" y="7779"/>
              <a:ext cx="1800" cy="145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000" b="1" i="0" u="none" strike="noStrike" cap="none" normalizeH="0" baseline="0" dirty="0" smtClean="0">
                <a:ln>
                  <a:noFill/>
                </a:ln>
                <a:solidFill>
                  <a:schemeClr val="tx1"/>
                </a:solidFill>
                <a:effectLst/>
                <a:latin typeface="Calibri"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KAA</a:t>
              </a:r>
              <a:endParaRPr kumimoji="0" lang="sq-AL" sz="1100" b="1" i="0" u="none" strike="noStrike" cap="none" normalizeH="0" baseline="0" dirty="0" smtClean="0">
                <a:ln>
                  <a:noFill/>
                </a:ln>
                <a:effectLst/>
                <a:latin typeface="Book Antiqua"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effectLst/>
                  <a:latin typeface="Book Antiqua" pitchFamily="18" charset="0"/>
                  <a:ea typeface="MS Mincho" pitchFamily="49" charset="-128"/>
                  <a:cs typeface="Arial" pitchFamily="34" charset="0"/>
                </a:rPr>
                <a:t>Higher Education </a:t>
              </a:r>
              <a:endParaRPr kumimoji="0" lang="sq-AL" sz="1100" b="1" i="0" u="none" strike="noStrike" cap="none" normalizeH="0" baseline="0" dirty="0" smtClean="0">
                <a:ln>
                  <a:noFill/>
                </a:ln>
                <a:effectLst/>
                <a:latin typeface="Book Antiqua" pitchFamily="18" charset="0"/>
                <a:cs typeface="Arial" pitchFamily="34" charset="0"/>
              </a:endParaRPr>
            </a:p>
          </p:txBody>
        </p:sp>
        <p:sp>
          <p:nvSpPr>
            <p:cNvPr id="27654" name="Line 6"/>
            <p:cNvSpPr>
              <a:spLocks noChangeShapeType="1"/>
            </p:cNvSpPr>
            <p:nvPr/>
          </p:nvSpPr>
          <p:spPr bwMode="auto">
            <a:xfrm>
              <a:off x="3575" y="5929"/>
              <a:ext cx="0" cy="555"/>
            </a:xfrm>
            <a:prstGeom prst="line">
              <a:avLst/>
            </a:prstGeom>
            <a:noFill/>
            <a:ln w="1905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7653" name="Line 5"/>
            <p:cNvSpPr>
              <a:spLocks noChangeShapeType="1"/>
            </p:cNvSpPr>
            <p:nvPr/>
          </p:nvSpPr>
          <p:spPr bwMode="auto">
            <a:xfrm flipH="1">
              <a:off x="5980" y="5929"/>
              <a:ext cx="0" cy="555"/>
            </a:xfrm>
            <a:prstGeom prst="line">
              <a:avLst/>
            </a:prstGeom>
            <a:noFill/>
            <a:ln w="1905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7652" name="Line 4"/>
            <p:cNvSpPr>
              <a:spLocks noChangeShapeType="1"/>
            </p:cNvSpPr>
            <p:nvPr/>
          </p:nvSpPr>
          <p:spPr bwMode="auto">
            <a:xfrm flipH="1">
              <a:off x="8107" y="5929"/>
              <a:ext cx="0" cy="555"/>
            </a:xfrm>
            <a:prstGeom prst="line">
              <a:avLst/>
            </a:prstGeom>
            <a:noFill/>
            <a:ln w="1905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grpSp>
      <p:sp>
        <p:nvSpPr>
          <p:cNvPr id="27669" name="Rectangle 21"/>
          <p:cNvSpPr>
            <a:spLocks noChangeArrowheads="1"/>
          </p:cNvSpPr>
          <p:nvPr/>
        </p:nvSpPr>
        <p:spPr bwMode="auto">
          <a:xfrm>
            <a:off x="0" y="46863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endParaRPr>
          </a:p>
        </p:txBody>
      </p:sp>
      <p:sp>
        <p:nvSpPr>
          <p:cNvPr id="22" name="TextBox 21"/>
          <p:cNvSpPr txBox="1"/>
          <p:nvPr/>
        </p:nvSpPr>
        <p:spPr>
          <a:xfrm>
            <a:off x="776536" y="1142984"/>
            <a:ext cx="7444184" cy="523220"/>
          </a:xfrm>
          <a:prstGeom prst="rect">
            <a:avLst/>
          </a:prstGeom>
          <a:noFill/>
        </p:spPr>
        <p:txBody>
          <a:bodyPr wrap="square" rtlCol="0">
            <a:spAutoFit/>
          </a:bodyPr>
          <a:lstStyle/>
          <a:p>
            <a:r>
              <a:rPr lang="en-US" i="1" dirty="0" smtClean="0"/>
              <a:t> </a:t>
            </a:r>
            <a:r>
              <a:rPr lang="en-US" i="1" dirty="0" smtClean="0">
                <a:latin typeface="Book Antiqua" pitchFamily="18" charset="0"/>
              </a:rPr>
              <a:t>Governance </a:t>
            </a:r>
            <a:r>
              <a:rPr lang="en-US" dirty="0" smtClean="0">
                <a:latin typeface="Book Antiqua" pitchFamily="18" charset="0"/>
              </a:rPr>
              <a:t>of the NQF</a:t>
            </a:r>
            <a:endParaRPr lang="en-US" dirty="0">
              <a:latin typeface="Book Antiqua" pitchFamily="18" charset="0"/>
            </a:endParaRP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8</a:t>
            </a:fld>
            <a:endParaRPr lang="en-US"/>
          </a:p>
        </p:txBody>
      </p:sp>
      <p:pic>
        <p:nvPicPr>
          <p:cNvPr id="23" name="Picture 22"/>
          <p:cNvPicPr/>
          <p:nvPr/>
        </p:nvPicPr>
        <p:blipFill>
          <a:blip r:embed="rId2" cstate="print"/>
          <a:srcRect l="12990" t="20493" r="15448" b="9912"/>
          <a:stretch>
            <a:fillRect/>
          </a:stretch>
        </p:blipFill>
        <p:spPr bwMode="auto">
          <a:xfrm>
            <a:off x="952472" y="428604"/>
            <a:ext cx="8143932" cy="5719778"/>
          </a:xfrm>
          <a:prstGeom prst="rect">
            <a:avLst/>
          </a:prstGeom>
          <a:noFill/>
          <a:ln w="9525">
            <a:noFill/>
            <a:miter lim="800000"/>
            <a:headEnd/>
            <a:tailEnd/>
          </a:ln>
        </p:spPr>
      </p:pic>
      <p:sp>
        <p:nvSpPr>
          <p:cNvPr id="24" name="TextBox 23"/>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25"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7" name="TextBox 6"/>
          <p:cNvSpPr txBox="1"/>
          <p:nvPr/>
        </p:nvSpPr>
        <p:spPr>
          <a:xfrm>
            <a:off x="952472" y="1142984"/>
            <a:ext cx="8953528" cy="1015663"/>
          </a:xfrm>
          <a:prstGeom prst="rect">
            <a:avLst/>
          </a:prstGeom>
          <a:noFill/>
        </p:spPr>
        <p:txBody>
          <a:bodyPr wrap="square" rtlCol="0">
            <a:spAutoFit/>
          </a:bodyPr>
          <a:lstStyle/>
          <a:p>
            <a:r>
              <a:rPr lang="sq-AL" sz="2000" dirty="0" smtClean="0">
                <a:solidFill>
                  <a:schemeClr val="accent1"/>
                </a:solidFill>
              </a:rPr>
              <a:t/>
            </a:r>
            <a:br>
              <a:rPr lang="sq-AL" sz="2000" dirty="0" smtClean="0">
                <a:solidFill>
                  <a:schemeClr val="accent1"/>
                </a:solidFill>
              </a:rPr>
            </a:br>
            <a:r>
              <a:rPr lang="sq-AL" sz="2000" dirty="0" smtClean="0">
                <a:solidFill>
                  <a:schemeClr val="accent1"/>
                </a:solidFill>
              </a:rPr>
              <a:t/>
            </a:r>
            <a:br>
              <a:rPr lang="sq-AL" sz="2000" dirty="0" smtClean="0">
                <a:solidFill>
                  <a:schemeClr val="accent1"/>
                </a:solidFill>
              </a:rPr>
            </a:br>
            <a:endParaRPr lang="sq-AL" sz="2000" i="1" dirty="0">
              <a:solidFill>
                <a:schemeClr val="accent1"/>
              </a:solidFill>
            </a:endParaRPr>
          </a:p>
        </p:txBody>
      </p:sp>
      <p:sp>
        <p:nvSpPr>
          <p:cNvPr id="8" name="Rectangle 7"/>
          <p:cNvSpPr/>
          <p:nvPr/>
        </p:nvSpPr>
        <p:spPr>
          <a:xfrm>
            <a:off x="2476500" y="2090172"/>
            <a:ext cx="5262582" cy="2369880"/>
          </a:xfrm>
          <a:prstGeom prst="rect">
            <a:avLst/>
          </a:prstGeom>
        </p:spPr>
        <p:txBody>
          <a:bodyPr wrap="square">
            <a:spAutoFit/>
          </a:bodyPr>
          <a:lstStyle/>
          <a:p>
            <a:endParaRPr lang="en-US" dirty="0" smtClean="0">
              <a:latin typeface="Book Antiqua" pitchFamily="18" charset="0"/>
            </a:endParaRPr>
          </a:p>
          <a:p>
            <a:pPr>
              <a:buFont typeface="Arial" pitchFamily="34" charset="0"/>
              <a:buChar char="•"/>
            </a:pPr>
            <a:r>
              <a:rPr lang="en-US" sz="2400" dirty="0" smtClean="0">
                <a:latin typeface="Book Antiqua" pitchFamily="18" charset="0"/>
              </a:rPr>
              <a:t> System of 8 levels </a:t>
            </a:r>
          </a:p>
          <a:p>
            <a:r>
              <a:rPr lang="en-US" sz="2400" dirty="0" smtClean="0">
                <a:latin typeface="Book Antiqua" pitchFamily="18" charset="0"/>
              </a:rPr>
              <a:t>•Learning outcomes </a:t>
            </a:r>
          </a:p>
          <a:p>
            <a:r>
              <a:rPr lang="en-US" sz="2400" dirty="0" smtClean="0">
                <a:latin typeface="Book Antiqua" pitchFamily="18" charset="0"/>
              </a:rPr>
              <a:t>•Credit system </a:t>
            </a:r>
          </a:p>
          <a:p>
            <a:r>
              <a:rPr lang="en-US" sz="2400" dirty="0" smtClean="0">
                <a:latin typeface="Book Antiqua" pitchFamily="18" charset="0"/>
              </a:rPr>
              <a:t>•</a:t>
            </a:r>
            <a:r>
              <a:rPr lang="en-US" sz="2400" b="1" dirty="0" smtClean="0">
                <a:solidFill>
                  <a:srgbClr val="FF0000"/>
                </a:solidFill>
                <a:latin typeface="Book Antiqua" pitchFamily="18" charset="0"/>
              </a:rPr>
              <a:t>Quality assurance </a:t>
            </a:r>
          </a:p>
          <a:p>
            <a:r>
              <a:rPr lang="en-US" sz="2400" dirty="0" smtClean="0">
                <a:latin typeface="Book Antiqua" pitchFamily="18" charset="0"/>
              </a:rPr>
              <a:t>•Recognition of Prior Learning </a:t>
            </a:r>
          </a:p>
        </p:txBody>
      </p:sp>
      <p:sp>
        <p:nvSpPr>
          <p:cNvPr id="9" name="Rectangle 8"/>
          <p:cNvSpPr/>
          <p:nvPr/>
        </p:nvSpPr>
        <p:spPr>
          <a:xfrm>
            <a:off x="2238356" y="1285860"/>
            <a:ext cx="6215106" cy="523220"/>
          </a:xfrm>
          <a:prstGeom prst="rect">
            <a:avLst/>
          </a:prstGeom>
        </p:spPr>
        <p:txBody>
          <a:bodyPr wrap="square">
            <a:spAutoFit/>
          </a:bodyPr>
          <a:lstStyle/>
          <a:p>
            <a:r>
              <a:rPr lang="en-US" i="1" dirty="0" smtClean="0">
                <a:latin typeface="Book Antiqua" pitchFamily="18" charset="0"/>
              </a:rPr>
              <a:t>Key mechanisms of our NQF </a:t>
            </a:r>
            <a:endParaRPr lang="en-US" i="1" dirty="0">
              <a:latin typeface="Book Antiqua" pitchFamily="18" charset="0"/>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38E5BC7-64C2-4442-838A-83540E18617C}" type="slidenum">
              <a:rPr lang="en-US" smtClean="0"/>
              <a:pPr>
                <a:defRPr/>
              </a:pPr>
              <a:t>9</a:t>
            </a:fld>
            <a:endParaRPr lang="en-US" dirty="0"/>
          </a:p>
        </p:txBody>
      </p:sp>
      <p:pic>
        <p:nvPicPr>
          <p:cNvPr id="3" name="Picture 2"/>
          <p:cNvPicPr/>
          <p:nvPr/>
        </p:nvPicPr>
        <p:blipFill>
          <a:blip r:embed="rId2" cstate="print"/>
          <a:srcRect l="12990" t="20493" r="15448" b="9912"/>
          <a:stretch>
            <a:fillRect/>
          </a:stretch>
        </p:blipFill>
        <p:spPr bwMode="auto">
          <a:xfrm>
            <a:off x="1136576" y="476672"/>
            <a:ext cx="8143932" cy="5719778"/>
          </a:xfrm>
          <a:prstGeom prst="rect">
            <a:avLst/>
          </a:prstGeom>
          <a:noFill/>
          <a:ln w="9525">
            <a:noFill/>
            <a:miter lim="800000"/>
            <a:headEnd/>
            <a:tailEnd/>
          </a:ln>
        </p:spPr>
      </p:pic>
      <p:pic>
        <p:nvPicPr>
          <p:cNvPr id="4" name="Picture 9"/>
          <p:cNvPicPr>
            <a:picLocks noChangeAspect="1" noChangeArrowheads="1"/>
          </p:cNvPicPr>
          <p:nvPr/>
        </p:nvPicPr>
        <p:blipFill>
          <a:blip r:embed="rId3" cstate="print"/>
          <a:srcRect/>
          <a:stretch>
            <a:fillRect/>
          </a:stretch>
        </p:blipFill>
        <p:spPr bwMode="auto">
          <a:xfrm>
            <a:off x="1166785" y="357166"/>
            <a:ext cx="2783437" cy="857256"/>
          </a:xfrm>
          <a:prstGeom prst="rect">
            <a:avLst/>
          </a:prstGeom>
          <a:noFill/>
          <a:ln w="9525">
            <a:noFill/>
            <a:miter lim="800000"/>
            <a:headEnd/>
            <a:tailEnd/>
          </a:ln>
          <a:effectLst/>
        </p:spPr>
      </p:pic>
      <p:sp>
        <p:nvSpPr>
          <p:cNvPr id="5" name="TextBox 4"/>
          <p:cNvSpPr txBox="1"/>
          <p:nvPr/>
        </p:nvSpPr>
        <p:spPr>
          <a:xfrm>
            <a:off x="309530" y="428604"/>
            <a:ext cx="492443" cy="5929354"/>
          </a:xfrm>
          <a:prstGeom prst="rect">
            <a:avLst/>
          </a:prstGeom>
          <a:solidFill>
            <a:srgbClr val="EEB500"/>
          </a:solidFill>
        </p:spPr>
        <p:txBody>
          <a:bodyPr vert="vert270" wrap="square" rtlCol="0">
            <a:spAutoFit/>
          </a:bodyPr>
          <a:lstStyle/>
          <a:p>
            <a:r>
              <a:rPr lang="sq-AL"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Njohja e vlerës suaj / Recognising your value</a:t>
            </a:r>
            <a:endParaRPr lang="sq-AL"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TextBox 5"/>
          <p:cNvSpPr txBox="1"/>
          <p:nvPr/>
        </p:nvSpPr>
        <p:spPr>
          <a:xfrm>
            <a:off x="3238488" y="620688"/>
            <a:ext cx="4689070" cy="523220"/>
          </a:xfrm>
          <a:prstGeom prst="rect">
            <a:avLst/>
          </a:prstGeom>
          <a:noFill/>
        </p:spPr>
        <p:txBody>
          <a:bodyPr wrap="square" rtlCol="0">
            <a:spAutoFit/>
          </a:bodyPr>
          <a:lstStyle/>
          <a:p>
            <a:pPr algn="ctr"/>
            <a:r>
              <a:rPr lang="en-US" dirty="0" smtClean="0">
                <a:latin typeface="Book Antiqua" pitchFamily="18" charset="0"/>
              </a:rPr>
              <a:t>Quality assurance </a:t>
            </a:r>
          </a:p>
        </p:txBody>
      </p:sp>
      <p:sp>
        <p:nvSpPr>
          <p:cNvPr id="7" name="Rectangle 6"/>
          <p:cNvSpPr/>
          <p:nvPr/>
        </p:nvSpPr>
        <p:spPr>
          <a:xfrm>
            <a:off x="1208584" y="1124744"/>
            <a:ext cx="7704856" cy="4108817"/>
          </a:xfrm>
          <a:prstGeom prst="rect">
            <a:avLst/>
          </a:prstGeom>
        </p:spPr>
        <p:txBody>
          <a:bodyPr wrap="square">
            <a:spAutoFit/>
          </a:bodyPr>
          <a:lstStyle/>
          <a:p>
            <a:endParaRPr lang="en-US" sz="2100" i="1" dirty="0" smtClean="0">
              <a:latin typeface="Book Antiqua" pitchFamily="18" charset="0"/>
            </a:endParaRPr>
          </a:p>
          <a:p>
            <a:r>
              <a:rPr lang="en-US" sz="2100" i="1" dirty="0" smtClean="0">
                <a:latin typeface="Book Antiqua" pitchFamily="18" charset="0"/>
              </a:rPr>
              <a:t>• </a:t>
            </a:r>
            <a:r>
              <a:rPr lang="en-US" sz="2400" i="1" dirty="0" smtClean="0">
                <a:latin typeface="Book Antiqua" pitchFamily="18" charset="0"/>
              </a:rPr>
              <a:t>“QUALITY ASSURANCE refers to the process by which the quality and consistency of qualification standards, assessment and certification are maintained”. (From Law no. 03/L-060, 7 November 2008, on National Qualifications) </a:t>
            </a:r>
          </a:p>
          <a:p>
            <a:endParaRPr lang="en-US" sz="2400" i="1" dirty="0" smtClean="0">
              <a:latin typeface="Book Antiqua" pitchFamily="18" charset="0"/>
            </a:endParaRPr>
          </a:p>
          <a:p>
            <a:r>
              <a:rPr lang="en-US" sz="2400" i="1" dirty="0" smtClean="0">
                <a:latin typeface="Book Antiqua" pitchFamily="18" charset="0"/>
              </a:rPr>
              <a:t>• It encompasses planned and systematic processes necessary to provide adequate confidence that the vocational learning provision will satisfy the special requirements for quality. </a:t>
            </a:r>
          </a:p>
          <a:p>
            <a:pPr marL="514350" indent="-514350" algn="ctr"/>
            <a:endParaRPr lang="en-US" sz="2400" i="1" dirty="0" smtClean="0">
              <a:latin typeface="Book Antiqua" pitchFamily="18" charset="0"/>
              <a:cs typeface="Helvetica"/>
            </a:endParaRPr>
          </a:p>
          <a:p>
            <a:pPr marL="514350" indent="-514350" algn="ctr"/>
            <a:endParaRPr lang="en-US" sz="2400" i="1" dirty="0" smtClean="0">
              <a:latin typeface="Book Antiqua" pitchFamily="18" charset="0"/>
              <a:cs typeface="Helvetica"/>
            </a:endParaRP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22315</TotalTime>
  <Words>1157</Words>
  <Application>Microsoft Office PowerPoint</Application>
  <PresentationFormat>A4 Paper (210x297 mm)</PresentationFormat>
  <Paragraphs>238</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Requirements</dc:title>
  <dc:creator>D Handley</dc:creator>
  <cp:lastModifiedBy>FE-8</cp:lastModifiedBy>
  <cp:revision>1326</cp:revision>
  <dcterms:created xsi:type="dcterms:W3CDTF">2003-03-12T09:39:32Z</dcterms:created>
  <dcterms:modified xsi:type="dcterms:W3CDTF">2017-03-15T13:44:02Z</dcterms:modified>
</cp:coreProperties>
</file>