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69" r:id="rId6"/>
    <p:sldId id="272" r:id="rId7"/>
    <p:sldId id="270" r:id="rId8"/>
    <p:sldId id="271" r:id="rId9"/>
    <p:sldId id="273" r:id="rId10"/>
    <p:sldId id="259" r:id="rId11"/>
    <p:sldId id="260" r:id="rId12"/>
    <p:sldId id="261" r:id="rId13"/>
    <p:sldId id="262" r:id="rId14"/>
    <p:sldId id="263" r:id="rId15"/>
    <p:sldId id="267" r:id="rId16"/>
    <p:sldId id="265" r:id="rId17"/>
    <p:sldId id="266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AB3AA-B953-41B7-B3C4-80E0318D2980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5E6F-89FC-40E2-B2CE-F69C2DF49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34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9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2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06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19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8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7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2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24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7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1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05EE-549A-3A41-B0EE-E2BD29F52596}" type="datetimeFigureOut">
              <a:rPr lang="it-IT" smtClean="0"/>
              <a:t>27/03/2017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DEA8B-DF6A-884D-A125-BE17C42FB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7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0982" y="47625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i="1" dirty="0" smtClean="0">
                <a:solidFill>
                  <a:schemeClr val="tx1"/>
                </a:solidFill>
              </a:rPr>
              <a:t>Massimo </a:t>
            </a:r>
            <a:r>
              <a:rPr lang="it-IT" i="1" dirty="0" err="1" smtClean="0">
                <a:solidFill>
                  <a:schemeClr val="tx1"/>
                </a:solidFill>
              </a:rPr>
              <a:t>Faggioli</a:t>
            </a:r>
            <a:endParaRPr lang="it-IT" i="1" dirty="0" smtClean="0">
              <a:solidFill>
                <a:schemeClr val="tx1"/>
              </a:solidFill>
            </a:endParaRPr>
          </a:p>
          <a:p>
            <a:pPr algn="l"/>
            <a:r>
              <a:rPr lang="it-IT" i="1" dirty="0" smtClean="0">
                <a:solidFill>
                  <a:schemeClr val="tx1"/>
                </a:solidFill>
              </a:rPr>
              <a:t>Dirigente di ricerca</a:t>
            </a:r>
          </a:p>
          <a:p>
            <a:pPr algn="l"/>
            <a:r>
              <a:rPr lang="it-IT" i="1" dirty="0" smtClean="0">
                <a:solidFill>
                  <a:schemeClr val="tx1"/>
                </a:solidFill>
              </a:rPr>
              <a:t>Area «Valutazione e miglioramento»</a:t>
            </a:r>
          </a:p>
          <a:p>
            <a:pPr algn="l"/>
            <a:r>
              <a:rPr lang="it-IT" i="1" dirty="0" smtClean="0">
                <a:solidFill>
                  <a:schemeClr val="tx1"/>
                </a:solidFill>
              </a:rPr>
              <a:t>INDIRE – Firenze</a:t>
            </a:r>
          </a:p>
          <a:p>
            <a:pPr algn="l"/>
            <a:r>
              <a:rPr lang="it-IT" i="1" dirty="0" smtClean="0">
                <a:solidFill>
                  <a:schemeClr val="tx1"/>
                </a:solidFill>
              </a:rPr>
              <a:t>m.faggioli@indire.it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err="1" smtClean="0"/>
              <a:t>Accountability</a:t>
            </a:r>
            <a:r>
              <a:rPr lang="it-IT" dirty="0" smtClean="0"/>
              <a:t>, valutazione, miglioramento, innovazione: le misure per accrescere la qualità dell’istruzione tecnica e professionale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399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Autonomia scolastica: due polarità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143" y="1600200"/>
            <a:ext cx="884161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I Paesi dell’Unione, per rispondere alle esigenze di </a:t>
            </a:r>
          </a:p>
          <a:p>
            <a:r>
              <a:rPr lang="it-IT" sz="2000" dirty="0"/>
              <a:t>g</a:t>
            </a:r>
            <a:r>
              <a:rPr lang="it-IT" sz="2000" dirty="0" smtClean="0"/>
              <a:t>arantire l’efficienza e l’efficacia dell’istruzione</a:t>
            </a:r>
          </a:p>
          <a:p>
            <a:r>
              <a:rPr lang="it-IT" sz="2000" dirty="0"/>
              <a:t>g</a:t>
            </a:r>
            <a:r>
              <a:rPr lang="it-IT" sz="2000" dirty="0" smtClean="0"/>
              <a:t>arantire un accesso equo e sostenibile al servizio scolastico a un numero sempre più alto di cittadini.</a:t>
            </a:r>
          </a:p>
          <a:p>
            <a:pPr marL="0" indent="0">
              <a:buNone/>
            </a:pPr>
            <a:r>
              <a:rPr lang="it-IT" sz="2000" dirty="0" smtClean="0"/>
              <a:t>Modellano i loro sistemi di istruzione in base a due orientamenti di fondo:</a:t>
            </a:r>
          </a:p>
          <a:p>
            <a:r>
              <a:rPr lang="it-IT" sz="2000" dirty="0" smtClean="0"/>
              <a:t>Mantenere un forte </a:t>
            </a:r>
            <a:r>
              <a:rPr lang="it-IT" sz="2000" b="1" dirty="0" smtClean="0"/>
              <a:t>controllo dello stato </a:t>
            </a:r>
            <a:r>
              <a:rPr lang="it-IT" sz="2000" dirty="0" smtClean="0"/>
              <a:t>per garantire gli standard di apprendimento e l’equità del servizio scolastico.</a:t>
            </a:r>
          </a:p>
          <a:p>
            <a:r>
              <a:rPr lang="it-IT" sz="2000" dirty="0" smtClean="0"/>
              <a:t>Puntare sull’</a:t>
            </a:r>
            <a:r>
              <a:rPr lang="it-IT" sz="2000" b="1" dirty="0" smtClean="0"/>
              <a:t>autonomia</a:t>
            </a:r>
            <a:r>
              <a:rPr lang="it-IT" sz="2000" dirty="0" smtClean="0"/>
              <a:t> delle istituzioni scolastica per far crescere le scuole in un regime di competizione e di stretto rapporto con le comunità locali.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1596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Autonomia scolastica: due polarità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143" y="1600200"/>
            <a:ext cx="8841619" cy="4525963"/>
          </a:xfrm>
        </p:spPr>
        <p:txBody>
          <a:bodyPr>
            <a:noAutofit/>
          </a:bodyPr>
          <a:lstStyle/>
          <a:p>
            <a:r>
              <a:rPr lang="it-IT" sz="2400" dirty="0" smtClean="0"/>
              <a:t>I sostenitori del primo modello sostengono </a:t>
            </a:r>
            <a:r>
              <a:rPr lang="it-IT" sz="2400" dirty="0"/>
              <a:t>che l’autonomia totale  non riuscirebbe a garantire l’equità dell’offerta formativa, ragion d’essere di qualsiasi sistema scolastico pubblico, e acuirebbe le </a:t>
            </a:r>
            <a:r>
              <a:rPr lang="it-IT" sz="2400" b="1" dirty="0"/>
              <a:t>disparità </a:t>
            </a:r>
            <a:r>
              <a:rPr lang="it-IT" sz="2400" b="1" dirty="0" smtClean="0"/>
              <a:t>sociali </a:t>
            </a:r>
            <a:r>
              <a:rPr lang="it-IT" sz="2400" dirty="0" smtClean="0"/>
              <a:t>legate al censo e alle caratteristiche socio economiche dei territori. </a:t>
            </a:r>
          </a:p>
          <a:p>
            <a:endParaRPr lang="it-IT" sz="2400" dirty="0"/>
          </a:p>
          <a:p>
            <a:r>
              <a:rPr lang="it-IT" sz="2400" dirty="0" smtClean="0"/>
              <a:t>I </a:t>
            </a:r>
            <a:r>
              <a:rPr lang="it-IT" sz="2400" dirty="0"/>
              <a:t>fautori del secondo modello sono convinti che la competizione </a:t>
            </a:r>
            <a:r>
              <a:rPr lang="it-IT" sz="2400" dirty="0" smtClean="0"/>
              <a:t>induca </a:t>
            </a:r>
            <a:r>
              <a:rPr lang="it-IT" sz="2400" dirty="0"/>
              <a:t>dinamicità, stimolando le scuole a </a:t>
            </a:r>
            <a:r>
              <a:rPr lang="it-IT" sz="2400" b="1" dirty="0" smtClean="0"/>
              <a:t>migliorarsi attraverso il confronto </a:t>
            </a:r>
            <a:r>
              <a:rPr lang="it-IT" sz="2400" dirty="0" smtClean="0"/>
              <a:t>delle performance dei singoli e delle istituzioni scolastiche a cui appartengono.</a:t>
            </a:r>
            <a:endParaRPr lang="it-IT" sz="2400" dirty="0"/>
          </a:p>
          <a:p>
            <a:pPr marL="0" indent="0"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23772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Autonomia scolastica: tre assetti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143" y="1600200"/>
            <a:ext cx="884161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1 - la </a:t>
            </a:r>
            <a:r>
              <a:rPr lang="it-IT" sz="2400" b="1" dirty="0"/>
              <a:t>piena autonomia </a:t>
            </a:r>
            <a:r>
              <a:rPr lang="it-IT" sz="2400" dirty="0"/>
              <a:t>delle scuole: solo l’istituto scolastico prende le</a:t>
            </a:r>
          </a:p>
          <a:p>
            <a:pPr marL="0" indent="0">
              <a:buNone/>
            </a:pPr>
            <a:r>
              <a:rPr lang="it-IT" sz="2400" dirty="0"/>
              <a:t>decisioni, nei limiti fissati dalla legislazione o dai regolamenti nazionali </a:t>
            </a:r>
            <a:r>
              <a:rPr lang="it-IT" sz="2400" dirty="0" smtClean="0"/>
              <a:t>o locali</a:t>
            </a:r>
            <a:r>
              <a:rPr lang="it-IT" sz="2400" dirty="0"/>
              <a:t>. 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2 - </a:t>
            </a:r>
            <a:r>
              <a:rPr lang="it-IT" sz="2400" b="1" dirty="0"/>
              <a:t>L’autonomia limitata</a:t>
            </a:r>
            <a:r>
              <a:rPr lang="it-IT" sz="2400" dirty="0"/>
              <a:t>: le scuole decidono in accordo con l'autorità</a:t>
            </a:r>
          </a:p>
          <a:p>
            <a:pPr marL="0" indent="0">
              <a:buNone/>
            </a:pPr>
            <a:r>
              <a:rPr lang="it-IT" sz="2400" dirty="0"/>
              <a:t>competente e/o nei limiti da essa definiti. </a:t>
            </a:r>
            <a:r>
              <a:rPr lang="it-IT" sz="2400" dirty="0" smtClean="0"/>
              <a:t>Spesso in questi casi la scuola si riferisce a un’autorità locale.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3 - </a:t>
            </a:r>
            <a:r>
              <a:rPr lang="it-IT" sz="2400" b="1" dirty="0" smtClean="0"/>
              <a:t>Nessuna autonomia </a:t>
            </a:r>
            <a:r>
              <a:rPr lang="it-IT" sz="2400" dirty="0" smtClean="0"/>
              <a:t>delle scuole: le decisioni sono prese dall’autorità </a:t>
            </a:r>
            <a:r>
              <a:rPr lang="it-IT" sz="2400" dirty="0"/>
              <a:t>educativa, anche se l’istituto scolastico può essere consultato </a:t>
            </a:r>
            <a:r>
              <a:rPr lang="it-IT" sz="2400" dirty="0" smtClean="0"/>
              <a:t>a un </a:t>
            </a:r>
            <a:r>
              <a:rPr lang="it-IT" sz="2400" dirty="0"/>
              <a:t>particolare stadio della procedura.</a:t>
            </a:r>
          </a:p>
        </p:txBody>
      </p:sp>
    </p:spTree>
    <p:extLst>
      <p:ext uri="{BB962C8B-B14F-4D97-AF65-F5344CB8AC3E}">
        <p14:creationId xmlns:p14="http://schemas.microsoft.com/office/powerpoint/2010/main" val="408862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visioni della responsabilità</a:t>
            </a:r>
            <a:r>
              <a:rPr lang="is-IS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err="1" smtClean="0"/>
              <a:t>Govern</a:t>
            </a:r>
            <a:r>
              <a:rPr lang="it-IT" b="1" dirty="0" smtClean="0"/>
              <a:t> </a:t>
            </a:r>
            <a:r>
              <a:rPr lang="it-IT" b="1" dirty="0" err="1" smtClean="0"/>
              <a:t>Based</a:t>
            </a:r>
            <a:r>
              <a:rPr lang="it-IT" b="1" dirty="0" smtClean="0"/>
              <a:t> </a:t>
            </a:r>
            <a:r>
              <a:rPr lang="it-IT" b="1" dirty="0" err="1" smtClean="0"/>
              <a:t>Accountability</a:t>
            </a:r>
            <a:r>
              <a:rPr lang="it-IT" b="1" dirty="0" smtClean="0"/>
              <a:t> </a:t>
            </a:r>
            <a:r>
              <a:rPr lang="it-IT" dirty="0" smtClean="0"/>
              <a:t>(GBA)</a:t>
            </a:r>
          </a:p>
          <a:p>
            <a:pPr marL="0" indent="0">
              <a:buNone/>
            </a:pPr>
            <a:r>
              <a:rPr lang="it-IT" dirty="0" smtClean="0"/>
              <a:t>Controlli esterni, incentivi, sistemi standardizzati di valutazione, rapporti di valutazione pubblici.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Market </a:t>
            </a:r>
            <a:r>
              <a:rPr lang="it-IT" b="1" dirty="0" err="1" smtClean="0"/>
              <a:t>Based</a:t>
            </a:r>
            <a:r>
              <a:rPr lang="it-IT" b="1" dirty="0" smtClean="0"/>
              <a:t> </a:t>
            </a:r>
            <a:r>
              <a:rPr lang="it-IT" b="1" dirty="0" err="1" smtClean="0"/>
              <a:t>Accountability</a:t>
            </a:r>
            <a:r>
              <a:rPr lang="it-IT" b="1" dirty="0" smtClean="0"/>
              <a:t> </a:t>
            </a:r>
            <a:r>
              <a:rPr lang="it-IT" dirty="0" smtClean="0"/>
              <a:t>(MBA)</a:t>
            </a:r>
          </a:p>
          <a:p>
            <a:pPr marL="0" indent="0">
              <a:buNone/>
            </a:pPr>
            <a:r>
              <a:rPr lang="it-IT" dirty="0" smtClean="0"/>
              <a:t>Piena libertà delle famiglie nella scelta della scuola, voucher, competizione, fiducia nei vantaggi della personalizzazione dei percorsi formativi.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600" i="1" dirty="0"/>
              <a:t>(Harris &amp; </a:t>
            </a:r>
            <a:r>
              <a:rPr lang="it-IT" sz="2600" i="1" dirty="0" err="1"/>
              <a:t>Herrington</a:t>
            </a:r>
            <a:r>
              <a:rPr lang="it-IT" sz="2600" i="1" dirty="0"/>
              <a:t> 2006, p. 221)</a:t>
            </a:r>
            <a:endParaRPr lang="it-IT" sz="2600" i="1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494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Due visioni della responsabilità</a:t>
            </a:r>
            <a:r>
              <a:rPr lang="is-IS" dirty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I due indicatori per inserire i sistemi in una o nell’altra categoria sono: la </a:t>
            </a:r>
            <a:r>
              <a:rPr lang="it-IT" b="1" dirty="0" smtClean="0"/>
              <a:t>pubblicazione del rapporto di valutazione esterna, e il livello di libertà di genitori/alunni nella scelta della scuola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Un rapporto di valutazione reso pubblico nell’ambito di un sistema che conferisce pieni poteri a genitori e alunni nella scelta della scuola provoca dinamiche di mercato, in cui il rapporto, e quindi il sistema di valutazione esterna che permette la produzione di tale rapporto, diventa una leva che </a:t>
            </a:r>
            <a:r>
              <a:rPr lang="it-IT" dirty="0" err="1" smtClean="0"/>
              <a:t>puo</a:t>
            </a:r>
            <a:r>
              <a:rPr lang="it-IT" dirty="0" smtClean="0"/>
              <a:t>̀ influenzare la scelta dei genitori e, di conseguenza, spingere le scuola a migliorare il rendimento. </a:t>
            </a:r>
          </a:p>
          <a:p>
            <a:r>
              <a:rPr lang="it-IT" dirty="0" smtClean="0"/>
              <a:t>Un rapporto che non viene reso pubblico o distribuito con delle restrizioni, in un sistema che attribuisce gli alunni alle scuole sulla base di criteri prestabiliti, come la vicinanza, pone l’</a:t>
            </a:r>
            <a:r>
              <a:rPr lang="it-IT" dirty="0" err="1" smtClean="0"/>
              <a:t>accountability</a:t>
            </a:r>
            <a:r>
              <a:rPr lang="it-IT" dirty="0" smtClean="0"/>
              <a:t> delle scuole tra compiti dello Stato, che è il responsabile ultimo dell’istruzione dei propri cittadini e del miglioramento del rendimento delle scuole.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810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9188"/>
            <a:ext cx="91344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1304925"/>
            <a:ext cx="9239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84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09650"/>
            <a:ext cx="90773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255" y="274638"/>
            <a:ext cx="8520545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testo della Raccomandazione considera l’opportunità per gli Stati di...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(10) adottare un </a:t>
            </a:r>
            <a:r>
              <a:rPr lang="it-IT" b="1" dirty="0" smtClean="0"/>
              <a:t>ciclo di miglioramento </a:t>
            </a:r>
            <a:r>
              <a:rPr lang="it-IT" dirty="0" smtClean="0"/>
              <a:t>(pianificazione, attuazione, valutazione/accertamento, revisione), sistemi di </a:t>
            </a:r>
            <a:r>
              <a:rPr lang="it-IT" b="1" dirty="0" smtClean="0"/>
              <a:t>monitoraggio</a:t>
            </a:r>
            <a:r>
              <a:rPr lang="it-IT" dirty="0" smtClean="0"/>
              <a:t> e di </a:t>
            </a:r>
            <a:r>
              <a:rPr lang="it-IT" b="1" dirty="0" smtClean="0"/>
              <a:t>valutazione interna ed esterna </a:t>
            </a:r>
            <a:r>
              <a:rPr lang="it-IT" dirty="0" smtClean="0"/>
              <a:t>per individuare le </a:t>
            </a:r>
            <a:r>
              <a:rPr lang="it-IT" b="1" dirty="0" smtClean="0"/>
              <a:t>aree da migliorare</a:t>
            </a:r>
            <a:r>
              <a:rPr lang="it-IT" dirty="0" smtClean="0"/>
              <a:t>.</a:t>
            </a:r>
          </a:p>
          <a:p>
            <a:r>
              <a:rPr lang="it-IT" dirty="0" smtClean="0"/>
              <a:t>(11) adottare un </a:t>
            </a:r>
            <a:r>
              <a:rPr lang="it-IT" b="1" dirty="0" smtClean="0"/>
              <a:t>approccio sistemico </a:t>
            </a:r>
            <a:r>
              <a:rPr lang="it-IT" dirty="0" smtClean="0"/>
              <a:t>alla qualità che includa i vari livelli e soggetti.</a:t>
            </a:r>
          </a:p>
          <a:p>
            <a:r>
              <a:rPr lang="it-IT" dirty="0" smtClean="0"/>
              <a:t>(12) sostenere la </a:t>
            </a:r>
            <a:r>
              <a:rPr lang="it-IT" b="1" dirty="0" smtClean="0"/>
              <a:t>cultura della valutazione e del miglioramento</a:t>
            </a:r>
            <a:r>
              <a:rPr lang="it-IT" dirty="0" smtClean="0"/>
              <a:t>, per sviluppare sulla base di dati fattuali </a:t>
            </a:r>
            <a:r>
              <a:rPr lang="it-IT" b="1" dirty="0" smtClean="0"/>
              <a:t>politiche più efficaci e più eque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25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475"/>
            <a:ext cx="9144000" cy="23638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6" y="335502"/>
            <a:ext cx="3413276" cy="189439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35038" y="335502"/>
            <a:ext cx="5265057" cy="226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smtClean="0"/>
              <a:t>Piano Nazionale per la garanzia di qualità del sistema di istruzione e formazione professionale  03-03-2102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801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9144000" cy="236386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3150"/>
            <a:ext cx="9144000" cy="42870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66" y="335502"/>
            <a:ext cx="3413276" cy="1894396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98753" y="228311"/>
            <a:ext cx="5592892" cy="1960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 smtClean="0"/>
              <a:t>Piano Nazionale per la garanzia di qualità del sistema di istruzione e formazione professionale  03-03-2102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896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Italia: misure di sistema (SNV)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Messa a sistema di un ciclo volto al miglioramento della qualità dell’istruzione (compatibile con la visione del QCGQ):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autovalutazione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valutazione esterna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miglioramento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</a:t>
            </a:r>
            <a:r>
              <a:rPr lang="it-IT" dirty="0" smtClean="0"/>
              <a:t>endicontazione sociale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03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L’INDIRE in questo contesto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Propone e sostiene </a:t>
            </a:r>
            <a:r>
              <a:rPr lang="it-IT" b="1" dirty="0" smtClean="0"/>
              <a:t>modelli e strumenti </a:t>
            </a:r>
            <a:r>
              <a:rPr lang="it-IT" dirty="0" smtClean="0"/>
              <a:t>per la </a:t>
            </a:r>
            <a:r>
              <a:rPr lang="it-IT" b="1" dirty="0" smtClean="0"/>
              <a:t>pianificazione</a:t>
            </a:r>
            <a:r>
              <a:rPr lang="it-IT" dirty="0" smtClean="0"/>
              <a:t> del miglioramento scolastico, forma gli </a:t>
            </a:r>
            <a:r>
              <a:rPr lang="it-IT" b="1" dirty="0" smtClean="0"/>
              <a:t>esperti</a:t>
            </a:r>
            <a:r>
              <a:rPr lang="it-IT" dirty="0" smtClean="0"/>
              <a:t> per la consulenza alle scuole</a:t>
            </a:r>
          </a:p>
          <a:p>
            <a:r>
              <a:rPr lang="it-IT" dirty="0" smtClean="0"/>
              <a:t>Compie azioni di </a:t>
            </a:r>
            <a:r>
              <a:rPr lang="it-IT" b="1" dirty="0" smtClean="0"/>
              <a:t>monitoraggio</a:t>
            </a:r>
            <a:r>
              <a:rPr lang="it-IT" dirty="0" smtClean="0"/>
              <a:t> di sistema (Applicazione delle norme sul Riordino, Alternanza scuola/lavoro, ITS, …)</a:t>
            </a:r>
          </a:p>
          <a:p>
            <a:r>
              <a:rPr lang="it-IT" dirty="0" smtClean="0"/>
              <a:t>Sostiene le </a:t>
            </a:r>
            <a:r>
              <a:rPr lang="it-IT" b="1" dirty="0" smtClean="0"/>
              <a:t>pratiche innovative </a:t>
            </a:r>
            <a:r>
              <a:rPr lang="it-IT" dirty="0" smtClean="0"/>
              <a:t>delle scuole, elabora </a:t>
            </a:r>
            <a:r>
              <a:rPr lang="it-IT" b="1" dirty="0" smtClean="0"/>
              <a:t>modelli di didattica laboratoriale</a:t>
            </a:r>
            <a:r>
              <a:rPr lang="it-IT" dirty="0" smtClean="0"/>
              <a:t>, cura la </a:t>
            </a:r>
            <a:r>
              <a:rPr lang="it-IT" b="1" dirty="0" smtClean="0"/>
              <a:t>diffusione delle buone pratiche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9448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 Italia: misure specifiche (il Riordino)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1) </a:t>
            </a:r>
            <a:r>
              <a:rPr lang="it-IT" b="1" dirty="0"/>
              <a:t>innovazione curricolare</a:t>
            </a:r>
            <a:r>
              <a:rPr lang="it-IT" dirty="0"/>
              <a:t>, proponendo una diversa strutturazione dei percorsi quinquennali (un biennio iniziale, un secondo biennio e un quinto anno), un accorpamento-revisione degli indirizzi e delle articolazioni, l’introduzione di una quota di flessibilità (con le conseguenti opzioni) e la ristrutturazione degli obiettivi e dei contenuti di apprendimento; </a:t>
            </a:r>
          </a:p>
          <a:p>
            <a:r>
              <a:rPr lang="it-IT" dirty="0"/>
              <a:t>2) </a:t>
            </a:r>
            <a:r>
              <a:rPr lang="it-IT" b="1" dirty="0"/>
              <a:t>innovazione didattica</a:t>
            </a:r>
            <a:r>
              <a:rPr lang="it-IT" dirty="0"/>
              <a:t>, attraverso la promozione dell’approccio laboratoriale e dell’approccio “per competenze”;</a:t>
            </a:r>
          </a:p>
          <a:p>
            <a:r>
              <a:rPr lang="it-IT" dirty="0"/>
              <a:t>3) </a:t>
            </a:r>
            <a:r>
              <a:rPr lang="it-IT" b="1" dirty="0"/>
              <a:t>innovazione organizzativa</a:t>
            </a:r>
            <a:r>
              <a:rPr lang="it-IT" dirty="0"/>
              <a:t>, in particolare attraverso l’introduzione dei Dipartimenti e dei Comitati Tecnico Scientifici.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517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legge 107/15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ai commi 180, 181 lettera d) e 182 dell’art. 1, prevede una delega al Governo per la revisione dei percorsi dell’istruzione professionale, nel </a:t>
            </a:r>
            <a:r>
              <a:rPr lang="it-IT" dirty="0" smtClean="0"/>
              <a:t>rispetto </a:t>
            </a:r>
            <a:r>
              <a:rPr lang="it-IT" dirty="0"/>
              <a:t>dell'articolo 117 della Costituzione, nonché in raccordo con i percorsi dell'istruzione e formazione professionale, attraverso: </a:t>
            </a:r>
            <a:endParaRPr lang="it-IT" dirty="0" smtClean="0"/>
          </a:p>
          <a:p>
            <a:r>
              <a:rPr lang="it-IT" dirty="0" smtClean="0"/>
              <a:t>1</a:t>
            </a:r>
            <a:r>
              <a:rPr lang="it-IT" dirty="0"/>
              <a:t>) la </a:t>
            </a:r>
            <a:r>
              <a:rPr lang="it-IT" b="1" dirty="0"/>
              <a:t>ridefinizione degli indirizzi</a:t>
            </a:r>
            <a:r>
              <a:rPr lang="it-IT" dirty="0"/>
              <a:t>, delle articolazioni e delle opzioni dell'istruzione professionale; </a:t>
            </a:r>
            <a:endParaRPr lang="it-IT" dirty="0" smtClean="0"/>
          </a:p>
          <a:p>
            <a:r>
              <a:rPr lang="it-IT" dirty="0" smtClean="0"/>
              <a:t>2</a:t>
            </a:r>
            <a:r>
              <a:rPr lang="it-IT" dirty="0"/>
              <a:t>) il </a:t>
            </a:r>
            <a:r>
              <a:rPr lang="it-IT" b="1" dirty="0"/>
              <a:t>potenziamento delle attività didattiche laboratoriali</a:t>
            </a:r>
            <a:r>
              <a:rPr lang="it-IT" dirty="0"/>
              <a:t> anche attraverso una rimodulazione, a parità di tempo scolastico, dei quadri orari degli indirizzi, con particolare riferimento al primo biennio;…» (comma 181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08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approfondire…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Le misure messe in atto nel nostro Paese si muovono nella direzione indicata da EQUAVET, ma occorrono interventi più decisi su alcune problematiche aperte nel nostro sistema scolastico come: </a:t>
            </a:r>
          </a:p>
          <a:p>
            <a:r>
              <a:rPr lang="it-IT" dirty="0" smtClean="0"/>
              <a:t>L’autonomia scolastica (ancora limitata)</a:t>
            </a:r>
          </a:p>
          <a:p>
            <a:r>
              <a:rPr lang="it-IT" dirty="0" smtClean="0"/>
              <a:t>L’innovazione (non sufficientemente diffusa e consolidata)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031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990</Words>
  <Application>Microsoft Office PowerPoint</Application>
  <PresentationFormat>Presentazione su schermo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Accountability, valutazione, miglioramento, innovazione: le misure per accrescere la qualità dell’istruzione tecnica e professionale</vt:lpstr>
      <vt:lpstr>Il testo della Raccomandazione considera l’opportunità per gli Stati di...</vt:lpstr>
      <vt:lpstr>Presentazione standard di PowerPoint</vt:lpstr>
      <vt:lpstr>Presentazione standard di PowerPoint</vt:lpstr>
      <vt:lpstr>In Italia: misure di sistema (SNV)</vt:lpstr>
      <vt:lpstr>L’INDIRE in questo contesto</vt:lpstr>
      <vt:lpstr>In Italia: misure specifiche (il Riordino)</vt:lpstr>
      <vt:lpstr>La legge 107/15</vt:lpstr>
      <vt:lpstr>Per approfondire…</vt:lpstr>
      <vt:lpstr>Autonomia scolastica: due polarità</vt:lpstr>
      <vt:lpstr>Autonomia scolastica: due polarità</vt:lpstr>
      <vt:lpstr>Autonomia scolastica: tre assetti</vt:lpstr>
      <vt:lpstr>Due visioni della responsabilità…</vt:lpstr>
      <vt:lpstr>Due visioni della responsabilità…</vt:lpstr>
      <vt:lpstr>Presentazione standard di PowerPoint</vt:lpstr>
      <vt:lpstr>Presentazione standard di PowerPoint</vt:lpstr>
      <vt:lpstr>Presentazione standard di PowerPoint</vt:lpstr>
    </vt:vector>
  </TitlesOfParts>
  <Company>INDIRE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Nazionale per la garanzia di qualità del sistema di istruzione e formazione professionale</dc:title>
  <dc:creator>Massimo Faggioli</dc:creator>
  <cp:lastModifiedBy>Massimo Faggioli</cp:lastModifiedBy>
  <cp:revision>19</cp:revision>
  <dcterms:created xsi:type="dcterms:W3CDTF">2017-03-20T20:01:34Z</dcterms:created>
  <dcterms:modified xsi:type="dcterms:W3CDTF">2017-03-27T10:42:33Z</dcterms:modified>
</cp:coreProperties>
</file>