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7" r:id="rId2"/>
  </p:sldMasterIdLst>
  <p:notesMasterIdLst>
    <p:notesMasterId r:id="rId21"/>
  </p:notesMasterIdLst>
  <p:handoutMasterIdLst>
    <p:handoutMasterId r:id="rId22"/>
  </p:handoutMasterIdLst>
  <p:sldIdLst>
    <p:sldId id="256" r:id="rId3"/>
    <p:sldId id="302" r:id="rId4"/>
    <p:sldId id="388" r:id="rId5"/>
    <p:sldId id="309" r:id="rId6"/>
    <p:sldId id="391" r:id="rId7"/>
    <p:sldId id="392" r:id="rId8"/>
    <p:sldId id="398" r:id="rId9"/>
    <p:sldId id="394" r:id="rId10"/>
    <p:sldId id="283" r:id="rId11"/>
    <p:sldId id="396" r:id="rId12"/>
    <p:sldId id="361" r:id="rId13"/>
    <p:sldId id="362" r:id="rId14"/>
    <p:sldId id="397" r:id="rId15"/>
    <p:sldId id="363" r:id="rId16"/>
    <p:sldId id="373" r:id="rId17"/>
    <p:sldId id="393" r:id="rId18"/>
    <p:sldId id="395" r:id="rId19"/>
    <p:sldId id="292" r:id="rId2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riano.scaletta" initials="a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60D"/>
    <a:srgbClr val="DE00FF"/>
    <a:srgbClr val="FF0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3" autoAdjust="0"/>
    <p:restoredTop sz="88015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00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5372F-657C-4AA7-BEE7-31F90DE2F7C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F257E5-6318-4B42-8EE6-71589C4108AE}">
      <dgm:prSet custT="1"/>
      <dgm:spPr/>
      <dgm:t>
        <a:bodyPr/>
        <a:lstStyle/>
        <a:p>
          <a:pPr rtl="0"/>
          <a:r>
            <a:rPr lang="it-IT" sz="1200" dirty="0" smtClean="0"/>
            <a:t>4 </a:t>
          </a:r>
          <a:endParaRPr lang="it-IT" sz="1200" dirty="0"/>
        </a:p>
      </dgm:t>
    </dgm:pt>
    <dgm:pt modelId="{5738520B-37A8-44D0-B842-60C053E56C0D}" type="parTrans" cxnId="{B1A00482-B5B2-43D8-8233-F572AAFE95C1}">
      <dgm:prSet/>
      <dgm:spPr/>
      <dgm:t>
        <a:bodyPr/>
        <a:lstStyle/>
        <a:p>
          <a:endParaRPr lang="it-IT" sz="1200"/>
        </a:p>
      </dgm:t>
    </dgm:pt>
    <dgm:pt modelId="{5B7DBD6D-2589-4FCD-8B5F-6F83C43C6C8D}" type="sibTrans" cxnId="{B1A00482-B5B2-43D8-8233-F572AAFE95C1}">
      <dgm:prSet/>
      <dgm:spPr/>
      <dgm:t>
        <a:bodyPr/>
        <a:lstStyle/>
        <a:p>
          <a:endParaRPr lang="it-IT" sz="1200"/>
        </a:p>
      </dgm:t>
    </dgm:pt>
    <dgm:pt modelId="{8A019A7E-97BD-4E84-8E92-EA45872F96B9}">
      <dgm:prSet custT="1"/>
      <dgm:spPr/>
      <dgm:t>
        <a:bodyPr/>
        <a:lstStyle/>
        <a:p>
          <a:pPr rtl="0"/>
          <a:r>
            <a:rPr lang="it-IT" sz="1200" dirty="0" smtClean="0"/>
            <a:t>5 </a:t>
          </a:r>
          <a:endParaRPr lang="it-IT" sz="1200" dirty="0"/>
        </a:p>
      </dgm:t>
    </dgm:pt>
    <dgm:pt modelId="{34D6E029-AE2C-4480-8DED-FEFCA9222419}" type="parTrans" cxnId="{4119D8BB-2F83-41BA-9E3D-6B2F493C1406}">
      <dgm:prSet/>
      <dgm:spPr/>
      <dgm:t>
        <a:bodyPr/>
        <a:lstStyle/>
        <a:p>
          <a:endParaRPr lang="it-IT" sz="1200"/>
        </a:p>
      </dgm:t>
    </dgm:pt>
    <dgm:pt modelId="{C1782AF0-EE0C-4139-A409-BB3B6690DBE3}" type="sibTrans" cxnId="{4119D8BB-2F83-41BA-9E3D-6B2F493C1406}">
      <dgm:prSet/>
      <dgm:spPr/>
      <dgm:t>
        <a:bodyPr/>
        <a:lstStyle/>
        <a:p>
          <a:endParaRPr lang="it-IT" sz="1200"/>
        </a:p>
      </dgm:t>
    </dgm:pt>
    <dgm:pt modelId="{72303EB7-63AA-43F1-83A7-39183C9447B4}">
      <dgm:prSet custT="1"/>
      <dgm:spPr/>
      <dgm:t>
        <a:bodyPr/>
        <a:lstStyle/>
        <a:p>
          <a:pPr rtl="0"/>
          <a:r>
            <a:rPr lang="it-IT" sz="1200" dirty="0" smtClean="0"/>
            <a:t>6 </a:t>
          </a:r>
          <a:endParaRPr lang="it-IT" sz="1200" dirty="0"/>
        </a:p>
      </dgm:t>
    </dgm:pt>
    <dgm:pt modelId="{58EB1908-85ED-45B4-B72A-A033DD70215D}" type="parTrans" cxnId="{3C3FB8C5-A5F8-42F4-B44F-1BC40A3CA938}">
      <dgm:prSet/>
      <dgm:spPr/>
      <dgm:t>
        <a:bodyPr/>
        <a:lstStyle/>
        <a:p>
          <a:endParaRPr lang="it-IT" sz="1200"/>
        </a:p>
      </dgm:t>
    </dgm:pt>
    <dgm:pt modelId="{5516B4D5-65DA-45B5-875F-156E73ED7F4C}" type="sibTrans" cxnId="{3C3FB8C5-A5F8-42F4-B44F-1BC40A3CA938}">
      <dgm:prSet/>
      <dgm:spPr/>
      <dgm:t>
        <a:bodyPr/>
        <a:lstStyle/>
        <a:p>
          <a:endParaRPr lang="it-IT" sz="1200"/>
        </a:p>
      </dgm:t>
    </dgm:pt>
    <dgm:pt modelId="{1A157E38-BF25-4758-BF5F-B343BB1B7652}">
      <dgm:prSet custT="1"/>
      <dgm:spPr/>
      <dgm:t>
        <a:bodyPr/>
        <a:lstStyle/>
        <a:p>
          <a:pPr rtl="0"/>
          <a:r>
            <a:rPr lang="it-IT" sz="1200" dirty="0" smtClean="0"/>
            <a:t>7 </a:t>
          </a:r>
          <a:endParaRPr lang="it-IT" sz="1200" dirty="0"/>
        </a:p>
      </dgm:t>
    </dgm:pt>
    <dgm:pt modelId="{CF3B68F9-DA22-46FB-A878-3C0B9824AF3A}" type="parTrans" cxnId="{9FF3F16B-2417-4386-8A82-51C19001B2A9}">
      <dgm:prSet/>
      <dgm:spPr/>
      <dgm:t>
        <a:bodyPr/>
        <a:lstStyle/>
        <a:p>
          <a:endParaRPr lang="it-IT" sz="1200"/>
        </a:p>
      </dgm:t>
    </dgm:pt>
    <dgm:pt modelId="{5A1A48EE-4E26-4260-B4C2-94F4B41DC2F5}" type="sibTrans" cxnId="{9FF3F16B-2417-4386-8A82-51C19001B2A9}">
      <dgm:prSet/>
      <dgm:spPr/>
      <dgm:t>
        <a:bodyPr/>
        <a:lstStyle/>
        <a:p>
          <a:endParaRPr lang="it-IT" sz="1200"/>
        </a:p>
      </dgm:t>
    </dgm:pt>
    <dgm:pt modelId="{63CB773F-C15E-4BDF-9792-544DB4C20572}">
      <dgm:prSet custT="1"/>
      <dgm:spPr/>
      <dgm:t>
        <a:bodyPr/>
        <a:lstStyle/>
        <a:p>
          <a:pPr rtl="0"/>
          <a:r>
            <a:rPr lang="it-IT" sz="1200" dirty="0" smtClean="0"/>
            <a:t>8</a:t>
          </a:r>
          <a:endParaRPr lang="it-IT" sz="1200" dirty="0"/>
        </a:p>
      </dgm:t>
    </dgm:pt>
    <dgm:pt modelId="{82D8774C-89CA-4738-A608-8CBC00CA2D48}" type="parTrans" cxnId="{79EEA9F8-22DB-4FBA-9C04-E47828494EA9}">
      <dgm:prSet/>
      <dgm:spPr/>
      <dgm:t>
        <a:bodyPr/>
        <a:lstStyle/>
        <a:p>
          <a:endParaRPr lang="it-IT" sz="1200"/>
        </a:p>
      </dgm:t>
    </dgm:pt>
    <dgm:pt modelId="{8AE8953A-41E8-4667-B72A-BF1CBEEBE00A}" type="sibTrans" cxnId="{79EEA9F8-22DB-4FBA-9C04-E47828494EA9}">
      <dgm:prSet/>
      <dgm:spPr/>
      <dgm:t>
        <a:bodyPr/>
        <a:lstStyle/>
        <a:p>
          <a:endParaRPr lang="it-IT" sz="1200"/>
        </a:p>
      </dgm:t>
    </dgm:pt>
    <dgm:pt modelId="{3D692D13-ECBA-47BF-AC44-1848BCE44949}">
      <dgm:prSet custT="1"/>
      <dgm:spPr/>
      <dgm:t>
        <a:bodyPr/>
        <a:lstStyle/>
        <a:p>
          <a:pPr rtl="0"/>
          <a:r>
            <a:rPr lang="it-IT" sz="1200" smtClean="0"/>
            <a:t>9</a:t>
          </a:r>
          <a:endParaRPr lang="it-IT" sz="1200" dirty="0"/>
        </a:p>
      </dgm:t>
    </dgm:pt>
    <dgm:pt modelId="{6E0D3081-C7FE-4B4F-B802-C02D679E1F03}" type="parTrans" cxnId="{60901B36-D06E-47A2-9095-5C8B04E11F77}">
      <dgm:prSet/>
      <dgm:spPr/>
      <dgm:t>
        <a:bodyPr/>
        <a:lstStyle/>
        <a:p>
          <a:endParaRPr lang="it-IT" sz="1200"/>
        </a:p>
      </dgm:t>
    </dgm:pt>
    <dgm:pt modelId="{709C35FF-6B3B-4A28-A84C-6DFB6A7295E0}" type="sibTrans" cxnId="{60901B36-D06E-47A2-9095-5C8B04E11F77}">
      <dgm:prSet/>
      <dgm:spPr/>
      <dgm:t>
        <a:bodyPr/>
        <a:lstStyle/>
        <a:p>
          <a:endParaRPr lang="it-IT" sz="1200"/>
        </a:p>
      </dgm:t>
    </dgm:pt>
    <dgm:pt modelId="{C5E4B90D-F775-4768-BF68-E715E308AAF1}">
      <dgm:prSet custT="1"/>
      <dgm:spPr/>
      <dgm:t>
        <a:bodyPr/>
        <a:lstStyle/>
        <a:p>
          <a:pPr rtl="0"/>
          <a:r>
            <a:rPr lang="it-IT" sz="1200" smtClean="0"/>
            <a:t>10</a:t>
          </a:r>
          <a:endParaRPr lang="it-IT" sz="1200" dirty="0"/>
        </a:p>
      </dgm:t>
    </dgm:pt>
    <dgm:pt modelId="{1E646A56-28A8-4D60-9B23-C4DE8BFAA993}" type="parTrans" cxnId="{DA4343E9-990F-477F-B889-6F4EE90D7ADE}">
      <dgm:prSet/>
      <dgm:spPr/>
      <dgm:t>
        <a:bodyPr/>
        <a:lstStyle/>
        <a:p>
          <a:endParaRPr lang="it-IT" sz="1200"/>
        </a:p>
      </dgm:t>
    </dgm:pt>
    <dgm:pt modelId="{AD4EC35D-F8BB-4D4F-9A7F-8601EE09B163}" type="sibTrans" cxnId="{DA4343E9-990F-477F-B889-6F4EE90D7ADE}">
      <dgm:prSet/>
      <dgm:spPr/>
      <dgm:t>
        <a:bodyPr/>
        <a:lstStyle/>
        <a:p>
          <a:endParaRPr lang="it-IT" sz="1200"/>
        </a:p>
      </dgm:t>
    </dgm:pt>
    <dgm:pt modelId="{CDDF5142-D483-4ED0-B474-EB054D83B296}">
      <dgm:prSet custT="1"/>
      <dgm:spPr/>
      <dgm:t>
        <a:bodyPr/>
        <a:lstStyle/>
        <a:p>
          <a:pPr rtl="0"/>
          <a:r>
            <a:rPr lang="it-IT" sz="1200" dirty="0" smtClean="0"/>
            <a:t>2 </a:t>
          </a:r>
          <a:endParaRPr lang="it-IT" sz="1200" dirty="0"/>
        </a:p>
      </dgm:t>
    </dgm:pt>
    <dgm:pt modelId="{001D0D59-8BB1-452B-B80F-C88CF81CC035}" type="parTrans" cxnId="{6BC735B2-C863-440D-AD90-D9DDD210FC63}">
      <dgm:prSet/>
      <dgm:spPr/>
      <dgm:t>
        <a:bodyPr/>
        <a:lstStyle/>
        <a:p>
          <a:endParaRPr lang="it-IT" sz="1200"/>
        </a:p>
      </dgm:t>
    </dgm:pt>
    <dgm:pt modelId="{0DD1CF63-0CC9-4E0B-8956-BD62DD960002}" type="sibTrans" cxnId="{6BC735B2-C863-440D-AD90-D9DDD210FC63}">
      <dgm:prSet/>
      <dgm:spPr/>
      <dgm:t>
        <a:bodyPr/>
        <a:lstStyle/>
        <a:p>
          <a:endParaRPr lang="it-IT" sz="1200"/>
        </a:p>
      </dgm:t>
    </dgm:pt>
    <dgm:pt modelId="{1F7CE935-2A55-4B7A-B459-475206CAD2D7}">
      <dgm:prSet custT="1"/>
      <dgm:spPr/>
      <dgm:t>
        <a:bodyPr/>
        <a:lstStyle/>
        <a:p>
          <a:pPr rtl="0"/>
          <a:r>
            <a:rPr lang="it-IT" sz="1200" dirty="0" smtClean="0"/>
            <a:t>1 </a:t>
          </a:r>
          <a:endParaRPr lang="it-IT" sz="1200" dirty="0"/>
        </a:p>
      </dgm:t>
    </dgm:pt>
    <dgm:pt modelId="{90F41EEA-D4E1-46D0-9696-629B69C8B56D}" type="parTrans" cxnId="{F2B24416-BA17-448B-B328-7E189F66BE2F}">
      <dgm:prSet/>
      <dgm:spPr/>
      <dgm:t>
        <a:bodyPr/>
        <a:lstStyle/>
        <a:p>
          <a:endParaRPr lang="it-IT" sz="1200"/>
        </a:p>
      </dgm:t>
    </dgm:pt>
    <dgm:pt modelId="{4D727C22-44E8-4DBA-85F1-5EE0819C97F8}" type="sibTrans" cxnId="{F2B24416-BA17-448B-B328-7E189F66BE2F}">
      <dgm:prSet/>
      <dgm:spPr/>
      <dgm:t>
        <a:bodyPr/>
        <a:lstStyle/>
        <a:p>
          <a:endParaRPr lang="it-IT" sz="1200"/>
        </a:p>
      </dgm:t>
    </dgm:pt>
    <dgm:pt modelId="{77FF7B1C-D18B-4A98-A1BC-7A7495F68E67}">
      <dgm:prSet custT="1"/>
      <dgm:spPr/>
      <dgm:t>
        <a:bodyPr/>
        <a:lstStyle/>
        <a:p>
          <a:pPr rtl="0"/>
          <a:r>
            <a:rPr lang="it-IT" sz="1200" dirty="0" smtClean="0"/>
            <a:t>3 </a:t>
          </a:r>
          <a:endParaRPr lang="it-IT" sz="1200" dirty="0"/>
        </a:p>
      </dgm:t>
    </dgm:pt>
    <dgm:pt modelId="{F3E60EEC-04D1-4E24-8F8F-E517F987FDD0}" type="parTrans" cxnId="{1EC8D529-5577-405D-88F8-77CA805F1620}">
      <dgm:prSet/>
      <dgm:spPr/>
      <dgm:t>
        <a:bodyPr/>
        <a:lstStyle/>
        <a:p>
          <a:endParaRPr lang="it-IT" sz="1200"/>
        </a:p>
      </dgm:t>
    </dgm:pt>
    <dgm:pt modelId="{8371C668-06C9-4026-AF90-3E3BD4A6D2D5}" type="sibTrans" cxnId="{1EC8D529-5577-405D-88F8-77CA805F1620}">
      <dgm:prSet/>
      <dgm:spPr/>
      <dgm:t>
        <a:bodyPr/>
        <a:lstStyle/>
        <a:p>
          <a:endParaRPr lang="it-IT" sz="1200"/>
        </a:p>
      </dgm:t>
    </dgm:pt>
    <dgm:pt modelId="{385FC7F2-6C4F-4FEF-AF80-9214418D1A73}">
      <dgm:prSet custT="1"/>
      <dgm:spPr/>
      <dgm:t>
        <a:bodyPr/>
        <a:lstStyle/>
        <a:p>
          <a:pPr rtl="0"/>
          <a:r>
            <a:rPr lang="it-IT" sz="1500" dirty="0" smtClean="0">
              <a:solidFill>
                <a:srgbClr val="660066"/>
              </a:solidFill>
            </a:rPr>
            <a:t>Assicurazione esterna ciclica della qualità</a:t>
          </a:r>
          <a:endParaRPr lang="it-IT" sz="1500" dirty="0">
            <a:solidFill>
              <a:srgbClr val="660066"/>
            </a:solidFill>
          </a:endParaRPr>
        </a:p>
      </dgm:t>
    </dgm:pt>
    <dgm:pt modelId="{0FC3D946-1F0A-4CF9-AC4C-8C13FDBE3CB1}" type="sibTrans" cxnId="{0026603A-AE91-4357-B5E5-DA7D95FC9CE7}">
      <dgm:prSet/>
      <dgm:spPr/>
      <dgm:t>
        <a:bodyPr/>
        <a:lstStyle/>
        <a:p>
          <a:endParaRPr lang="it-IT" sz="1200"/>
        </a:p>
      </dgm:t>
    </dgm:pt>
    <dgm:pt modelId="{D7BE5F01-D611-4048-B40B-81D0BD1DCC11}" type="parTrans" cxnId="{0026603A-AE91-4357-B5E5-DA7D95FC9CE7}">
      <dgm:prSet/>
      <dgm:spPr/>
      <dgm:t>
        <a:bodyPr/>
        <a:lstStyle/>
        <a:p>
          <a:endParaRPr lang="it-IT" sz="1200"/>
        </a:p>
      </dgm:t>
    </dgm:pt>
    <dgm:pt modelId="{3DF71D0F-B1CB-425B-A6CE-090DC1A626C4}">
      <dgm:prSet custT="1"/>
      <dgm:spPr/>
      <dgm:t>
        <a:bodyPr/>
        <a:lstStyle/>
        <a:p>
          <a:pPr rtl="0"/>
          <a:r>
            <a:rPr lang="it-IT" sz="1500" dirty="0" smtClean="0">
              <a:solidFill>
                <a:srgbClr val="0000FF"/>
              </a:solidFill>
            </a:rPr>
            <a:t>Monitoraggio continuo e revisione periodica dei corsi di studio</a:t>
          </a:r>
          <a:endParaRPr lang="it-IT" sz="1500" dirty="0">
            <a:solidFill>
              <a:srgbClr val="0000FF"/>
            </a:solidFill>
          </a:endParaRPr>
        </a:p>
      </dgm:t>
    </dgm:pt>
    <dgm:pt modelId="{DC1E8B66-0257-4FA2-A509-F79B40B5F81D}" type="sibTrans" cxnId="{A84A19E4-CDAB-463A-9C50-8D20DF6F0C8E}">
      <dgm:prSet/>
      <dgm:spPr/>
      <dgm:t>
        <a:bodyPr/>
        <a:lstStyle/>
        <a:p>
          <a:endParaRPr lang="it-IT" sz="1200"/>
        </a:p>
      </dgm:t>
    </dgm:pt>
    <dgm:pt modelId="{98097C0A-DBD0-44CB-BC56-0F8BB43AE7A7}" type="parTrans" cxnId="{A84A19E4-CDAB-463A-9C50-8D20DF6F0C8E}">
      <dgm:prSet/>
      <dgm:spPr/>
      <dgm:t>
        <a:bodyPr/>
        <a:lstStyle/>
        <a:p>
          <a:endParaRPr lang="it-IT" sz="1200"/>
        </a:p>
      </dgm:t>
    </dgm:pt>
    <dgm:pt modelId="{07C24DCC-880B-4AEB-B667-AE69F60D4300}">
      <dgm:prSet custT="1"/>
      <dgm:spPr/>
      <dgm:t>
        <a:bodyPr/>
        <a:lstStyle/>
        <a:p>
          <a:pPr rtl="0"/>
          <a:r>
            <a:rPr lang="it-IT" sz="1500" dirty="0" smtClean="0">
              <a:solidFill>
                <a:schemeClr val="tx2">
                  <a:lumMod val="50000"/>
                </a:schemeClr>
              </a:solidFill>
            </a:rPr>
            <a:t>Pubblicità delle informazioni</a:t>
          </a:r>
          <a:endParaRPr lang="it-IT" sz="1500" dirty="0">
            <a:solidFill>
              <a:schemeClr val="tx2">
                <a:lumMod val="50000"/>
              </a:schemeClr>
            </a:solidFill>
          </a:endParaRPr>
        </a:p>
      </dgm:t>
    </dgm:pt>
    <dgm:pt modelId="{9EB65EE0-A2C1-4041-B578-D3592FCB046A}" type="sibTrans" cxnId="{F83F88B3-79FC-4F56-BEBF-C37C2C30D175}">
      <dgm:prSet/>
      <dgm:spPr/>
      <dgm:t>
        <a:bodyPr/>
        <a:lstStyle/>
        <a:p>
          <a:endParaRPr lang="it-IT" sz="1200"/>
        </a:p>
      </dgm:t>
    </dgm:pt>
    <dgm:pt modelId="{5556C9DC-51A3-4815-9F9D-3CE8FA04A8AD}" type="parTrans" cxnId="{F83F88B3-79FC-4F56-BEBF-C37C2C30D175}">
      <dgm:prSet/>
      <dgm:spPr/>
      <dgm:t>
        <a:bodyPr/>
        <a:lstStyle/>
        <a:p>
          <a:endParaRPr lang="it-IT" sz="1200"/>
        </a:p>
      </dgm:t>
    </dgm:pt>
    <dgm:pt modelId="{A641D4A0-51EF-4072-9BE4-3B9E322E595E}">
      <dgm:prSet custT="1"/>
      <dgm:spPr/>
      <dgm:t>
        <a:bodyPr/>
        <a:lstStyle/>
        <a:p>
          <a:pPr rtl="0"/>
          <a:r>
            <a:rPr lang="it-IT" sz="1500" dirty="0" smtClean="0">
              <a:solidFill>
                <a:schemeClr val="accent2">
                  <a:lumMod val="50000"/>
                </a:schemeClr>
              </a:solidFill>
            </a:rPr>
            <a:t>Gestione delle informazioni</a:t>
          </a:r>
          <a:endParaRPr lang="it-IT" sz="1500" dirty="0">
            <a:solidFill>
              <a:schemeClr val="accent2">
                <a:lumMod val="50000"/>
              </a:schemeClr>
            </a:solidFill>
          </a:endParaRPr>
        </a:p>
      </dgm:t>
    </dgm:pt>
    <dgm:pt modelId="{FD91F42C-E09B-483D-9137-2A8E1ADDAC82}" type="sibTrans" cxnId="{DCFB6289-DC71-4378-9362-A0846BADB93A}">
      <dgm:prSet/>
      <dgm:spPr/>
      <dgm:t>
        <a:bodyPr/>
        <a:lstStyle/>
        <a:p>
          <a:endParaRPr lang="it-IT" sz="1200"/>
        </a:p>
      </dgm:t>
    </dgm:pt>
    <dgm:pt modelId="{3E38CE6B-9566-4961-B2CF-53DDA1B61A2E}" type="parTrans" cxnId="{DCFB6289-DC71-4378-9362-A0846BADB93A}">
      <dgm:prSet/>
      <dgm:spPr/>
      <dgm:t>
        <a:bodyPr/>
        <a:lstStyle/>
        <a:p>
          <a:endParaRPr lang="it-IT" sz="1200"/>
        </a:p>
      </dgm:t>
    </dgm:pt>
    <dgm:pt modelId="{A4ADC709-5351-4E63-94D9-5D6BEDC62C2E}">
      <dgm:prSet custT="1"/>
      <dgm:spPr/>
      <dgm:t>
        <a:bodyPr/>
        <a:lstStyle/>
        <a:p>
          <a:pPr rtl="0"/>
          <a:r>
            <a:rPr lang="it-IT" sz="1500" dirty="0" smtClean="0">
              <a:solidFill>
                <a:srgbClr val="FF6600"/>
              </a:solidFill>
            </a:rPr>
            <a:t>Apprendimento, insegnamento e verifica del profitto incentrati sullo studente</a:t>
          </a:r>
          <a:endParaRPr lang="it-IT" sz="1500" dirty="0">
            <a:solidFill>
              <a:srgbClr val="FF6600"/>
            </a:solidFill>
          </a:endParaRPr>
        </a:p>
      </dgm:t>
    </dgm:pt>
    <dgm:pt modelId="{11470030-6687-41A8-86E6-20AEEE175753}" type="parTrans" cxnId="{D70B1522-307A-406F-9575-1276D97BC774}">
      <dgm:prSet/>
      <dgm:spPr/>
      <dgm:t>
        <a:bodyPr/>
        <a:lstStyle/>
        <a:p>
          <a:endParaRPr lang="it-IT"/>
        </a:p>
      </dgm:t>
    </dgm:pt>
    <dgm:pt modelId="{4F43EA2D-630C-46B8-8750-0FC68B81E4CD}" type="sibTrans" cxnId="{D70B1522-307A-406F-9575-1276D97BC774}">
      <dgm:prSet/>
      <dgm:spPr/>
      <dgm:t>
        <a:bodyPr/>
        <a:lstStyle/>
        <a:p>
          <a:endParaRPr lang="it-IT"/>
        </a:p>
      </dgm:t>
    </dgm:pt>
    <dgm:pt modelId="{8CAD59BF-A20A-4354-B43B-0C6FA8DCE990}">
      <dgm:prSet custT="1"/>
      <dgm:spPr/>
      <dgm:t>
        <a:bodyPr/>
        <a:lstStyle/>
        <a:p>
          <a:pPr rtl="0"/>
          <a:r>
            <a:rPr lang="it-IT" sz="1500" dirty="0" smtClean="0">
              <a:solidFill>
                <a:srgbClr val="FF0000"/>
              </a:solidFill>
            </a:rPr>
            <a:t>Progettazione e approvazione dei corsi di studio</a:t>
          </a:r>
          <a:endParaRPr lang="it-IT" sz="1500" dirty="0">
            <a:solidFill>
              <a:srgbClr val="FF0000"/>
            </a:solidFill>
          </a:endParaRPr>
        </a:p>
      </dgm:t>
    </dgm:pt>
    <dgm:pt modelId="{1C9BB974-8F0C-4032-861A-EFBFA9F795D7}" type="parTrans" cxnId="{9A873E03-183D-4936-A1C6-E31B82C24F2E}">
      <dgm:prSet/>
      <dgm:spPr/>
      <dgm:t>
        <a:bodyPr/>
        <a:lstStyle/>
        <a:p>
          <a:endParaRPr lang="it-IT"/>
        </a:p>
      </dgm:t>
    </dgm:pt>
    <dgm:pt modelId="{3B9A984A-2ACD-4D5B-8B6B-7C98B319260B}" type="sibTrans" cxnId="{9A873E03-183D-4936-A1C6-E31B82C24F2E}">
      <dgm:prSet/>
      <dgm:spPr/>
      <dgm:t>
        <a:bodyPr/>
        <a:lstStyle/>
        <a:p>
          <a:endParaRPr lang="it-IT"/>
        </a:p>
      </dgm:t>
    </dgm:pt>
    <dgm:pt modelId="{B876C9CD-89E3-4365-B0AF-88684B5A5B1F}">
      <dgm:prSet custT="1"/>
      <dgm:spPr/>
      <dgm:t>
        <a:bodyPr/>
        <a:lstStyle/>
        <a:p>
          <a:pPr rtl="0"/>
          <a:r>
            <a:rPr lang="it-IT" sz="1500" dirty="0" smtClean="0">
              <a:solidFill>
                <a:srgbClr val="800000"/>
              </a:solidFill>
            </a:rPr>
            <a:t>Politiche per l’assicurazione della qualità</a:t>
          </a:r>
          <a:endParaRPr lang="it-IT" sz="1500" dirty="0">
            <a:solidFill>
              <a:srgbClr val="800000"/>
            </a:solidFill>
          </a:endParaRPr>
        </a:p>
      </dgm:t>
    </dgm:pt>
    <dgm:pt modelId="{A25E391B-B1A9-4DD1-AF32-11C74DEEADED}" type="parTrans" cxnId="{F38FAC47-CABD-46D8-9E06-0FD143C09E76}">
      <dgm:prSet/>
      <dgm:spPr/>
      <dgm:t>
        <a:bodyPr/>
        <a:lstStyle/>
        <a:p>
          <a:endParaRPr lang="it-IT"/>
        </a:p>
      </dgm:t>
    </dgm:pt>
    <dgm:pt modelId="{72009814-0F6C-46C0-B2BB-84B2DEE48205}" type="sibTrans" cxnId="{F38FAC47-CABD-46D8-9E06-0FD143C09E76}">
      <dgm:prSet/>
      <dgm:spPr/>
      <dgm:t>
        <a:bodyPr/>
        <a:lstStyle/>
        <a:p>
          <a:endParaRPr lang="it-IT"/>
        </a:p>
      </dgm:t>
    </dgm:pt>
    <dgm:pt modelId="{0B919E22-0F5D-474D-B68D-C6517A851B75}">
      <dgm:prSet custT="1"/>
      <dgm:spPr/>
      <dgm:t>
        <a:bodyPr/>
        <a:lstStyle/>
        <a:p>
          <a:pPr rtl="0"/>
          <a:r>
            <a:rPr lang="it-IT" sz="1500" dirty="0" smtClean="0">
              <a:solidFill>
                <a:schemeClr val="accent6">
                  <a:lumMod val="50000"/>
                </a:schemeClr>
              </a:solidFill>
            </a:rPr>
            <a:t>Ammissione degli studenti, progressione, riconoscimento e certificazione</a:t>
          </a:r>
          <a:endParaRPr lang="it-IT" sz="1500" dirty="0">
            <a:solidFill>
              <a:schemeClr val="accent6">
                <a:lumMod val="50000"/>
              </a:schemeClr>
            </a:solidFill>
          </a:endParaRPr>
        </a:p>
      </dgm:t>
    </dgm:pt>
    <dgm:pt modelId="{7CD84B3A-5A61-4CA3-ACDC-4ADFD1ABAE2B}" type="parTrans" cxnId="{AE7C4CF5-0D97-40EA-8E2A-79EE3BAC178D}">
      <dgm:prSet/>
      <dgm:spPr/>
      <dgm:t>
        <a:bodyPr/>
        <a:lstStyle/>
        <a:p>
          <a:endParaRPr lang="it-IT"/>
        </a:p>
      </dgm:t>
    </dgm:pt>
    <dgm:pt modelId="{B5D24A99-1B61-4A3A-8EC2-A15F051D7592}" type="sibTrans" cxnId="{AE7C4CF5-0D97-40EA-8E2A-79EE3BAC178D}">
      <dgm:prSet/>
      <dgm:spPr/>
      <dgm:t>
        <a:bodyPr/>
        <a:lstStyle/>
        <a:p>
          <a:endParaRPr lang="it-IT"/>
        </a:p>
      </dgm:t>
    </dgm:pt>
    <dgm:pt modelId="{08F48E89-25C9-4FCA-B629-0C59D80A0C12}">
      <dgm:prSet custT="1"/>
      <dgm:spPr/>
      <dgm:t>
        <a:bodyPr/>
        <a:lstStyle/>
        <a:p>
          <a:pPr rtl="0"/>
          <a:r>
            <a:rPr lang="it-IT" sz="1500" dirty="0" smtClean="0">
              <a:solidFill>
                <a:schemeClr val="accent5">
                  <a:lumMod val="50000"/>
                </a:schemeClr>
              </a:solidFill>
            </a:rPr>
            <a:t>Corpo docente</a:t>
          </a:r>
          <a:endParaRPr lang="it-IT" sz="1500" dirty="0">
            <a:solidFill>
              <a:schemeClr val="accent5">
                <a:lumMod val="50000"/>
              </a:schemeClr>
            </a:solidFill>
          </a:endParaRPr>
        </a:p>
      </dgm:t>
    </dgm:pt>
    <dgm:pt modelId="{507E3CBE-D7F3-4EF1-8FC3-32241C82BCCA}" type="parTrans" cxnId="{73D31CC4-62E7-48ED-882F-BEC4870304D0}">
      <dgm:prSet/>
      <dgm:spPr/>
      <dgm:t>
        <a:bodyPr/>
        <a:lstStyle/>
        <a:p>
          <a:endParaRPr lang="it-IT"/>
        </a:p>
      </dgm:t>
    </dgm:pt>
    <dgm:pt modelId="{084B90EA-9620-4B14-B24D-98B4619E8410}" type="sibTrans" cxnId="{73D31CC4-62E7-48ED-882F-BEC4870304D0}">
      <dgm:prSet/>
      <dgm:spPr/>
      <dgm:t>
        <a:bodyPr/>
        <a:lstStyle/>
        <a:p>
          <a:endParaRPr lang="it-IT"/>
        </a:p>
      </dgm:t>
    </dgm:pt>
    <dgm:pt modelId="{DF09F96A-579F-4F76-B19C-9E707537582D}">
      <dgm:prSet custT="1"/>
      <dgm:spPr/>
      <dgm:t>
        <a:bodyPr/>
        <a:lstStyle/>
        <a:p>
          <a:pPr rtl="0"/>
          <a:r>
            <a:rPr lang="it-IT" sz="1500" dirty="0" smtClean="0">
              <a:solidFill>
                <a:schemeClr val="accent3">
                  <a:lumMod val="50000"/>
                </a:schemeClr>
              </a:solidFill>
            </a:rPr>
            <a:t>Risorse didattiche e sostegno agli studenti</a:t>
          </a:r>
          <a:endParaRPr lang="it-IT" sz="1500" dirty="0">
            <a:solidFill>
              <a:schemeClr val="accent3">
                <a:lumMod val="50000"/>
              </a:schemeClr>
            </a:solidFill>
          </a:endParaRPr>
        </a:p>
      </dgm:t>
    </dgm:pt>
    <dgm:pt modelId="{D4FCB97A-D8C0-4C42-A33E-588FAD802B61}" type="parTrans" cxnId="{D7389133-2B05-4F0A-AC17-6CF0B180D7A7}">
      <dgm:prSet/>
      <dgm:spPr/>
      <dgm:t>
        <a:bodyPr/>
        <a:lstStyle/>
        <a:p>
          <a:endParaRPr lang="it-IT"/>
        </a:p>
      </dgm:t>
    </dgm:pt>
    <dgm:pt modelId="{803200E7-2E3A-43B1-A490-A072A72CFDE5}" type="sibTrans" cxnId="{D7389133-2B05-4F0A-AC17-6CF0B180D7A7}">
      <dgm:prSet/>
      <dgm:spPr/>
      <dgm:t>
        <a:bodyPr/>
        <a:lstStyle/>
        <a:p>
          <a:endParaRPr lang="it-IT"/>
        </a:p>
      </dgm:t>
    </dgm:pt>
    <dgm:pt modelId="{9BD09157-349D-44C1-A8DD-10C034A518C5}" type="pres">
      <dgm:prSet presAssocID="{DF45372F-657C-4AA7-BEE7-31F90DE2F7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C758181-664E-45D8-8847-79DF75CCE588}" type="pres">
      <dgm:prSet presAssocID="{1F7CE935-2A55-4B7A-B459-475206CAD2D7}" presName="composite" presStyleCnt="0"/>
      <dgm:spPr/>
    </dgm:pt>
    <dgm:pt modelId="{EC02E9A4-91D7-43FD-950C-79E9DFC41E19}" type="pres">
      <dgm:prSet presAssocID="{1F7CE935-2A55-4B7A-B459-475206CAD2D7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209742-9F11-42C0-851C-89961B8A8006}" type="pres">
      <dgm:prSet presAssocID="{1F7CE935-2A55-4B7A-B459-475206CAD2D7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E29209-869B-4485-9E8C-FC8EBCB1D2E0}" type="pres">
      <dgm:prSet presAssocID="{4D727C22-44E8-4DBA-85F1-5EE0819C97F8}" presName="sp" presStyleCnt="0"/>
      <dgm:spPr/>
    </dgm:pt>
    <dgm:pt modelId="{31B2F4AA-ABB0-43C7-9A83-FA820E9BDAC4}" type="pres">
      <dgm:prSet presAssocID="{CDDF5142-D483-4ED0-B474-EB054D83B296}" presName="composite" presStyleCnt="0"/>
      <dgm:spPr/>
    </dgm:pt>
    <dgm:pt modelId="{3C620CC6-92B8-4357-825E-90A63A0ABF11}" type="pres">
      <dgm:prSet presAssocID="{CDDF5142-D483-4ED0-B474-EB054D83B296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18E4CE-B3B9-4CF7-A79D-1F27F30EF7E5}" type="pres">
      <dgm:prSet presAssocID="{CDDF5142-D483-4ED0-B474-EB054D83B296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63C2D8-FC0A-44F1-B9E5-6323C429B3AA}" type="pres">
      <dgm:prSet presAssocID="{0DD1CF63-0CC9-4E0B-8956-BD62DD960002}" presName="sp" presStyleCnt="0"/>
      <dgm:spPr/>
    </dgm:pt>
    <dgm:pt modelId="{D764E180-D6E8-4DE9-922F-545997C7AAB4}" type="pres">
      <dgm:prSet presAssocID="{77FF7B1C-D18B-4A98-A1BC-7A7495F68E67}" presName="composite" presStyleCnt="0"/>
      <dgm:spPr/>
    </dgm:pt>
    <dgm:pt modelId="{FC069177-D82D-4CBA-A37B-9FC63F024865}" type="pres">
      <dgm:prSet presAssocID="{77FF7B1C-D18B-4A98-A1BC-7A7495F68E67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249AE1-81F5-4A52-B8A9-0F3C0FF408B6}" type="pres">
      <dgm:prSet presAssocID="{77FF7B1C-D18B-4A98-A1BC-7A7495F68E67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8C1F58-BB04-425C-9799-462D35DBE782}" type="pres">
      <dgm:prSet presAssocID="{8371C668-06C9-4026-AF90-3E3BD4A6D2D5}" presName="sp" presStyleCnt="0"/>
      <dgm:spPr/>
    </dgm:pt>
    <dgm:pt modelId="{63020820-BA53-40A5-A852-D03812BB253E}" type="pres">
      <dgm:prSet presAssocID="{20F257E5-6318-4B42-8EE6-71589C4108AE}" presName="composite" presStyleCnt="0"/>
      <dgm:spPr/>
    </dgm:pt>
    <dgm:pt modelId="{73311F82-DFD5-4750-8A7B-D3B6BDE3BDA0}" type="pres">
      <dgm:prSet presAssocID="{20F257E5-6318-4B42-8EE6-71589C4108AE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FEB76D-23B2-44DB-B724-63F60481FCE5}" type="pres">
      <dgm:prSet presAssocID="{20F257E5-6318-4B42-8EE6-71589C4108AE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A02051-9F5F-428F-92D1-2964142E90E9}" type="pres">
      <dgm:prSet presAssocID="{5B7DBD6D-2589-4FCD-8B5F-6F83C43C6C8D}" presName="sp" presStyleCnt="0"/>
      <dgm:spPr/>
    </dgm:pt>
    <dgm:pt modelId="{853EFC30-BDF5-4E2C-A691-62810009F75D}" type="pres">
      <dgm:prSet presAssocID="{8A019A7E-97BD-4E84-8E92-EA45872F96B9}" presName="composite" presStyleCnt="0"/>
      <dgm:spPr/>
    </dgm:pt>
    <dgm:pt modelId="{ED1EB2E1-BE98-4E57-800B-B3D0399B5CED}" type="pres">
      <dgm:prSet presAssocID="{8A019A7E-97BD-4E84-8E92-EA45872F96B9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7000DE-4D03-4FDE-BD1E-723BCA060453}" type="pres">
      <dgm:prSet presAssocID="{8A019A7E-97BD-4E84-8E92-EA45872F96B9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411A99-AA11-41FD-AAE2-A30D590C196C}" type="pres">
      <dgm:prSet presAssocID="{C1782AF0-EE0C-4139-A409-BB3B6690DBE3}" presName="sp" presStyleCnt="0"/>
      <dgm:spPr/>
    </dgm:pt>
    <dgm:pt modelId="{AC61E1F1-70CB-4669-B477-6B5A387A6443}" type="pres">
      <dgm:prSet presAssocID="{72303EB7-63AA-43F1-83A7-39183C9447B4}" presName="composite" presStyleCnt="0"/>
      <dgm:spPr/>
    </dgm:pt>
    <dgm:pt modelId="{C999654A-8E03-40F1-8262-7B88EE45B836}" type="pres">
      <dgm:prSet presAssocID="{72303EB7-63AA-43F1-83A7-39183C9447B4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7F9F7F-0A33-4C32-B153-EED37E44BAC0}" type="pres">
      <dgm:prSet presAssocID="{72303EB7-63AA-43F1-83A7-39183C9447B4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FDAF1C-515A-4539-8090-50A967E16366}" type="pres">
      <dgm:prSet presAssocID="{5516B4D5-65DA-45B5-875F-156E73ED7F4C}" presName="sp" presStyleCnt="0"/>
      <dgm:spPr/>
    </dgm:pt>
    <dgm:pt modelId="{537A162C-40E6-4EC2-BE9E-B27EEC4F17FD}" type="pres">
      <dgm:prSet presAssocID="{1A157E38-BF25-4758-BF5F-B343BB1B7652}" presName="composite" presStyleCnt="0"/>
      <dgm:spPr/>
    </dgm:pt>
    <dgm:pt modelId="{95FDFD25-3706-499B-94D8-56DB2B1C1E41}" type="pres">
      <dgm:prSet presAssocID="{1A157E38-BF25-4758-BF5F-B343BB1B7652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BAD7FB-EFC2-4773-BF35-028F44627BA6}" type="pres">
      <dgm:prSet presAssocID="{1A157E38-BF25-4758-BF5F-B343BB1B7652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DAB187-8B7E-43FB-ABA3-34181B705843}" type="pres">
      <dgm:prSet presAssocID="{5A1A48EE-4E26-4260-B4C2-94F4B41DC2F5}" presName="sp" presStyleCnt="0"/>
      <dgm:spPr/>
    </dgm:pt>
    <dgm:pt modelId="{65FDE6F8-DE49-4A7C-AE86-65FA025E3A7B}" type="pres">
      <dgm:prSet presAssocID="{63CB773F-C15E-4BDF-9792-544DB4C20572}" presName="composite" presStyleCnt="0"/>
      <dgm:spPr/>
    </dgm:pt>
    <dgm:pt modelId="{3316D51B-43E0-4CA1-9D3B-8431B9F1CA50}" type="pres">
      <dgm:prSet presAssocID="{63CB773F-C15E-4BDF-9792-544DB4C20572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070C87-BEFE-4B7B-8FAB-426AEEACCA9C}" type="pres">
      <dgm:prSet presAssocID="{63CB773F-C15E-4BDF-9792-544DB4C20572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98F6A8-EC28-4E4E-8C55-13370FD384B9}" type="pres">
      <dgm:prSet presAssocID="{8AE8953A-41E8-4667-B72A-BF1CBEEBE00A}" presName="sp" presStyleCnt="0"/>
      <dgm:spPr/>
    </dgm:pt>
    <dgm:pt modelId="{AE6E2AE6-3F3F-4D72-A3FF-04814A3CBF77}" type="pres">
      <dgm:prSet presAssocID="{3D692D13-ECBA-47BF-AC44-1848BCE44949}" presName="composite" presStyleCnt="0"/>
      <dgm:spPr/>
    </dgm:pt>
    <dgm:pt modelId="{EAAFAF56-14E5-4DE8-A7E4-F3EF783785D8}" type="pres">
      <dgm:prSet presAssocID="{3D692D13-ECBA-47BF-AC44-1848BCE44949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7A4148-1169-489B-8098-22C113009FAE}" type="pres">
      <dgm:prSet presAssocID="{3D692D13-ECBA-47BF-AC44-1848BCE44949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FEBDA5-7BB2-4019-B662-0F700FB5FB74}" type="pres">
      <dgm:prSet presAssocID="{709C35FF-6B3B-4A28-A84C-6DFB6A7295E0}" presName="sp" presStyleCnt="0"/>
      <dgm:spPr/>
    </dgm:pt>
    <dgm:pt modelId="{DD413880-B56E-4D17-B4F0-DBAD27E496B5}" type="pres">
      <dgm:prSet presAssocID="{C5E4B90D-F775-4768-BF68-E715E308AAF1}" presName="composite" presStyleCnt="0"/>
      <dgm:spPr/>
    </dgm:pt>
    <dgm:pt modelId="{BD329051-EF8E-4D5D-ABDB-8E3540399D3E}" type="pres">
      <dgm:prSet presAssocID="{C5E4B90D-F775-4768-BF68-E715E308AAF1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ED62A0-A377-476B-B9F6-CB7D5C808BED}" type="pres">
      <dgm:prSet presAssocID="{C5E4B90D-F775-4768-BF68-E715E308AAF1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7389133-2B05-4F0A-AC17-6CF0B180D7A7}" srcId="{72303EB7-63AA-43F1-83A7-39183C9447B4}" destId="{DF09F96A-579F-4F76-B19C-9E707537582D}" srcOrd="0" destOrd="0" parTransId="{D4FCB97A-D8C0-4C42-A33E-588FAD802B61}" sibTransId="{803200E7-2E3A-43B1-A490-A072A72CFDE5}"/>
    <dgm:cxn modelId="{34FFA3BA-1348-4ECE-8555-5A7370B45B6C}" type="presOf" srcId="{DF45372F-657C-4AA7-BEE7-31F90DE2F7C4}" destId="{9BD09157-349D-44C1-A8DD-10C034A518C5}" srcOrd="0" destOrd="0" presId="urn:microsoft.com/office/officeart/2005/8/layout/chevron2"/>
    <dgm:cxn modelId="{9FF3F16B-2417-4386-8A82-51C19001B2A9}" srcId="{DF45372F-657C-4AA7-BEE7-31F90DE2F7C4}" destId="{1A157E38-BF25-4758-BF5F-B343BB1B7652}" srcOrd="6" destOrd="0" parTransId="{CF3B68F9-DA22-46FB-A878-3C0B9824AF3A}" sibTransId="{5A1A48EE-4E26-4260-B4C2-94F4B41DC2F5}"/>
    <dgm:cxn modelId="{79EEA9F8-22DB-4FBA-9C04-E47828494EA9}" srcId="{DF45372F-657C-4AA7-BEE7-31F90DE2F7C4}" destId="{63CB773F-C15E-4BDF-9792-544DB4C20572}" srcOrd="7" destOrd="0" parTransId="{82D8774C-89CA-4738-A608-8CBC00CA2D48}" sibTransId="{8AE8953A-41E8-4667-B72A-BF1CBEEBE00A}"/>
    <dgm:cxn modelId="{579E3CD3-4261-43F1-BE11-1072D8A01EDE}" type="presOf" srcId="{72303EB7-63AA-43F1-83A7-39183C9447B4}" destId="{C999654A-8E03-40F1-8262-7B88EE45B836}" srcOrd="0" destOrd="0" presId="urn:microsoft.com/office/officeart/2005/8/layout/chevron2"/>
    <dgm:cxn modelId="{3D681F24-2321-4A4E-8ABF-004F35BCECE0}" type="presOf" srcId="{3D692D13-ECBA-47BF-AC44-1848BCE44949}" destId="{EAAFAF56-14E5-4DE8-A7E4-F3EF783785D8}" srcOrd="0" destOrd="0" presId="urn:microsoft.com/office/officeart/2005/8/layout/chevron2"/>
    <dgm:cxn modelId="{C291F478-23F7-4E4E-97F1-A4EC41689EE1}" type="presOf" srcId="{1F7CE935-2A55-4B7A-B459-475206CAD2D7}" destId="{EC02E9A4-91D7-43FD-950C-79E9DFC41E19}" srcOrd="0" destOrd="0" presId="urn:microsoft.com/office/officeart/2005/8/layout/chevron2"/>
    <dgm:cxn modelId="{91B69400-E960-46C0-813D-EF10CFBAB08E}" type="presOf" srcId="{08F48E89-25C9-4FCA-B629-0C59D80A0C12}" destId="{F17000DE-4D03-4FDE-BD1E-723BCA060453}" srcOrd="0" destOrd="0" presId="urn:microsoft.com/office/officeart/2005/8/layout/chevron2"/>
    <dgm:cxn modelId="{6BC735B2-C863-440D-AD90-D9DDD210FC63}" srcId="{DF45372F-657C-4AA7-BEE7-31F90DE2F7C4}" destId="{CDDF5142-D483-4ED0-B474-EB054D83B296}" srcOrd="1" destOrd="0" parTransId="{001D0D59-8BB1-452B-B80F-C88CF81CC035}" sibTransId="{0DD1CF63-0CC9-4E0B-8956-BD62DD960002}"/>
    <dgm:cxn modelId="{DCFB6289-DC71-4378-9362-A0846BADB93A}" srcId="{1A157E38-BF25-4758-BF5F-B343BB1B7652}" destId="{A641D4A0-51EF-4072-9BE4-3B9E322E595E}" srcOrd="0" destOrd="0" parTransId="{3E38CE6B-9566-4961-B2CF-53DDA1B61A2E}" sibTransId="{FD91F42C-E09B-483D-9137-2A8E1ADDAC82}"/>
    <dgm:cxn modelId="{9A873E03-183D-4936-A1C6-E31B82C24F2E}" srcId="{CDDF5142-D483-4ED0-B474-EB054D83B296}" destId="{8CAD59BF-A20A-4354-B43B-0C6FA8DCE990}" srcOrd="0" destOrd="0" parTransId="{1C9BB974-8F0C-4032-861A-EFBFA9F795D7}" sibTransId="{3B9A984A-2ACD-4D5B-8B6B-7C98B319260B}"/>
    <dgm:cxn modelId="{D70B1522-307A-406F-9575-1276D97BC774}" srcId="{77FF7B1C-D18B-4A98-A1BC-7A7495F68E67}" destId="{A4ADC709-5351-4E63-94D9-5D6BEDC62C2E}" srcOrd="0" destOrd="0" parTransId="{11470030-6687-41A8-86E6-20AEEE175753}" sibTransId="{4F43EA2D-630C-46B8-8750-0FC68B81E4CD}"/>
    <dgm:cxn modelId="{B1A00482-B5B2-43D8-8233-F572AAFE95C1}" srcId="{DF45372F-657C-4AA7-BEE7-31F90DE2F7C4}" destId="{20F257E5-6318-4B42-8EE6-71589C4108AE}" srcOrd="3" destOrd="0" parTransId="{5738520B-37A8-44D0-B842-60C053E56C0D}" sibTransId="{5B7DBD6D-2589-4FCD-8B5F-6F83C43C6C8D}"/>
    <dgm:cxn modelId="{147C74F8-0C18-4C0F-9BF8-6C58362917A5}" type="presOf" srcId="{1A157E38-BF25-4758-BF5F-B343BB1B7652}" destId="{95FDFD25-3706-499B-94D8-56DB2B1C1E41}" srcOrd="0" destOrd="0" presId="urn:microsoft.com/office/officeart/2005/8/layout/chevron2"/>
    <dgm:cxn modelId="{8AB70A4E-4832-40B8-B02E-65A466A98360}" type="presOf" srcId="{B876C9CD-89E3-4365-B0AF-88684B5A5B1F}" destId="{81209742-9F11-42C0-851C-89961B8A8006}" srcOrd="0" destOrd="0" presId="urn:microsoft.com/office/officeart/2005/8/layout/chevron2"/>
    <dgm:cxn modelId="{3C3FB8C5-A5F8-42F4-B44F-1BC40A3CA938}" srcId="{DF45372F-657C-4AA7-BEE7-31F90DE2F7C4}" destId="{72303EB7-63AA-43F1-83A7-39183C9447B4}" srcOrd="5" destOrd="0" parTransId="{58EB1908-85ED-45B4-B72A-A033DD70215D}" sibTransId="{5516B4D5-65DA-45B5-875F-156E73ED7F4C}"/>
    <dgm:cxn modelId="{4119D8BB-2F83-41BA-9E3D-6B2F493C1406}" srcId="{DF45372F-657C-4AA7-BEE7-31F90DE2F7C4}" destId="{8A019A7E-97BD-4E84-8E92-EA45872F96B9}" srcOrd="4" destOrd="0" parTransId="{34D6E029-AE2C-4480-8DED-FEFCA9222419}" sibTransId="{C1782AF0-EE0C-4139-A409-BB3B6690DBE3}"/>
    <dgm:cxn modelId="{556237F1-5082-4627-A0CF-FC9A65919246}" type="presOf" srcId="{A4ADC709-5351-4E63-94D9-5D6BEDC62C2E}" destId="{A0249AE1-81F5-4A52-B8A9-0F3C0FF408B6}" srcOrd="0" destOrd="0" presId="urn:microsoft.com/office/officeart/2005/8/layout/chevron2"/>
    <dgm:cxn modelId="{01FB1E1F-A194-472D-909B-F99021302EF3}" type="presOf" srcId="{8A019A7E-97BD-4E84-8E92-EA45872F96B9}" destId="{ED1EB2E1-BE98-4E57-800B-B3D0399B5CED}" srcOrd="0" destOrd="0" presId="urn:microsoft.com/office/officeart/2005/8/layout/chevron2"/>
    <dgm:cxn modelId="{1EC8D529-5577-405D-88F8-77CA805F1620}" srcId="{DF45372F-657C-4AA7-BEE7-31F90DE2F7C4}" destId="{77FF7B1C-D18B-4A98-A1BC-7A7495F68E67}" srcOrd="2" destOrd="0" parTransId="{F3E60EEC-04D1-4E24-8F8F-E517F987FDD0}" sibTransId="{8371C668-06C9-4026-AF90-3E3BD4A6D2D5}"/>
    <dgm:cxn modelId="{4CB4E926-627D-4BBB-AD72-A187241B21A5}" type="presOf" srcId="{3DF71D0F-B1CB-425B-A6CE-090DC1A626C4}" destId="{AD7A4148-1169-489B-8098-22C113009FAE}" srcOrd="0" destOrd="0" presId="urn:microsoft.com/office/officeart/2005/8/layout/chevron2"/>
    <dgm:cxn modelId="{5A7AA6DF-C3D4-413D-A954-72E760B85889}" type="presOf" srcId="{20F257E5-6318-4B42-8EE6-71589C4108AE}" destId="{73311F82-DFD5-4750-8A7B-D3B6BDE3BDA0}" srcOrd="0" destOrd="0" presId="urn:microsoft.com/office/officeart/2005/8/layout/chevron2"/>
    <dgm:cxn modelId="{60901B36-D06E-47A2-9095-5C8B04E11F77}" srcId="{DF45372F-657C-4AA7-BEE7-31F90DE2F7C4}" destId="{3D692D13-ECBA-47BF-AC44-1848BCE44949}" srcOrd="8" destOrd="0" parTransId="{6E0D3081-C7FE-4B4F-B802-C02D679E1F03}" sibTransId="{709C35FF-6B3B-4A28-A84C-6DFB6A7295E0}"/>
    <dgm:cxn modelId="{84589141-41D9-4E78-83E8-F62534BF322B}" type="presOf" srcId="{0B919E22-0F5D-474D-B68D-C6517A851B75}" destId="{C2FEB76D-23B2-44DB-B724-63F60481FCE5}" srcOrd="0" destOrd="0" presId="urn:microsoft.com/office/officeart/2005/8/layout/chevron2"/>
    <dgm:cxn modelId="{3454D265-9678-4DED-A125-130DB9946D44}" type="presOf" srcId="{CDDF5142-D483-4ED0-B474-EB054D83B296}" destId="{3C620CC6-92B8-4357-825E-90A63A0ABF11}" srcOrd="0" destOrd="0" presId="urn:microsoft.com/office/officeart/2005/8/layout/chevron2"/>
    <dgm:cxn modelId="{F38FAC47-CABD-46D8-9E06-0FD143C09E76}" srcId="{1F7CE935-2A55-4B7A-B459-475206CAD2D7}" destId="{B876C9CD-89E3-4365-B0AF-88684B5A5B1F}" srcOrd="0" destOrd="0" parTransId="{A25E391B-B1A9-4DD1-AF32-11C74DEEADED}" sibTransId="{72009814-0F6C-46C0-B2BB-84B2DEE48205}"/>
    <dgm:cxn modelId="{7FDEE9DA-B65A-408F-8685-380C821C992A}" type="presOf" srcId="{8CAD59BF-A20A-4354-B43B-0C6FA8DCE990}" destId="{9918E4CE-B3B9-4CF7-A79D-1F27F30EF7E5}" srcOrd="0" destOrd="0" presId="urn:microsoft.com/office/officeart/2005/8/layout/chevron2"/>
    <dgm:cxn modelId="{F83F88B3-79FC-4F56-BEBF-C37C2C30D175}" srcId="{63CB773F-C15E-4BDF-9792-544DB4C20572}" destId="{07C24DCC-880B-4AEB-B667-AE69F60D4300}" srcOrd="0" destOrd="0" parTransId="{5556C9DC-51A3-4815-9F9D-3CE8FA04A8AD}" sibTransId="{9EB65EE0-A2C1-4041-B578-D3592FCB046A}"/>
    <dgm:cxn modelId="{73D31CC4-62E7-48ED-882F-BEC4870304D0}" srcId="{8A019A7E-97BD-4E84-8E92-EA45872F96B9}" destId="{08F48E89-25C9-4FCA-B629-0C59D80A0C12}" srcOrd="0" destOrd="0" parTransId="{507E3CBE-D7F3-4EF1-8FC3-32241C82BCCA}" sibTransId="{084B90EA-9620-4B14-B24D-98B4619E8410}"/>
    <dgm:cxn modelId="{DA4343E9-990F-477F-B889-6F4EE90D7ADE}" srcId="{DF45372F-657C-4AA7-BEE7-31F90DE2F7C4}" destId="{C5E4B90D-F775-4768-BF68-E715E308AAF1}" srcOrd="9" destOrd="0" parTransId="{1E646A56-28A8-4D60-9B23-C4DE8BFAA993}" sibTransId="{AD4EC35D-F8BB-4D4F-9A7F-8601EE09B163}"/>
    <dgm:cxn modelId="{0026603A-AE91-4357-B5E5-DA7D95FC9CE7}" srcId="{C5E4B90D-F775-4768-BF68-E715E308AAF1}" destId="{385FC7F2-6C4F-4FEF-AF80-9214418D1A73}" srcOrd="0" destOrd="0" parTransId="{D7BE5F01-D611-4048-B40B-81D0BD1DCC11}" sibTransId="{0FC3D946-1F0A-4CF9-AC4C-8C13FDBE3CB1}"/>
    <dgm:cxn modelId="{896B114B-5C1B-4990-9926-04C2DCC78859}" type="presOf" srcId="{A641D4A0-51EF-4072-9BE4-3B9E322E595E}" destId="{53BAD7FB-EFC2-4773-BF35-028F44627BA6}" srcOrd="0" destOrd="0" presId="urn:microsoft.com/office/officeart/2005/8/layout/chevron2"/>
    <dgm:cxn modelId="{BEEE2106-096B-4140-9D0D-5C3FF10A03DA}" type="presOf" srcId="{385FC7F2-6C4F-4FEF-AF80-9214418D1A73}" destId="{E8ED62A0-A377-476B-B9F6-CB7D5C808BED}" srcOrd="0" destOrd="0" presId="urn:microsoft.com/office/officeart/2005/8/layout/chevron2"/>
    <dgm:cxn modelId="{53393D6F-4809-425C-81D5-85A3E4EC9DC9}" type="presOf" srcId="{63CB773F-C15E-4BDF-9792-544DB4C20572}" destId="{3316D51B-43E0-4CA1-9D3B-8431B9F1CA50}" srcOrd="0" destOrd="0" presId="urn:microsoft.com/office/officeart/2005/8/layout/chevron2"/>
    <dgm:cxn modelId="{C4B4F7C4-6A60-4B24-B930-41EB8BAD1D3B}" type="presOf" srcId="{07C24DCC-880B-4AEB-B667-AE69F60D4300}" destId="{3E070C87-BEFE-4B7B-8FAB-426AEEACCA9C}" srcOrd="0" destOrd="0" presId="urn:microsoft.com/office/officeart/2005/8/layout/chevron2"/>
    <dgm:cxn modelId="{113DEEC3-C396-498C-AF68-0331C3441590}" type="presOf" srcId="{DF09F96A-579F-4F76-B19C-9E707537582D}" destId="{B57F9F7F-0A33-4C32-B153-EED37E44BAC0}" srcOrd="0" destOrd="0" presId="urn:microsoft.com/office/officeart/2005/8/layout/chevron2"/>
    <dgm:cxn modelId="{F2B24416-BA17-448B-B328-7E189F66BE2F}" srcId="{DF45372F-657C-4AA7-BEE7-31F90DE2F7C4}" destId="{1F7CE935-2A55-4B7A-B459-475206CAD2D7}" srcOrd="0" destOrd="0" parTransId="{90F41EEA-D4E1-46D0-9696-629B69C8B56D}" sibTransId="{4D727C22-44E8-4DBA-85F1-5EE0819C97F8}"/>
    <dgm:cxn modelId="{AE7C4CF5-0D97-40EA-8E2A-79EE3BAC178D}" srcId="{20F257E5-6318-4B42-8EE6-71589C4108AE}" destId="{0B919E22-0F5D-474D-B68D-C6517A851B75}" srcOrd="0" destOrd="0" parTransId="{7CD84B3A-5A61-4CA3-ACDC-4ADFD1ABAE2B}" sibTransId="{B5D24A99-1B61-4A3A-8EC2-A15F051D7592}"/>
    <dgm:cxn modelId="{218CA469-A6A4-4B32-824B-4B2365718703}" type="presOf" srcId="{C5E4B90D-F775-4768-BF68-E715E308AAF1}" destId="{BD329051-EF8E-4D5D-ABDB-8E3540399D3E}" srcOrd="0" destOrd="0" presId="urn:microsoft.com/office/officeart/2005/8/layout/chevron2"/>
    <dgm:cxn modelId="{7323972A-51A2-45D9-8DB4-BFF4FDA3BB03}" type="presOf" srcId="{77FF7B1C-D18B-4A98-A1BC-7A7495F68E67}" destId="{FC069177-D82D-4CBA-A37B-9FC63F024865}" srcOrd="0" destOrd="0" presId="urn:microsoft.com/office/officeart/2005/8/layout/chevron2"/>
    <dgm:cxn modelId="{A84A19E4-CDAB-463A-9C50-8D20DF6F0C8E}" srcId="{3D692D13-ECBA-47BF-AC44-1848BCE44949}" destId="{3DF71D0F-B1CB-425B-A6CE-090DC1A626C4}" srcOrd="0" destOrd="0" parTransId="{98097C0A-DBD0-44CB-BC56-0F8BB43AE7A7}" sibTransId="{DC1E8B66-0257-4FA2-A509-F79B40B5F81D}"/>
    <dgm:cxn modelId="{FEF2239A-DC77-4C8F-9851-CC64DDB3CCCA}" type="presParOf" srcId="{9BD09157-349D-44C1-A8DD-10C034A518C5}" destId="{5C758181-664E-45D8-8847-79DF75CCE588}" srcOrd="0" destOrd="0" presId="urn:microsoft.com/office/officeart/2005/8/layout/chevron2"/>
    <dgm:cxn modelId="{379BD527-741B-4F56-9519-059D7B67107E}" type="presParOf" srcId="{5C758181-664E-45D8-8847-79DF75CCE588}" destId="{EC02E9A4-91D7-43FD-950C-79E9DFC41E19}" srcOrd="0" destOrd="0" presId="urn:microsoft.com/office/officeart/2005/8/layout/chevron2"/>
    <dgm:cxn modelId="{C3134DF0-4149-473A-A437-F6EA42F4A9D7}" type="presParOf" srcId="{5C758181-664E-45D8-8847-79DF75CCE588}" destId="{81209742-9F11-42C0-851C-89961B8A8006}" srcOrd="1" destOrd="0" presId="urn:microsoft.com/office/officeart/2005/8/layout/chevron2"/>
    <dgm:cxn modelId="{AE0774A0-3176-44AB-B1E9-E64B4D6FDCD3}" type="presParOf" srcId="{9BD09157-349D-44C1-A8DD-10C034A518C5}" destId="{ACE29209-869B-4485-9E8C-FC8EBCB1D2E0}" srcOrd="1" destOrd="0" presId="urn:microsoft.com/office/officeart/2005/8/layout/chevron2"/>
    <dgm:cxn modelId="{0EFEE3BA-100E-410C-B3A2-5F50C2D8AD17}" type="presParOf" srcId="{9BD09157-349D-44C1-A8DD-10C034A518C5}" destId="{31B2F4AA-ABB0-43C7-9A83-FA820E9BDAC4}" srcOrd="2" destOrd="0" presId="urn:microsoft.com/office/officeart/2005/8/layout/chevron2"/>
    <dgm:cxn modelId="{0C1D20BA-44B2-4C8D-9E04-09110C493430}" type="presParOf" srcId="{31B2F4AA-ABB0-43C7-9A83-FA820E9BDAC4}" destId="{3C620CC6-92B8-4357-825E-90A63A0ABF11}" srcOrd="0" destOrd="0" presId="urn:microsoft.com/office/officeart/2005/8/layout/chevron2"/>
    <dgm:cxn modelId="{E19278AA-BC99-40C7-AF93-D1CE7102D3E6}" type="presParOf" srcId="{31B2F4AA-ABB0-43C7-9A83-FA820E9BDAC4}" destId="{9918E4CE-B3B9-4CF7-A79D-1F27F30EF7E5}" srcOrd="1" destOrd="0" presId="urn:microsoft.com/office/officeart/2005/8/layout/chevron2"/>
    <dgm:cxn modelId="{F0FCC072-7226-45EE-82D0-A09700600212}" type="presParOf" srcId="{9BD09157-349D-44C1-A8DD-10C034A518C5}" destId="{AD63C2D8-FC0A-44F1-B9E5-6323C429B3AA}" srcOrd="3" destOrd="0" presId="urn:microsoft.com/office/officeart/2005/8/layout/chevron2"/>
    <dgm:cxn modelId="{4D32779F-26AA-42CF-B7F3-756A17A18053}" type="presParOf" srcId="{9BD09157-349D-44C1-A8DD-10C034A518C5}" destId="{D764E180-D6E8-4DE9-922F-545997C7AAB4}" srcOrd="4" destOrd="0" presId="urn:microsoft.com/office/officeart/2005/8/layout/chevron2"/>
    <dgm:cxn modelId="{0207188D-E270-4F6F-870D-04DFC704F8B8}" type="presParOf" srcId="{D764E180-D6E8-4DE9-922F-545997C7AAB4}" destId="{FC069177-D82D-4CBA-A37B-9FC63F024865}" srcOrd="0" destOrd="0" presId="urn:microsoft.com/office/officeart/2005/8/layout/chevron2"/>
    <dgm:cxn modelId="{727AC7FD-032E-4F4D-A2B1-09B2A773F13D}" type="presParOf" srcId="{D764E180-D6E8-4DE9-922F-545997C7AAB4}" destId="{A0249AE1-81F5-4A52-B8A9-0F3C0FF408B6}" srcOrd="1" destOrd="0" presId="urn:microsoft.com/office/officeart/2005/8/layout/chevron2"/>
    <dgm:cxn modelId="{60684241-81C6-4F6A-BCEA-76AD2F06B645}" type="presParOf" srcId="{9BD09157-349D-44C1-A8DD-10C034A518C5}" destId="{A78C1F58-BB04-425C-9799-462D35DBE782}" srcOrd="5" destOrd="0" presId="urn:microsoft.com/office/officeart/2005/8/layout/chevron2"/>
    <dgm:cxn modelId="{F4C70F43-F095-4B71-951C-135C82C4B49A}" type="presParOf" srcId="{9BD09157-349D-44C1-A8DD-10C034A518C5}" destId="{63020820-BA53-40A5-A852-D03812BB253E}" srcOrd="6" destOrd="0" presId="urn:microsoft.com/office/officeart/2005/8/layout/chevron2"/>
    <dgm:cxn modelId="{9F36D7D0-ABFF-4D2A-BACC-213F9944FAE9}" type="presParOf" srcId="{63020820-BA53-40A5-A852-D03812BB253E}" destId="{73311F82-DFD5-4750-8A7B-D3B6BDE3BDA0}" srcOrd="0" destOrd="0" presId="urn:microsoft.com/office/officeart/2005/8/layout/chevron2"/>
    <dgm:cxn modelId="{C275D033-FEC1-4BED-9ABF-9B0143337DCA}" type="presParOf" srcId="{63020820-BA53-40A5-A852-D03812BB253E}" destId="{C2FEB76D-23B2-44DB-B724-63F60481FCE5}" srcOrd="1" destOrd="0" presId="urn:microsoft.com/office/officeart/2005/8/layout/chevron2"/>
    <dgm:cxn modelId="{7A349E57-205D-49F4-AF24-2C4BCBA9F6F7}" type="presParOf" srcId="{9BD09157-349D-44C1-A8DD-10C034A518C5}" destId="{06A02051-9F5F-428F-92D1-2964142E90E9}" srcOrd="7" destOrd="0" presId="urn:microsoft.com/office/officeart/2005/8/layout/chevron2"/>
    <dgm:cxn modelId="{E034E2F4-9C72-4F95-A632-162F6E544C2F}" type="presParOf" srcId="{9BD09157-349D-44C1-A8DD-10C034A518C5}" destId="{853EFC30-BDF5-4E2C-A691-62810009F75D}" srcOrd="8" destOrd="0" presId="urn:microsoft.com/office/officeart/2005/8/layout/chevron2"/>
    <dgm:cxn modelId="{EED7A2E1-7D81-42FC-B17C-28B67238DB53}" type="presParOf" srcId="{853EFC30-BDF5-4E2C-A691-62810009F75D}" destId="{ED1EB2E1-BE98-4E57-800B-B3D0399B5CED}" srcOrd="0" destOrd="0" presId="urn:microsoft.com/office/officeart/2005/8/layout/chevron2"/>
    <dgm:cxn modelId="{9C88D1BE-9A90-412B-9888-1D6239E47340}" type="presParOf" srcId="{853EFC30-BDF5-4E2C-A691-62810009F75D}" destId="{F17000DE-4D03-4FDE-BD1E-723BCA060453}" srcOrd="1" destOrd="0" presId="urn:microsoft.com/office/officeart/2005/8/layout/chevron2"/>
    <dgm:cxn modelId="{83BD7905-6E45-47C3-8678-C78169767D5E}" type="presParOf" srcId="{9BD09157-349D-44C1-A8DD-10C034A518C5}" destId="{20411A99-AA11-41FD-AAE2-A30D590C196C}" srcOrd="9" destOrd="0" presId="urn:microsoft.com/office/officeart/2005/8/layout/chevron2"/>
    <dgm:cxn modelId="{8081C33A-B999-462C-BB35-F218C909CA0C}" type="presParOf" srcId="{9BD09157-349D-44C1-A8DD-10C034A518C5}" destId="{AC61E1F1-70CB-4669-B477-6B5A387A6443}" srcOrd="10" destOrd="0" presId="urn:microsoft.com/office/officeart/2005/8/layout/chevron2"/>
    <dgm:cxn modelId="{D16D00E9-4441-4702-B848-8DA81F712ABE}" type="presParOf" srcId="{AC61E1F1-70CB-4669-B477-6B5A387A6443}" destId="{C999654A-8E03-40F1-8262-7B88EE45B836}" srcOrd="0" destOrd="0" presId="urn:microsoft.com/office/officeart/2005/8/layout/chevron2"/>
    <dgm:cxn modelId="{F781EB37-1567-4253-944D-A221D9686D10}" type="presParOf" srcId="{AC61E1F1-70CB-4669-B477-6B5A387A6443}" destId="{B57F9F7F-0A33-4C32-B153-EED37E44BAC0}" srcOrd="1" destOrd="0" presId="urn:microsoft.com/office/officeart/2005/8/layout/chevron2"/>
    <dgm:cxn modelId="{36D8ABC0-6E57-4805-8735-53F2A3E0F70D}" type="presParOf" srcId="{9BD09157-349D-44C1-A8DD-10C034A518C5}" destId="{01FDAF1C-515A-4539-8090-50A967E16366}" srcOrd="11" destOrd="0" presId="urn:microsoft.com/office/officeart/2005/8/layout/chevron2"/>
    <dgm:cxn modelId="{2CA6082A-026E-47D5-9CEF-471BA6592B8A}" type="presParOf" srcId="{9BD09157-349D-44C1-A8DD-10C034A518C5}" destId="{537A162C-40E6-4EC2-BE9E-B27EEC4F17FD}" srcOrd="12" destOrd="0" presId="urn:microsoft.com/office/officeart/2005/8/layout/chevron2"/>
    <dgm:cxn modelId="{94571F94-1480-4BB7-9B6A-A8F6DF4A8CD4}" type="presParOf" srcId="{537A162C-40E6-4EC2-BE9E-B27EEC4F17FD}" destId="{95FDFD25-3706-499B-94D8-56DB2B1C1E41}" srcOrd="0" destOrd="0" presId="urn:microsoft.com/office/officeart/2005/8/layout/chevron2"/>
    <dgm:cxn modelId="{EBF8D968-F5E6-4125-9397-ADD329D1F00C}" type="presParOf" srcId="{537A162C-40E6-4EC2-BE9E-B27EEC4F17FD}" destId="{53BAD7FB-EFC2-4773-BF35-028F44627BA6}" srcOrd="1" destOrd="0" presId="urn:microsoft.com/office/officeart/2005/8/layout/chevron2"/>
    <dgm:cxn modelId="{FF273010-79EE-4F75-9F97-4751192CE985}" type="presParOf" srcId="{9BD09157-349D-44C1-A8DD-10C034A518C5}" destId="{40DAB187-8B7E-43FB-ABA3-34181B705843}" srcOrd="13" destOrd="0" presId="urn:microsoft.com/office/officeart/2005/8/layout/chevron2"/>
    <dgm:cxn modelId="{81BDCEA0-A9ED-4259-872B-B0C8264752E6}" type="presParOf" srcId="{9BD09157-349D-44C1-A8DD-10C034A518C5}" destId="{65FDE6F8-DE49-4A7C-AE86-65FA025E3A7B}" srcOrd="14" destOrd="0" presId="urn:microsoft.com/office/officeart/2005/8/layout/chevron2"/>
    <dgm:cxn modelId="{44353216-DC5B-4F65-847B-D24DE406CB48}" type="presParOf" srcId="{65FDE6F8-DE49-4A7C-AE86-65FA025E3A7B}" destId="{3316D51B-43E0-4CA1-9D3B-8431B9F1CA50}" srcOrd="0" destOrd="0" presId="urn:microsoft.com/office/officeart/2005/8/layout/chevron2"/>
    <dgm:cxn modelId="{1D3A6E71-9232-4E44-99C4-F469B0033E05}" type="presParOf" srcId="{65FDE6F8-DE49-4A7C-AE86-65FA025E3A7B}" destId="{3E070C87-BEFE-4B7B-8FAB-426AEEACCA9C}" srcOrd="1" destOrd="0" presId="urn:microsoft.com/office/officeart/2005/8/layout/chevron2"/>
    <dgm:cxn modelId="{A5EACA00-F0B0-4B34-9A8E-68DE033FB98E}" type="presParOf" srcId="{9BD09157-349D-44C1-A8DD-10C034A518C5}" destId="{6498F6A8-EC28-4E4E-8C55-13370FD384B9}" srcOrd="15" destOrd="0" presId="urn:microsoft.com/office/officeart/2005/8/layout/chevron2"/>
    <dgm:cxn modelId="{4D8670DA-C4E4-44F8-A274-1377399628B5}" type="presParOf" srcId="{9BD09157-349D-44C1-A8DD-10C034A518C5}" destId="{AE6E2AE6-3F3F-4D72-A3FF-04814A3CBF77}" srcOrd="16" destOrd="0" presId="urn:microsoft.com/office/officeart/2005/8/layout/chevron2"/>
    <dgm:cxn modelId="{AD1578A8-51CE-42E9-B0BF-544941A5812D}" type="presParOf" srcId="{AE6E2AE6-3F3F-4D72-A3FF-04814A3CBF77}" destId="{EAAFAF56-14E5-4DE8-A7E4-F3EF783785D8}" srcOrd="0" destOrd="0" presId="urn:microsoft.com/office/officeart/2005/8/layout/chevron2"/>
    <dgm:cxn modelId="{ACCDB326-8F5B-459D-82C6-703902D5DAA4}" type="presParOf" srcId="{AE6E2AE6-3F3F-4D72-A3FF-04814A3CBF77}" destId="{AD7A4148-1169-489B-8098-22C113009FAE}" srcOrd="1" destOrd="0" presId="urn:microsoft.com/office/officeart/2005/8/layout/chevron2"/>
    <dgm:cxn modelId="{C27BBC74-C339-4D8E-9E64-AAC39DF6D72C}" type="presParOf" srcId="{9BD09157-349D-44C1-A8DD-10C034A518C5}" destId="{58FEBDA5-7BB2-4019-B662-0F700FB5FB74}" srcOrd="17" destOrd="0" presId="urn:microsoft.com/office/officeart/2005/8/layout/chevron2"/>
    <dgm:cxn modelId="{E760F4AE-5255-423D-8016-B2B85591457F}" type="presParOf" srcId="{9BD09157-349D-44C1-A8DD-10C034A518C5}" destId="{DD413880-B56E-4D17-B4F0-DBAD27E496B5}" srcOrd="18" destOrd="0" presId="urn:microsoft.com/office/officeart/2005/8/layout/chevron2"/>
    <dgm:cxn modelId="{9BE0E7CC-BC54-4F96-98D2-E050683A82BD}" type="presParOf" srcId="{DD413880-B56E-4D17-B4F0-DBAD27E496B5}" destId="{BD329051-EF8E-4D5D-ABDB-8E3540399D3E}" srcOrd="0" destOrd="0" presId="urn:microsoft.com/office/officeart/2005/8/layout/chevron2"/>
    <dgm:cxn modelId="{5682CB45-318D-468A-82CD-76C42302BA29}" type="presParOf" srcId="{DD413880-B56E-4D17-B4F0-DBAD27E496B5}" destId="{E8ED62A0-A377-476B-B9F6-CB7D5C808B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25735-0722-E045-A8AF-DD4F87CC7E64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2C038-610D-A245-9535-FA4AD8364F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814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289AF-76C3-4481-922E-B2FCF22405EA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05019-4456-440A-8336-C350D2088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311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Nell’intestazione</a:t>
            </a:r>
            <a:r>
              <a:rPr lang="it-IT" baseline="0" dirty="0" smtClean="0"/>
              <a:t> sulla colonna a destra sfondo blu manca, per ogni slide la A: «AVA 2.0»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05019-4456-440A-8336-C350D20883A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28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05019-4456-440A-8336-C350D20883A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80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rgbClr val="000000"/>
                </a:solidFill>
              </a:rPr>
              <a:t>Definiamo qualità come il prodotto</a:t>
            </a:r>
            <a:r>
              <a:rPr lang="it-IT" sz="1200" baseline="0" dirty="0" smtClean="0">
                <a:solidFill>
                  <a:srgbClr val="000000"/>
                </a:solidFill>
              </a:rPr>
              <a:t> </a:t>
            </a:r>
            <a:r>
              <a:rPr lang="it-IT" sz="1200" dirty="0" smtClean="0">
                <a:solidFill>
                  <a:srgbClr val="000000"/>
                </a:solidFill>
              </a:rPr>
              <a:t>dell'interazione tra i docenti, gli studenti ed il contesto di apprendimento dell’Istituzione.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05019-4456-440A-8336-C350D20883A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02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05019-4456-440A-8336-C350D20883A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02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requisiti</a:t>
            </a:r>
            <a:r>
              <a:rPr lang="en-US" baseline="0" dirty="0" smtClean="0"/>
              <a:t> prima </a:t>
            </a:r>
            <a:r>
              <a:rPr lang="en-US" dirty="0" err="1" smtClean="0"/>
              <a:t>erano</a:t>
            </a:r>
            <a:r>
              <a:rPr lang="en-US" dirty="0" smtClean="0"/>
              <a:t> 7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4. In  color </a:t>
            </a:r>
            <a:r>
              <a:rPr lang="en-US" baseline="0" dirty="0" err="1" smtClean="0"/>
              <a:t>prugna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elemento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completamente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nuovo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incentrato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partecipazione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studente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05019-4456-440A-8336-C350D20883A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60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requisiti</a:t>
            </a:r>
            <a:r>
              <a:rPr lang="en-US" baseline="0" dirty="0" smtClean="0"/>
              <a:t> prima </a:t>
            </a:r>
            <a:r>
              <a:rPr lang="en-US" dirty="0" err="1" smtClean="0"/>
              <a:t>erano</a:t>
            </a:r>
            <a:r>
              <a:rPr lang="en-US" dirty="0" smtClean="0"/>
              <a:t> 7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4. In  color </a:t>
            </a:r>
            <a:r>
              <a:rPr lang="en-US" baseline="0" dirty="0" err="1" smtClean="0"/>
              <a:t>prugna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elemento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completamente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nuovo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incentrato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partecipazione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studente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05019-4456-440A-8336-C350D20883A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25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05019-4456-440A-8336-C350D20883A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6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92FD-9F18-AB48-8547-9140F6E802FF}" type="datetime1">
              <a:rPr lang="en-US" smtClean="0"/>
              <a:t>3/23/2017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CB43-E435-B448-8996-89F69D22EEAB}" type="datetime1">
              <a:rPr lang="en-US" smtClean="0"/>
              <a:t>3/23/2017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8777-EB9E-F848-8E1C-0F68CBF398B8}" type="datetime1">
              <a:rPr lang="en-US" smtClean="0"/>
              <a:t>3/23/2017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C0B9-7545-4847-AA26-49A3B3F876CD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027C0EE-4CF2-1249-A356-8FD416823B64}" type="datetime1">
              <a:rPr lang="en-US" smtClean="0"/>
              <a:t>3/23/2017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8443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D315-05AB-5F4C-8D99-BDEA4FD1FB44}" type="datetime1">
              <a:rPr lang="en-US" smtClean="0"/>
              <a:t>3/23/2017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027D-7A5B-0A43-BC58-3F165983F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35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C8AF-AC7E-3F49-A90F-BC9E2D27198E}" type="datetime1">
              <a:rPr lang="en-US" smtClean="0"/>
              <a:t>3/23/2017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027D-7A5B-0A43-BC58-3F165983F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509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69BE-C7FC-5C46-B8BD-F2F6DD6ACEA9}" type="datetime1">
              <a:rPr lang="en-US" smtClean="0"/>
              <a:t>3/23/2017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027D-7A5B-0A43-BC58-3F165983F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563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91E3-7E79-4F4C-9142-CD89D141F135}" type="datetime1">
              <a:rPr lang="en-US" smtClean="0"/>
              <a:t>3/23/2017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027D-7A5B-0A43-BC58-3F165983F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88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2CE6-EED7-9740-AD07-4E86C4087211}" type="datetime1">
              <a:rPr lang="en-US" smtClean="0"/>
              <a:t>3/23/2017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027D-7A5B-0A43-BC58-3F165983F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94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4DBD-8615-C74A-A7D8-D1B05079BADE}" type="datetime1">
              <a:rPr lang="en-US" smtClean="0"/>
              <a:t>3/23/2017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027D-7A5B-0A43-BC58-3F165983F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610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616C-CA20-3340-A8DE-68178D1440EE}" type="datetime1">
              <a:rPr lang="en-US" smtClean="0"/>
              <a:t>3/23/2017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027D-7A5B-0A43-BC58-3F165983F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5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0794-D198-BD45-A87B-7E2BFB3E08AA}" type="datetime1">
              <a:rPr lang="en-US" smtClean="0"/>
              <a:t>3/23/2017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9BF7-84DD-3E4B-9676-F4DA0F9DDE98}" type="datetime1">
              <a:rPr lang="en-US" smtClean="0"/>
              <a:t>3/23/2017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027D-7A5B-0A43-BC58-3F165983F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926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0A12-651C-214B-AD6A-1C9BA861400E}" type="datetime1">
              <a:rPr lang="en-US" smtClean="0"/>
              <a:t>3/23/2017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027D-7A5B-0A43-BC58-3F165983F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975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C35B-EFBE-6C40-924A-569AFCA7393A}" type="datetime1">
              <a:rPr lang="en-US" smtClean="0"/>
              <a:t>3/23/2017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027D-7A5B-0A43-BC58-3F165983F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124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DAFC-2344-444F-B20F-8DAFADD6582D}" type="datetime1">
              <a:rPr lang="en-US" smtClean="0"/>
              <a:t>3/23/2017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027D-7A5B-0A43-BC58-3F165983F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87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C401-5D52-F94B-BEF2-755D2C0D229E}" type="datetime1">
              <a:rPr lang="en-US" smtClean="0"/>
              <a:t>3/23/2017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839D-9382-6B45-8966-3B8E9D0ED8CD}" type="datetime1">
              <a:rPr lang="en-US" smtClean="0"/>
              <a:t>3/23/2017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662C-D446-3343-BBA2-B5D792C171D3}" type="datetime1">
              <a:rPr lang="en-US" smtClean="0"/>
              <a:t>3/23/2017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2ED5-FF3E-3742-AA91-95C096CEB72C}" type="datetime1">
              <a:rPr lang="en-US" smtClean="0"/>
              <a:t>3/23/2017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9C53-340F-A24A-B77F-F0712104AC2D}" type="datetime1">
              <a:rPr lang="en-US" smtClean="0"/>
              <a:t>3/23/2017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C9C3-D0AB-5C48-99F3-B1230644AE92}" type="datetime1">
              <a:rPr lang="en-US" smtClean="0"/>
              <a:t>3/23/2017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1330-EBCC-B14D-9D80-F5FDA96D1E8B}" type="datetime1">
              <a:rPr lang="en-US" smtClean="0"/>
              <a:t>3/23/2017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AV 2.0</a:t>
            </a: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202C0B9-7545-4847-AA26-49A3B3F876CD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AV 2.0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5976C9F-0788-0C4A-A33D-DB5B589D12C8}" type="datetime1">
              <a:rPr lang="en-US" smtClean="0"/>
              <a:t>3/23/2017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1243-2D76-2841-8A6E-C53AFC8C2537}" type="datetime1">
              <a:rPr lang="en-US" smtClean="0"/>
              <a:t>3/23/2017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AV 2.0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027D-7A5B-0A43-BC58-3F165983F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27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858556"/>
            <a:ext cx="7776864" cy="2290524"/>
          </a:xfrm>
        </p:spPr>
        <p:txBody>
          <a:bodyPr/>
          <a:lstStyle/>
          <a:p>
            <a:pPr algn="ctr"/>
            <a:r>
              <a:rPr lang="it-IT" sz="5400" dirty="0" smtClean="0"/>
              <a:t/>
            </a:r>
            <a:br>
              <a:rPr lang="it-IT" sz="5400" dirty="0" smtClean="0"/>
            </a:br>
            <a:r>
              <a:rPr lang="it-IT" sz="3600" b="1" dirty="0" smtClean="0"/>
              <a:t>Il sistema di Autovalutazione, Valutazione e Accreditamento (AVA)</a:t>
            </a:r>
            <a:br>
              <a:rPr lang="it-IT" sz="3600" b="1" dirty="0" smtClean="0"/>
            </a:b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smtClean="0">
                <a:solidFill>
                  <a:srgbClr val="FF0000"/>
                </a:solidFill>
              </a:rPr>
              <a:t>Sandro Momigliano</a:t>
            </a:r>
            <a:endParaRPr lang="it-IT" sz="3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186375" y="3606160"/>
            <a:ext cx="3168352" cy="365760"/>
          </a:xfrm>
        </p:spPr>
        <p:txBody>
          <a:bodyPr/>
          <a:lstStyle/>
          <a:p>
            <a:pPr algn="l"/>
            <a:r>
              <a:rPr lang="it-IT" dirty="0" smtClean="0"/>
              <a:t>AVA 2.0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magine 9" descr="anvu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3"/>
            <a:ext cx="7920880" cy="166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1</a:t>
            </a:fld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8074" y="4383321"/>
            <a:ext cx="8531788" cy="24482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 politiche e gli strumenti per la qualità dell’istruzione e della </a:t>
            </a:r>
            <a:r>
              <a:rPr lang="it-IT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formazione</a:t>
            </a:r>
          </a:p>
          <a:p>
            <a:pPr algn="ctr">
              <a:lnSpc>
                <a:spcPts val="1500"/>
              </a:lnSpc>
            </a:pPr>
            <a:endParaRPr lang="it-IT" sz="32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it-IT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Convegno internazionale – Auditorium </a:t>
            </a:r>
            <a:r>
              <a:rPr lang="it-IT" sz="3200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Inapp</a:t>
            </a:r>
            <a:r>
              <a:rPr lang="it-IT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 Corso d’Italia 33 – Roma –</a:t>
            </a:r>
            <a:r>
              <a:rPr lang="it-IT" sz="32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23 marzo 2017</a:t>
            </a:r>
          </a:p>
        </p:txBody>
      </p:sp>
    </p:spTree>
    <p:extLst>
      <p:ext uri="{BB962C8B-B14F-4D97-AF65-F5344CB8AC3E}">
        <p14:creationId xmlns:p14="http://schemas.microsoft.com/office/powerpoint/2010/main" val="39351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 txBox="1">
            <a:spLocks/>
          </p:cNvSpPr>
          <p:nvPr/>
        </p:nvSpPr>
        <p:spPr>
          <a:xfrm>
            <a:off x="395536" y="201960"/>
            <a:ext cx="7702624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 smtClean="0">
                <a:solidFill>
                  <a:srgbClr val="660066"/>
                </a:solidFill>
              </a:rPr>
              <a:t>R1</a:t>
            </a:r>
            <a:r>
              <a:rPr lang="it-IT" sz="2400" b="1" dirty="0" smtClean="0">
                <a:solidFill>
                  <a:prstClr val="black"/>
                </a:solidFill>
              </a:rPr>
              <a:t> </a:t>
            </a:r>
            <a:r>
              <a:rPr lang="it-IT" sz="2400" b="1" dirty="0">
                <a:solidFill>
                  <a:prstClr val="black"/>
                </a:solidFill>
              </a:rPr>
              <a:t>Punto di attenzione </a:t>
            </a:r>
            <a:r>
              <a:rPr lang="it-IT" sz="2400" b="1" dirty="0" smtClean="0">
                <a:solidFill>
                  <a:prstClr val="black"/>
                </a:solidFill>
              </a:rPr>
              <a:t>R1.B.1 controlla che le Università rilascino il supplemento </a:t>
            </a:r>
            <a:r>
              <a:rPr lang="it-IT" sz="2400" b="1" dirty="0" err="1" smtClean="0">
                <a:solidFill>
                  <a:prstClr val="black"/>
                </a:solidFill>
              </a:rPr>
              <a:t>Europass</a:t>
            </a:r>
            <a:r>
              <a:rPr lang="it-IT" sz="2400" b="1" dirty="0" smtClean="0">
                <a:solidFill>
                  <a:prstClr val="black"/>
                </a:solidFill>
              </a:rPr>
              <a:t> al diploma </a:t>
            </a:r>
            <a:endParaRPr lang="it-IT" sz="4000" b="1" dirty="0" smtClean="0">
              <a:solidFill>
                <a:srgbClr val="660066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10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42392" y="1971660"/>
            <a:ext cx="8208912" cy="387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L’Ateneo </a:t>
            </a:r>
          </a:p>
          <a:p>
            <a:pPr>
              <a:lnSpc>
                <a:spcPts val="700"/>
              </a:lnSpc>
            </a:pPr>
            <a:endParaRPr lang="it-IT" sz="2400" b="1" dirty="0" smtClean="0"/>
          </a:p>
          <a:p>
            <a:pPr marL="342900" indent="-342900" algn="just">
              <a:buFont typeface="Arial"/>
              <a:buChar char="•"/>
            </a:pPr>
            <a:r>
              <a:rPr lang="it-IT" sz="2400" dirty="0"/>
              <a:t>In linea con le ESG 2015, l’Ateneo garantisce che l’offerta didattica dei </a:t>
            </a:r>
            <a:r>
              <a:rPr lang="it-IT" sz="2400" dirty="0" err="1"/>
              <a:t>CdS</a:t>
            </a:r>
            <a:r>
              <a:rPr lang="it-IT" sz="2400" dirty="0"/>
              <a:t> sia </a:t>
            </a:r>
            <a:r>
              <a:rPr lang="it-IT" sz="2400" dirty="0" smtClean="0"/>
              <a:t>progettata.. </a:t>
            </a:r>
            <a:r>
              <a:rPr lang="it-IT" sz="2400" dirty="0"/>
              <a:t>tenendo conto della centralità degli studenti e delle loro esigenze…. (R1.B</a:t>
            </a:r>
            <a:r>
              <a:rPr lang="it-IT" sz="2400" dirty="0" smtClean="0"/>
              <a:t>)</a:t>
            </a:r>
          </a:p>
          <a:p>
            <a:pPr marL="342900" indent="-342900" algn="just">
              <a:buFont typeface="Arial"/>
              <a:buChar char="•"/>
            </a:pPr>
            <a:endParaRPr lang="it-IT" sz="2400" dirty="0"/>
          </a:p>
          <a:p>
            <a:pPr marL="342900" indent="-342900" algn="just">
              <a:buFont typeface="Arial"/>
              <a:buChar char="•"/>
            </a:pPr>
            <a:r>
              <a:rPr lang="it-IT" sz="2400" b="1" dirty="0"/>
              <a:t>Punto di attenzione R1.B.1 </a:t>
            </a:r>
            <a:r>
              <a:rPr lang="it-IT" sz="2400" dirty="0"/>
              <a:t>- Ammissione e carriera degli studenti     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dirty="0" smtClean="0"/>
              <a:t>………..Come </a:t>
            </a:r>
            <a:r>
              <a:rPr lang="it-IT" sz="2400" dirty="0"/>
              <a:t>indicato dai DD.MM. 509/1999 e 270/2004 andrà inoltre previsto il rilascio del </a:t>
            </a:r>
            <a:r>
              <a:rPr lang="it-IT" sz="2400" b="1" dirty="0"/>
              <a:t>Diploma </a:t>
            </a:r>
            <a:r>
              <a:rPr lang="it-IT" sz="2400" b="1" dirty="0" err="1"/>
              <a:t>Supplement</a:t>
            </a:r>
            <a:r>
              <a:rPr lang="it-IT" sz="2400" dirty="0"/>
              <a:t>.</a:t>
            </a:r>
          </a:p>
          <a:p>
            <a:pPr marL="342900" indent="-342900" algn="just">
              <a:buFont typeface="Arial"/>
              <a:buChar char="•"/>
            </a:pPr>
            <a:endParaRPr lang="it-IT" sz="2400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186375" y="3606160"/>
            <a:ext cx="3168352" cy="365760"/>
          </a:xfrm>
        </p:spPr>
        <p:txBody>
          <a:bodyPr/>
          <a:lstStyle/>
          <a:p>
            <a:pPr algn="l"/>
            <a:r>
              <a:rPr lang="it-IT" dirty="0" smtClean="0"/>
              <a:t>AVA 2.0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 txBox="1">
            <a:spLocks/>
          </p:cNvSpPr>
          <p:nvPr/>
        </p:nvSpPr>
        <p:spPr>
          <a:xfrm>
            <a:off x="395536" y="273968"/>
            <a:ext cx="7702624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 smtClean="0">
                <a:solidFill>
                  <a:srgbClr val="660066"/>
                </a:solidFill>
              </a:rPr>
              <a:t>I nuovi requisiti: R2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11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11560" y="1750164"/>
            <a:ext cx="72705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3200" dirty="0" smtClean="0"/>
              <a:t>L’Ateneo dispone di un sistema efficace di AQ, in grado di monitorare il funzionamento dei CDS (</a:t>
            </a:r>
            <a:r>
              <a:rPr lang="it-IT" sz="3200" dirty="0"/>
              <a:t>R</a:t>
            </a:r>
            <a:r>
              <a:rPr lang="it-IT" sz="3200" dirty="0" smtClean="0"/>
              <a:t>2.A) </a:t>
            </a:r>
          </a:p>
          <a:p>
            <a:endParaRPr lang="it-IT" sz="3200" dirty="0"/>
          </a:p>
          <a:p>
            <a:pPr marL="457200" indent="-457200">
              <a:buFont typeface="Arial"/>
              <a:buChar char="•"/>
            </a:pPr>
            <a:r>
              <a:rPr lang="it-IT" sz="3200" dirty="0" smtClean="0"/>
              <a:t>e di accertare che processi e risultati siano periodicamente </a:t>
            </a:r>
            <a:r>
              <a:rPr lang="it-IT" sz="3200" dirty="0" err="1" smtClean="0"/>
              <a:t>autovalutati</a:t>
            </a:r>
            <a:r>
              <a:rPr lang="it-IT" sz="3200" dirty="0" smtClean="0"/>
              <a:t> e valutati (R2.B)</a:t>
            </a:r>
            <a:endParaRPr lang="it-IT" sz="3200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186375" y="3606160"/>
            <a:ext cx="3168352" cy="365760"/>
          </a:xfrm>
        </p:spPr>
        <p:txBody>
          <a:bodyPr/>
          <a:lstStyle/>
          <a:p>
            <a:pPr algn="l"/>
            <a:r>
              <a:rPr lang="it-IT" dirty="0" smtClean="0"/>
              <a:t>AVA 2.0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 txBox="1">
            <a:spLocks/>
          </p:cNvSpPr>
          <p:nvPr/>
        </p:nvSpPr>
        <p:spPr>
          <a:xfrm>
            <a:off x="395536" y="201960"/>
            <a:ext cx="7702624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5800" b="1" dirty="0" smtClean="0">
                <a:solidFill>
                  <a:srgbClr val="660066"/>
                </a:solidFill>
              </a:rPr>
              <a:t>R3 </a:t>
            </a:r>
            <a:r>
              <a:rPr lang="it-IT" sz="5100" b="1" dirty="0" smtClean="0">
                <a:solidFill>
                  <a:srgbClr val="660066"/>
                </a:solidFill>
              </a:rPr>
              <a:t>(1)</a:t>
            </a:r>
          </a:p>
          <a:p>
            <a:pPr algn="ctr"/>
            <a:r>
              <a:rPr lang="it-IT" sz="3600" b="1" dirty="0">
                <a:solidFill>
                  <a:srgbClr val="660066"/>
                </a:solidFill>
              </a:rPr>
              <a:t>ASSICURAZIONE DELLA QUALITÀ NEI CORSI DI STUDIO (CDS)</a:t>
            </a:r>
          </a:p>
          <a:p>
            <a:pPr algn="ctr"/>
            <a:endParaRPr lang="it-IT" sz="4000" b="1" dirty="0" smtClean="0">
              <a:solidFill>
                <a:srgbClr val="660066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12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202" y="1628800"/>
            <a:ext cx="81346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200" b="1" dirty="0" smtClean="0"/>
              <a:t>Il CDS definisce i profili culturali e professionali della figura che intende formare e propone attività formative con essi coerenti (R3.A); </a:t>
            </a:r>
          </a:p>
          <a:p>
            <a:pPr marL="342900" indent="-342900">
              <a:buFont typeface="Arial"/>
              <a:buChar char="•"/>
            </a:pPr>
            <a:endParaRPr lang="it-IT" sz="2200" b="1" dirty="0"/>
          </a:p>
          <a:p>
            <a:pPr marL="342900" indent="-342900">
              <a:buFont typeface="Arial"/>
              <a:buChar char="•"/>
            </a:pPr>
            <a:r>
              <a:rPr lang="it-IT" sz="2200" b="1" dirty="0" smtClean="0"/>
              <a:t>promuove una didattica centrata sullo studente...... (R3.B); </a:t>
            </a:r>
          </a:p>
          <a:p>
            <a:pPr marL="342900" indent="-342900">
              <a:buFont typeface="Arial"/>
              <a:buChar char="•"/>
            </a:pPr>
            <a:endParaRPr lang="it-IT" sz="2200" b="1" dirty="0"/>
          </a:p>
          <a:p>
            <a:pPr marL="342900" indent="-342900">
              <a:buFont typeface="Arial"/>
              <a:buChar char="•"/>
            </a:pPr>
            <a:r>
              <a:rPr lang="it-IT" sz="2200" b="1" dirty="0" smtClean="0"/>
              <a:t>dispone di un’adeguata dotazione di personale docente e tecnico-amministrativo, offre servizi accessibili agli studenti e usufruisce di strutture adatte alle esigenze didattiche (R3.C); </a:t>
            </a:r>
          </a:p>
          <a:p>
            <a:pPr marL="342900" indent="-342900">
              <a:buFont typeface="Arial"/>
              <a:buChar char="•"/>
            </a:pPr>
            <a:endParaRPr lang="it-IT" sz="2200" b="1" dirty="0"/>
          </a:p>
          <a:p>
            <a:pPr marL="342900" indent="-342900">
              <a:buFont typeface="Arial"/>
              <a:buChar char="•"/>
            </a:pPr>
            <a:r>
              <a:rPr lang="it-IT" sz="2200" b="1" dirty="0" smtClean="0"/>
              <a:t>è in grado di riconoscere gli aspetti critici e i margini di miglioramento della propria organizzazione didattica e di definire e attuare interventi conseguenti (R3.D).</a:t>
            </a:r>
            <a:endParaRPr lang="it-IT" sz="2200" b="1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186375" y="3606160"/>
            <a:ext cx="3168352" cy="365760"/>
          </a:xfrm>
        </p:spPr>
        <p:txBody>
          <a:bodyPr/>
          <a:lstStyle/>
          <a:p>
            <a:pPr algn="l"/>
            <a:r>
              <a:rPr lang="it-IT" dirty="0" smtClean="0"/>
              <a:t>AVA 2.0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 txBox="1">
            <a:spLocks/>
          </p:cNvSpPr>
          <p:nvPr/>
        </p:nvSpPr>
        <p:spPr>
          <a:xfrm>
            <a:off x="395536" y="106132"/>
            <a:ext cx="7702624" cy="7067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1" dirty="0" smtClean="0">
                <a:solidFill>
                  <a:srgbClr val="660066"/>
                </a:solidFill>
              </a:rPr>
              <a:t>R3 (2)</a:t>
            </a:r>
            <a:endParaRPr lang="it-IT" sz="3600" b="1" dirty="0">
              <a:solidFill>
                <a:srgbClr val="660066"/>
              </a:solidFill>
            </a:endParaRPr>
          </a:p>
          <a:p>
            <a:pPr algn="ctr"/>
            <a:endParaRPr lang="it-IT" sz="4000" b="1" dirty="0" smtClean="0">
              <a:solidFill>
                <a:srgbClr val="660066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13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70384" y="788218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400" dirty="0">
                <a:solidFill>
                  <a:srgbClr val="7030A0"/>
                </a:solidFill>
              </a:rPr>
              <a:t>Punto di attenzione </a:t>
            </a:r>
            <a:r>
              <a:rPr lang="it-IT" sz="2400" dirty="0" smtClean="0">
                <a:solidFill>
                  <a:srgbClr val="7030A0"/>
                </a:solidFill>
              </a:rPr>
              <a:t>R3.A </a:t>
            </a:r>
            <a:r>
              <a:rPr lang="it-IT" sz="2400" dirty="0"/>
              <a:t>– </a:t>
            </a:r>
            <a:r>
              <a:rPr lang="it-IT" sz="2400" b="1" dirty="0"/>
              <a:t>Il </a:t>
            </a:r>
            <a:r>
              <a:rPr lang="it-IT" sz="2400" b="1" dirty="0" err="1"/>
              <a:t>CdS</a:t>
            </a:r>
            <a:r>
              <a:rPr lang="it-IT" sz="2400" b="1" dirty="0"/>
              <a:t> definisce i profili culturali e professionali della figura che intende formare e propone attività formative </a:t>
            </a:r>
            <a:r>
              <a:rPr lang="it-IT" sz="2400" b="1" dirty="0" smtClean="0"/>
              <a:t>coerenti..</a:t>
            </a:r>
            <a:endParaRPr lang="it-IT" sz="2400" b="1" dirty="0"/>
          </a:p>
          <a:p>
            <a:pPr marL="342900" indent="-342900" algn="just">
              <a:buFont typeface="Arial"/>
              <a:buChar char="•"/>
            </a:pPr>
            <a:r>
              <a:rPr lang="it-IT" sz="2400" dirty="0" smtClean="0">
                <a:solidFill>
                  <a:srgbClr val="7030A0"/>
                </a:solidFill>
              </a:rPr>
              <a:t>R3.A.1 </a:t>
            </a:r>
            <a:r>
              <a:rPr lang="it-IT" sz="2400" dirty="0" smtClean="0"/>
              <a:t>– </a:t>
            </a:r>
            <a:r>
              <a:rPr lang="it-IT" sz="2400" b="1" dirty="0" smtClean="0"/>
              <a:t>Il </a:t>
            </a:r>
            <a:r>
              <a:rPr lang="it-IT" sz="2400" b="1" dirty="0" err="1"/>
              <a:t>CdS</a:t>
            </a:r>
            <a:r>
              <a:rPr lang="it-IT" sz="2400" b="1" dirty="0"/>
              <a:t> </a:t>
            </a:r>
            <a:r>
              <a:rPr lang="it-IT" sz="2400" b="1" dirty="0">
                <a:solidFill>
                  <a:srgbClr val="FF0000"/>
                </a:solidFill>
              </a:rPr>
              <a:t>definisce con chiarezza gli aspetti culturali e professionalizzanti della figura in </a:t>
            </a:r>
            <a:r>
              <a:rPr lang="it-IT" sz="2400" b="1" dirty="0" smtClean="0">
                <a:solidFill>
                  <a:srgbClr val="FF0000"/>
                </a:solidFill>
              </a:rPr>
              <a:t>uscita</a:t>
            </a:r>
            <a:r>
              <a:rPr lang="it-IT" sz="2400" b="1" dirty="0" smtClean="0"/>
              <a:t>…. 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dirty="0" smtClean="0">
                <a:solidFill>
                  <a:srgbClr val="7030A0"/>
                </a:solidFill>
              </a:rPr>
              <a:t>R3.A.3 </a:t>
            </a:r>
            <a:r>
              <a:rPr lang="it-IT" sz="2400" dirty="0" smtClean="0"/>
              <a:t>– </a:t>
            </a:r>
            <a:r>
              <a:rPr lang="it-IT" sz="2400" b="1" dirty="0" smtClean="0"/>
              <a:t>Consultazione delle parti interessate.</a:t>
            </a:r>
          </a:p>
          <a:p>
            <a:pPr marL="342900" indent="-342900" algn="just">
              <a:buFont typeface="Arial"/>
              <a:buChar char="•"/>
            </a:pPr>
            <a:r>
              <a:rPr lang="it-IT" sz="2400" b="1" dirty="0" smtClean="0"/>
              <a:t>In fase di progettazione il </a:t>
            </a:r>
            <a:r>
              <a:rPr lang="it-IT" sz="2400" b="1" dirty="0" err="1" smtClean="0"/>
              <a:t>CdS</a:t>
            </a:r>
            <a:r>
              <a:rPr lang="it-IT" sz="2400" b="1" dirty="0" smtClean="0"/>
              <a:t> assicura un’approfondita analisi delle esigenze e potenzialità di sviluppo (umanistico, scientifico, tecnologico, sanitario o economico-sociale) dei settori di riferimento. A tal fine il </a:t>
            </a:r>
            <a:r>
              <a:rPr lang="it-IT" sz="2400" b="1" dirty="0" err="1" smtClean="0"/>
              <a:t>CdS</a:t>
            </a:r>
            <a:r>
              <a:rPr lang="it-IT" sz="2400" b="1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consulta sistematicamente, le principali parti interessate</a:t>
            </a:r>
            <a:r>
              <a:rPr lang="it-IT" sz="2400" b="1" dirty="0" smtClean="0"/>
              <a:t> (studenti, docenti, organizzazioni scientifiche e professionali, rappresentanti del mondo della cultura, della produzione, anche a livello internazionale…)….., </a:t>
            </a:r>
            <a:endParaRPr lang="it-IT" sz="2400" b="1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186375" y="3606160"/>
            <a:ext cx="3168352" cy="365760"/>
          </a:xfrm>
        </p:spPr>
        <p:txBody>
          <a:bodyPr/>
          <a:lstStyle/>
          <a:p>
            <a:pPr algn="l"/>
            <a:r>
              <a:rPr lang="it-IT" dirty="0" smtClean="0"/>
              <a:t>AVA 2.0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 txBox="1">
            <a:spLocks/>
          </p:cNvSpPr>
          <p:nvPr/>
        </p:nvSpPr>
        <p:spPr>
          <a:xfrm>
            <a:off x="323528" y="273968"/>
            <a:ext cx="7702624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 smtClean="0">
                <a:solidFill>
                  <a:srgbClr val="660066"/>
                </a:solidFill>
              </a:rPr>
              <a:t>I nuovi requisiti: R4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14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67544" y="1700808"/>
            <a:ext cx="727057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/>
              <a:t>L’Ateneo ha messo a punto e persegue, tramite l’adozione di politiche adeguate, una propria strategia complessiva – pubblica e trasparente - per lo sviluppo, l’incentivazione e il monitoraggio periodico delle attività di ricerca e di terza missione (R4.A); </a:t>
            </a:r>
          </a:p>
          <a:p>
            <a:endParaRPr lang="it-IT" sz="2400" dirty="0"/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la visione dell’ateneo trova riscontro nelle strategie e nelle politiche elaborate dai dipartimenti per il miglioramento della qualità della ricerca e della terza missione (R4.B).</a:t>
            </a:r>
            <a:endParaRPr lang="it-IT" sz="2400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186375" y="3606160"/>
            <a:ext cx="3168352" cy="365760"/>
          </a:xfrm>
        </p:spPr>
        <p:txBody>
          <a:bodyPr/>
          <a:lstStyle/>
          <a:p>
            <a:pPr algn="l"/>
            <a:r>
              <a:rPr lang="it-IT" dirty="0" smtClean="0"/>
              <a:t>AVA 2.0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4624"/>
            <a:ext cx="8388424" cy="792088"/>
          </a:xfrm>
        </p:spPr>
        <p:txBody>
          <a:bodyPr/>
          <a:lstStyle/>
          <a:p>
            <a:pPr marL="457200" indent="-457200" algn="ctr"/>
            <a:r>
              <a:rPr lang="it-IT" sz="4000" dirty="0" smtClean="0">
                <a:solidFill>
                  <a:srgbClr val="660066"/>
                </a:solidFill>
                <a:latin typeface="+mn-lt"/>
              </a:rPr>
              <a:t>Monitoraggio annuale dei </a:t>
            </a:r>
            <a:r>
              <a:rPr lang="it-IT" sz="4000" dirty="0" err="1" smtClean="0">
                <a:solidFill>
                  <a:srgbClr val="660066"/>
                </a:solidFill>
                <a:latin typeface="+mn-lt"/>
              </a:rPr>
              <a:t>CdS</a:t>
            </a:r>
            <a:r>
              <a:rPr lang="it-IT" sz="4000" dirty="0" smtClean="0">
                <a:solidFill>
                  <a:srgbClr val="660066"/>
                </a:solidFill>
                <a:latin typeface="+mn-lt"/>
              </a:rPr>
              <a:t>: indicatori</a:t>
            </a:r>
            <a:endParaRPr lang="it-IT" sz="4000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064896" cy="5184576"/>
          </a:xfrm>
        </p:spPr>
        <p:txBody>
          <a:bodyPr>
            <a:noAutofit/>
          </a:bodyPr>
          <a:lstStyle/>
          <a:p>
            <a:r>
              <a:rPr lang="it-IT" sz="2800" dirty="0" smtClean="0"/>
              <a:t>Il </a:t>
            </a:r>
            <a:r>
              <a:rPr lang="it-IT" sz="2800" dirty="0"/>
              <a:t>singolo Corso di Studio dell’ateneo </a:t>
            </a:r>
            <a:r>
              <a:rPr lang="it-IT" sz="2800" dirty="0" smtClean="0"/>
              <a:t>si confronterà con valori medi della </a:t>
            </a:r>
            <a:r>
              <a:rPr lang="it-IT" sz="2800" dirty="0"/>
              <a:t>stessa classe di laurea e tipologia (triennale, magistrale, numero chiuso ecc.</a:t>
            </a:r>
            <a:r>
              <a:rPr lang="it-IT" sz="2800" dirty="0" smtClean="0"/>
              <a:t>) nell’ateneo, nella stessa ripartizione geografica, a livello nazionale. </a:t>
            </a:r>
          </a:p>
          <a:p>
            <a:endParaRPr lang="it-IT" sz="2800" dirty="0" smtClean="0"/>
          </a:p>
          <a:p>
            <a:r>
              <a:rPr lang="it-IT" sz="2800" dirty="0"/>
              <a:t>G</a:t>
            </a:r>
            <a:r>
              <a:rPr lang="it-IT" sz="2800" dirty="0" smtClean="0"/>
              <a:t>li indicatori riguardano, in particolare: </a:t>
            </a:r>
          </a:p>
          <a:p>
            <a:pPr lvl="1"/>
            <a:r>
              <a:rPr lang="it-IT" sz="2800" dirty="0" smtClean="0"/>
              <a:t>le </a:t>
            </a:r>
            <a:r>
              <a:rPr lang="it-IT" sz="2800" dirty="0"/>
              <a:t>carriere dei suoi </a:t>
            </a:r>
            <a:r>
              <a:rPr lang="it-IT" sz="2800" dirty="0" smtClean="0"/>
              <a:t>studenti,</a:t>
            </a:r>
          </a:p>
          <a:p>
            <a:pPr lvl="1"/>
            <a:r>
              <a:rPr lang="it-IT" sz="2800" dirty="0" smtClean="0"/>
              <a:t>la loro </a:t>
            </a:r>
            <a:r>
              <a:rPr lang="it-IT" sz="2800" dirty="0" err="1" smtClean="0"/>
              <a:t>occupabilità</a:t>
            </a:r>
            <a:r>
              <a:rPr lang="it-IT" sz="2800" dirty="0" smtClean="0"/>
              <a:t>, </a:t>
            </a:r>
          </a:p>
          <a:p>
            <a:pPr lvl="1"/>
            <a:r>
              <a:rPr lang="it-IT" sz="2800" dirty="0" smtClean="0"/>
              <a:t>l’attrattività del </a:t>
            </a:r>
            <a:r>
              <a:rPr lang="it-IT" sz="2800" dirty="0" err="1" smtClean="0"/>
              <a:t>CdS</a:t>
            </a:r>
            <a:r>
              <a:rPr lang="it-IT" sz="2800" dirty="0" smtClean="0"/>
              <a:t>, </a:t>
            </a:r>
          </a:p>
          <a:p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it-IT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186375" y="3606160"/>
            <a:ext cx="3168352" cy="365760"/>
          </a:xfrm>
        </p:spPr>
        <p:txBody>
          <a:bodyPr/>
          <a:lstStyle/>
          <a:p>
            <a:pPr algn="l"/>
            <a:r>
              <a:rPr lang="it-IT" dirty="0" smtClean="0"/>
              <a:t>AVA 2.0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683568" y="342493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</a:rPr>
              <a:t>Grazie dell’attenzione</a:t>
            </a:r>
          </a:p>
        </p:txBody>
      </p:sp>
      <p:pic>
        <p:nvPicPr>
          <p:cNvPr id="8" name="Immagine 9" descr="anv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9208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9" descr="anv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3"/>
            <a:ext cx="7920880" cy="166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16</a:t>
            </a:fld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186375" y="3606160"/>
            <a:ext cx="3168352" cy="365760"/>
          </a:xfrm>
        </p:spPr>
        <p:txBody>
          <a:bodyPr/>
          <a:lstStyle/>
          <a:p>
            <a:pPr algn="l"/>
            <a:r>
              <a:rPr lang="it-IT" dirty="0" smtClean="0"/>
              <a:t>AVA 2.0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040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  <a:latin typeface="+mn-lt"/>
              </a:rPr>
              <a:t>La </a:t>
            </a:r>
            <a:r>
              <a:rPr lang="it-IT" sz="3600" b="1" dirty="0" smtClean="0">
                <a:solidFill>
                  <a:srgbClr val="0000FF"/>
                </a:solidFill>
                <a:latin typeface="+mn-lt"/>
              </a:rPr>
              <a:t>formazione dei giudizi – Sede</a:t>
            </a:r>
            <a:endParaRPr lang="it-IT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186375" y="3606160"/>
            <a:ext cx="3168352" cy="365760"/>
          </a:xfrm>
        </p:spPr>
        <p:txBody>
          <a:bodyPr/>
          <a:lstStyle/>
          <a:p>
            <a:pPr algn="l"/>
            <a:r>
              <a:rPr lang="it-IT" dirty="0" smtClean="0"/>
              <a:t>AVA 2.0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/>
          </p:nvPr>
        </p:nvGraphicFramePr>
        <p:xfrm>
          <a:off x="107505" y="764704"/>
          <a:ext cx="8208911" cy="5659754"/>
        </p:xfrm>
        <a:graphic>
          <a:graphicData uri="http://schemas.openxmlformats.org/drawingml/2006/table">
            <a:tbl>
              <a:tblPr firstRow="1" firstCol="1" bandRow="1"/>
              <a:tblGrid>
                <a:gridCol w="1822378"/>
                <a:gridCol w="2472524"/>
                <a:gridCol w="3914009"/>
              </a:tblGrid>
              <a:tr h="752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Punteggio finale (</a:t>
                      </a:r>
                      <a:r>
                        <a:rPr lang="it-IT" sz="2000" b="1" dirty="0" err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Pfin</a:t>
                      </a:r>
                      <a:r>
                        <a:rPr lang="it-IT" sz="20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)</a:t>
                      </a:r>
                      <a:endParaRPr lang="it-IT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GIUDIZIO</a:t>
                      </a:r>
                      <a:endParaRPr lang="it-IT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ESITO</a:t>
                      </a:r>
                      <a:endParaRPr lang="it-IT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 i="1" dirty="0">
                          <a:effectLst/>
                          <a:latin typeface="Calibri"/>
                          <a:ea typeface="MS Mincho"/>
                          <a:cs typeface="Lucida Sans Unicode"/>
                        </a:rPr>
                        <a:t>Pfin</a:t>
                      </a:r>
                      <a:r>
                        <a:rPr lang="it-IT" sz="2000" dirty="0">
                          <a:effectLst/>
                          <a:latin typeface="Calibri"/>
                          <a:ea typeface="MS Mincho"/>
                          <a:cs typeface="Lucida Sans Unicode"/>
                        </a:rPr>
                        <a:t>≥7,5</a:t>
                      </a:r>
                      <a:endParaRPr lang="it-IT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A: molto positivo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Accreditamento periodico di validità quinquennale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6,5≤</a:t>
                      </a:r>
                      <a:r>
                        <a:rPr lang="it-IT" sz="20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Pfin</a:t>
                      </a:r>
                      <a:r>
                        <a:rPr lang="it-IT" sz="2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&lt;7,5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B: pienamente soddisfacente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Accreditamento periodico di validità quinquennale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5,5≤</a:t>
                      </a:r>
                      <a:r>
                        <a:rPr lang="it-IT" sz="20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Pfin</a:t>
                      </a:r>
                      <a:r>
                        <a:rPr lang="it-IT" sz="2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&lt;6,5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C: soddisfacente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Accreditamento periodico di validità quinquennale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4≤</a:t>
                      </a:r>
                      <a:r>
                        <a:rPr lang="it-IT" sz="20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Pfin</a:t>
                      </a:r>
                      <a:r>
                        <a:rPr lang="it-IT" sz="2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&lt;5,5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D: condizionato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Accreditamento temporalmente vincolato che, in caso di mancato superamento delle riserve segnalate entro il termine stabilito al momento della valutazione, comporta lo stesso esito del giudizio “insoddisfacente”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 i="1" dirty="0" err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Pfin</a:t>
                      </a:r>
                      <a:r>
                        <a:rPr lang="it-IT" sz="20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&lt;4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E: insoddisfacente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Soppressione della Sede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5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392" y="-27384"/>
            <a:ext cx="76200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EB60D"/>
                </a:solidFill>
                <a:latin typeface="+mn-lt"/>
              </a:rPr>
              <a:t>Ciclo di AQ dei </a:t>
            </a:r>
            <a:r>
              <a:rPr lang="it-IT" b="1" dirty="0" err="1" smtClean="0">
                <a:solidFill>
                  <a:srgbClr val="FEB60D"/>
                </a:solidFill>
                <a:latin typeface="+mn-lt"/>
              </a:rPr>
              <a:t>CdS</a:t>
            </a:r>
            <a:endParaRPr lang="it-IT" b="1" dirty="0">
              <a:solidFill>
                <a:srgbClr val="FEB60D"/>
              </a:solidFill>
              <a:latin typeface="+mn-lt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559864" y="5648960"/>
            <a:ext cx="548640" cy="396240"/>
          </a:xfrm>
        </p:spPr>
        <p:txBody>
          <a:bodyPr/>
          <a:lstStyle/>
          <a:p>
            <a:fld id="{70601C87-8D3C-4DFA-BA2C-14A13F61102E}" type="slidenum">
              <a:rPr lang="it-IT" smtClean="0"/>
              <a:t>18</a:t>
            </a:fld>
            <a:endParaRPr lang="it-IT" dirty="0"/>
          </a:p>
        </p:txBody>
      </p:sp>
      <p:pic>
        <p:nvPicPr>
          <p:cNvPr id="6" name="Content Placeholder 5" descr="PastedGraphic-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0" t="-2560" r="-5375" b="2560"/>
          <a:stretch/>
        </p:blipFill>
        <p:spPr>
          <a:xfrm>
            <a:off x="-108520" y="1256318"/>
            <a:ext cx="8706428" cy="5485050"/>
          </a:xfrm>
        </p:spPr>
      </p:pic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186375" y="3606160"/>
            <a:ext cx="3168352" cy="365760"/>
          </a:xfrm>
        </p:spPr>
        <p:txBody>
          <a:bodyPr/>
          <a:lstStyle/>
          <a:p>
            <a:pPr algn="l"/>
            <a:r>
              <a:rPr lang="it-IT" dirty="0" smtClean="0"/>
              <a:t>AVA 2.0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29816" y="417984"/>
            <a:ext cx="6838528" cy="10668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chemeClr val="tx2">
                    <a:lumMod val="50000"/>
                  </a:schemeClr>
                </a:solidFill>
              </a:rPr>
              <a:t>Sommario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1628800"/>
            <a:ext cx="7344816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Wingdings" charset="2"/>
              <a:buChar char="§"/>
            </a:pPr>
            <a:r>
              <a:rPr lang="it-IT" sz="2800" dirty="0" smtClean="0">
                <a:solidFill>
                  <a:srgbClr val="DE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 normative</a:t>
            </a: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Wingdings" charset="2"/>
              <a:buChar char="§"/>
            </a:pP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Rispetto linee guida per AQ nell’area europea dell’</a:t>
            </a:r>
            <a:r>
              <a:rPr lang="it-IT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ESG 2015  </a:t>
            </a: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Wingdings" charset="2"/>
              <a:buChar char="§"/>
            </a:pPr>
            <a:r>
              <a:rPr lang="it-IT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Importanza autovalutazione in AVA</a:t>
            </a:r>
            <a:endParaRPr lang="it-IT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20000"/>
              </a:lnSpc>
              <a:spcAft>
                <a:spcPts val="300"/>
              </a:spcAft>
              <a:buFont typeface="Wingdings" charset="2"/>
              <a:buChar char="§"/>
            </a:pPr>
            <a:r>
              <a:rPr lang="it-IT" sz="2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Requisiti e Indicatori ANVUR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186375" y="3606160"/>
            <a:ext cx="3168352" cy="365760"/>
          </a:xfrm>
        </p:spPr>
        <p:txBody>
          <a:bodyPr/>
          <a:lstStyle/>
          <a:p>
            <a:pPr algn="l"/>
            <a:r>
              <a:rPr lang="it-IT" dirty="0" smtClean="0"/>
              <a:t>AVA 2.0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6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A0F8AA-E210-4526-83FB-7F3D26941162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73169" y="2757607"/>
            <a:ext cx="8037431" cy="1661993"/>
          </a:xfrm>
          <a:prstGeom prst="rect">
            <a:avLst/>
          </a:prstGeom>
          <a:solidFill>
            <a:srgbClr val="953735"/>
          </a:solidFill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rgbClr val="FFFFFF"/>
                </a:solidFill>
                <a:latin typeface="Arial"/>
              </a:rPr>
              <a:t> Decreto Legislativo 27 gennaio 2012, n. 19 </a:t>
            </a:r>
            <a:r>
              <a:rPr lang="it-IT" sz="2000" b="1" dirty="0" smtClean="0">
                <a:solidFill>
                  <a:schemeClr val="bg1"/>
                </a:solidFill>
                <a:latin typeface="Arial"/>
              </a:rPr>
              <a:t>(</a:t>
            </a:r>
            <a:r>
              <a:rPr lang="it-IT" sz="2000" dirty="0" smtClean="0">
                <a:solidFill>
                  <a:schemeClr val="bg1"/>
                </a:solidFill>
              </a:rPr>
              <a:t>Valorizzazione dell'efficienza delle università e conseguente introduzione di meccanismi premiali nella distribuzione di risorse pubbliche sulla base di criteri definiti ex ante anche mediante la previsione di un sistema di accreditamento periodico delle università </a:t>
            </a:r>
            <a:r>
              <a:rPr lang="it-IT" sz="2000" dirty="0" err="1" smtClean="0">
                <a:solidFill>
                  <a:schemeClr val="bg1"/>
                </a:solidFill>
              </a:rPr>
              <a:t>…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  <a:endParaRPr lang="it-IT" sz="2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85088" y="5024735"/>
            <a:ext cx="2013592" cy="461665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Sistema </a:t>
            </a:r>
            <a:r>
              <a:rPr lang="it-IT" sz="2400" b="1" dirty="0" err="1" smtClean="0">
                <a:solidFill>
                  <a:schemeClr val="bg1"/>
                </a:solidFill>
              </a:rPr>
              <a:t>A.V.A.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" y="1287959"/>
            <a:ext cx="2779631" cy="769441"/>
          </a:xfrm>
          <a:prstGeom prst="rect">
            <a:avLst/>
          </a:prstGeom>
          <a:solidFill>
            <a:srgbClr val="953735"/>
          </a:solidFill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rgbClr val="FFFFFF"/>
                </a:solidFill>
                <a:latin typeface="Arial"/>
              </a:rPr>
              <a:t>Legge 30 dicembre 2010, n. 240</a:t>
            </a:r>
            <a:endParaRPr lang="it-IT" sz="2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029200" y="457200"/>
            <a:ext cx="3160631" cy="769441"/>
          </a:xfrm>
          <a:prstGeom prst="rect">
            <a:avLst/>
          </a:prstGeom>
          <a:solidFill>
            <a:srgbClr val="953735"/>
          </a:solidFill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rgbClr val="FFFFFF"/>
                </a:solidFill>
                <a:latin typeface="Arial"/>
              </a:rPr>
              <a:t> DPR </a:t>
            </a:r>
            <a:r>
              <a:rPr lang="it-IT" sz="2200" b="1" dirty="0" err="1" smtClean="0">
                <a:solidFill>
                  <a:srgbClr val="FFFFFF"/>
                </a:solidFill>
                <a:latin typeface="Arial"/>
              </a:rPr>
              <a:t>1</a:t>
            </a:r>
            <a:r>
              <a:rPr lang="it-IT" sz="2200" b="1" dirty="0" smtClean="0">
                <a:solidFill>
                  <a:srgbClr val="FFFFFF"/>
                </a:solidFill>
                <a:latin typeface="Arial"/>
              </a:rPr>
              <a:t> febbraio 2010, n. 76</a:t>
            </a:r>
            <a:endParaRPr lang="it-IT" sz="2000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9" name="Connettore 2 18"/>
          <p:cNvCxnSpPr>
            <a:stCxn id="13" idx="2"/>
            <a:endCxn id="5" idx="0"/>
          </p:cNvCxnSpPr>
          <p:nvPr/>
        </p:nvCxnSpPr>
        <p:spPr>
          <a:xfrm rot="5400000">
            <a:off x="4835218" y="983309"/>
            <a:ext cx="1530966" cy="2017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7" idx="2"/>
            <a:endCxn id="5" idx="0"/>
          </p:cNvCxnSpPr>
          <p:nvPr/>
        </p:nvCxnSpPr>
        <p:spPr>
          <a:xfrm rot="16200000" flipH="1">
            <a:off x="2793147" y="958868"/>
            <a:ext cx="700207" cy="2897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5" idx="2"/>
            <a:endCxn id="6" idx="0"/>
          </p:cNvCxnSpPr>
          <p:nvPr/>
        </p:nvCxnSpPr>
        <p:spPr>
          <a:xfrm rot="5400000">
            <a:off x="4289318" y="4722167"/>
            <a:ext cx="60513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675909" y="6167735"/>
            <a:ext cx="7858491" cy="461665"/>
          </a:xfrm>
          <a:prstGeom prst="rect">
            <a:avLst/>
          </a:prstGeom>
          <a:solidFill>
            <a:srgbClr val="17375E"/>
          </a:solidFill>
          <a:ln>
            <a:solidFill>
              <a:srgbClr val="FFFF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DM adozione criteri Accreditamento e Valutazione Periodica</a:t>
            </a:r>
            <a:endParaRPr lang="it-IT" sz="2400" b="1" dirty="0">
              <a:solidFill>
                <a:schemeClr val="bg1"/>
              </a:solidFill>
            </a:endParaRPr>
          </a:p>
        </p:txBody>
      </p:sp>
      <p:cxnSp>
        <p:nvCxnSpPr>
          <p:cNvPr id="28" name="Connettore 2 27"/>
          <p:cNvCxnSpPr>
            <a:stCxn id="6" idx="2"/>
            <a:endCxn id="26" idx="0"/>
          </p:cNvCxnSpPr>
          <p:nvPr/>
        </p:nvCxnSpPr>
        <p:spPr>
          <a:xfrm rot="16200000" flipH="1">
            <a:off x="4257852" y="5820431"/>
            <a:ext cx="681335" cy="13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6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4</a:t>
            </a:fld>
            <a:endParaRPr lang="it-IT"/>
          </a:p>
        </p:txBody>
      </p:sp>
      <p:sp>
        <p:nvSpPr>
          <p:cNvPr id="8" name="CasellaDiTesto 29"/>
          <p:cNvSpPr txBox="1"/>
          <p:nvPr/>
        </p:nvSpPr>
        <p:spPr>
          <a:xfrm>
            <a:off x="2051720" y="6320695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FORMULAZIONE DEI REQUISITI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-180528" y="44624"/>
            <a:ext cx="8820472" cy="4949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DE00FF"/>
                </a:solidFill>
                <a:latin typeface="+mn-lt"/>
              </a:rPr>
              <a:t>Assicurazione della Qualità nelle linee guida europee ESG 2015</a:t>
            </a:r>
            <a:endParaRPr lang="it-IT" sz="2400" b="1" dirty="0">
              <a:solidFill>
                <a:srgbClr val="DE00FF"/>
              </a:solidFill>
              <a:latin typeface="+mn-lt"/>
            </a:endParaRP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82155436"/>
              </p:ext>
            </p:extLst>
          </p:nvPr>
        </p:nvGraphicFramePr>
        <p:xfrm>
          <a:off x="1619672" y="1196752"/>
          <a:ext cx="53891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186375" y="3606160"/>
            <a:ext cx="3168352" cy="365760"/>
          </a:xfrm>
        </p:spPr>
        <p:txBody>
          <a:bodyPr/>
          <a:lstStyle/>
          <a:p>
            <a:pPr algn="l"/>
            <a:r>
              <a:rPr lang="it-IT" dirty="0" smtClean="0"/>
              <a:t>AVA 2.0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24224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A0F8AA-E210-4526-83FB-7F3D26941162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499048" y="4267200"/>
            <a:ext cx="1371600" cy="24384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Parallelogramma 19"/>
          <p:cNvSpPr/>
          <p:nvPr/>
        </p:nvSpPr>
        <p:spPr>
          <a:xfrm>
            <a:off x="4184848" y="2133600"/>
            <a:ext cx="2362200" cy="2133600"/>
          </a:xfrm>
          <a:prstGeom prst="parallelogram">
            <a:avLst>
              <a:gd name="adj" fmla="val 78109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Parallelogramma 20"/>
          <p:cNvSpPr/>
          <p:nvPr/>
        </p:nvSpPr>
        <p:spPr>
          <a:xfrm flipH="1">
            <a:off x="1822648" y="2133600"/>
            <a:ext cx="2362200" cy="2133600"/>
          </a:xfrm>
          <a:prstGeom prst="parallelogram">
            <a:avLst>
              <a:gd name="adj" fmla="val 78109"/>
            </a:avLst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3118048" y="5410200"/>
            <a:ext cx="2277486" cy="461665"/>
          </a:xfrm>
          <a:prstGeom prst="rect">
            <a:avLst/>
          </a:prstGeom>
          <a:solidFill>
            <a:srgbClr val="1F497D"/>
          </a:solidFill>
          <a:ln>
            <a:solidFill>
              <a:srgbClr val="FFFF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Autovalutazione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345762" y="2895600"/>
            <a:ext cx="2934968" cy="461665"/>
          </a:xfrm>
          <a:prstGeom prst="rect">
            <a:avLst/>
          </a:prstGeom>
          <a:solidFill>
            <a:srgbClr val="008000"/>
          </a:solidFill>
          <a:ln>
            <a:solidFill>
              <a:srgbClr val="FFFF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Valutazione Periodica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733464" y="2895600"/>
            <a:ext cx="2222784" cy="461665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Accreditamento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28" name="Immagine 27" descr="MP9004243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648" y="0"/>
            <a:ext cx="2667000" cy="28956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27" y="1"/>
            <a:ext cx="2072721" cy="2895600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>
            <a:off x="3575248" y="1600200"/>
            <a:ext cx="1600200" cy="158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9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2"/>
          <p:cNvSpPr>
            <a:spLocks noGrp="1"/>
          </p:cNvSpPr>
          <p:nvPr>
            <p:ph type="title" idx="4294967295"/>
          </p:nvPr>
        </p:nvSpPr>
        <p:spPr>
          <a:xfrm>
            <a:off x="539552" y="-152400"/>
            <a:ext cx="8229600" cy="8382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800000"/>
                </a:solidFill>
              </a:rPr>
              <a:t>Modello di flussi operativi ed attori dell’accreditamento</a:t>
            </a:r>
            <a:endParaRPr lang="it-IT" sz="2800" dirty="0">
              <a:solidFill>
                <a:srgbClr val="8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87197" y="1371600"/>
            <a:ext cx="1724300" cy="369332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Corso di studio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37259" y="685800"/>
            <a:ext cx="2070661" cy="369332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Sede Universitaria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99122" y="2362200"/>
            <a:ext cx="531002" cy="369332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AQ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1" name="Connettore 2 10"/>
          <p:cNvCxnSpPr>
            <a:stCxn id="8" idx="2"/>
          </p:cNvCxnSpPr>
          <p:nvPr/>
        </p:nvCxnSpPr>
        <p:spPr>
          <a:xfrm rot="5400000">
            <a:off x="4350360" y="1663770"/>
            <a:ext cx="1230868" cy="13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10800000" flipV="1">
            <a:off x="5486400" y="1676400"/>
            <a:ext cx="776710" cy="609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733801" y="1676400"/>
            <a:ext cx="838199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441707" y="3810000"/>
            <a:ext cx="304583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Nucleo di valutazione (</a:t>
            </a:r>
            <a:r>
              <a:rPr lang="it-IT" dirty="0" err="1" smtClean="0">
                <a:solidFill>
                  <a:schemeClr val="bg1"/>
                </a:solidFill>
                <a:latin typeface="Arial"/>
                <a:cs typeface="Arial"/>
              </a:rPr>
              <a:t>NdV</a:t>
            </a:r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) </a:t>
            </a:r>
          </a:p>
        </p:txBody>
      </p:sp>
      <p:cxnSp>
        <p:nvCxnSpPr>
          <p:cNvPr id="15" name="Connettore 2 14"/>
          <p:cNvCxnSpPr/>
          <p:nvPr/>
        </p:nvCxnSpPr>
        <p:spPr>
          <a:xfrm rot="5400000" flipH="1">
            <a:off x="4554513" y="3287688"/>
            <a:ext cx="850599" cy="5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419600" y="5791200"/>
            <a:ext cx="100551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ANVUR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917669" y="4687669"/>
            <a:ext cx="2109772" cy="369332"/>
          </a:xfrm>
          <a:prstGeom prst="rect">
            <a:avLst/>
          </a:prstGeom>
          <a:solidFill>
            <a:srgbClr val="809354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Relazione Annuale</a:t>
            </a:r>
          </a:p>
        </p:txBody>
      </p:sp>
      <p:cxnSp>
        <p:nvCxnSpPr>
          <p:cNvPr id="18" name="Connettore 2 17"/>
          <p:cNvCxnSpPr>
            <a:stCxn id="14" idx="2"/>
          </p:cNvCxnSpPr>
          <p:nvPr/>
        </p:nvCxnSpPr>
        <p:spPr>
          <a:xfrm rot="5400000">
            <a:off x="4765478" y="4372852"/>
            <a:ext cx="392669" cy="5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7" idx="2"/>
          </p:cNvCxnSpPr>
          <p:nvPr/>
        </p:nvCxnSpPr>
        <p:spPr>
          <a:xfrm rot="5400000">
            <a:off x="4636779" y="5379225"/>
            <a:ext cx="658000" cy="135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0" y="5943600"/>
            <a:ext cx="259679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Commissioni di esperti </a:t>
            </a:r>
          </a:p>
          <a:p>
            <a:pPr algn="ctr"/>
            <a:r>
              <a:rPr lang="it-IT" dirty="0" smtClean="0">
                <a:latin typeface="Arial"/>
                <a:cs typeface="Arial"/>
              </a:rPr>
              <a:t>della valutazione (CEV)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82626" y="2819400"/>
            <a:ext cx="1489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Visite in loco</a:t>
            </a:r>
          </a:p>
        </p:txBody>
      </p:sp>
      <p:sp>
        <p:nvSpPr>
          <p:cNvPr id="22" name="Parentesi quadra aperta 21"/>
          <p:cNvSpPr/>
          <p:nvPr/>
        </p:nvSpPr>
        <p:spPr>
          <a:xfrm>
            <a:off x="1828800" y="685800"/>
            <a:ext cx="45719" cy="46482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2 23"/>
          <p:cNvCxnSpPr/>
          <p:nvPr/>
        </p:nvCxnSpPr>
        <p:spPr>
          <a:xfrm rot="16200000" flipV="1">
            <a:off x="-531901" y="4646699"/>
            <a:ext cx="2590800" cy="3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8" idx="1"/>
          </p:cNvCxnSpPr>
          <p:nvPr/>
        </p:nvCxnSpPr>
        <p:spPr>
          <a:xfrm rot="10800000" flipV="1">
            <a:off x="2901597" y="870466"/>
            <a:ext cx="1035662" cy="424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8" idx="3"/>
          </p:cNvCxnSpPr>
          <p:nvPr/>
        </p:nvCxnSpPr>
        <p:spPr>
          <a:xfrm>
            <a:off x="6007920" y="870466"/>
            <a:ext cx="1084677" cy="424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6101997" y="2381071"/>
            <a:ext cx="2051403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Commissioni Paritetiche docenti-studenti (CP) </a:t>
            </a:r>
          </a:p>
        </p:txBody>
      </p:sp>
      <p:cxnSp>
        <p:nvCxnSpPr>
          <p:cNvPr id="36" name="Connettore 2 35"/>
          <p:cNvCxnSpPr>
            <a:stCxn id="34" idx="1"/>
          </p:cNvCxnSpPr>
          <p:nvPr/>
        </p:nvCxnSpPr>
        <p:spPr>
          <a:xfrm rot="10800000" flipV="1">
            <a:off x="5410201" y="2981236"/>
            <a:ext cx="691797" cy="600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1987197" y="2477869"/>
            <a:ext cx="2051403" cy="646331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Valutazione degli studenti</a:t>
            </a:r>
          </a:p>
        </p:txBody>
      </p:sp>
      <p:cxnSp>
        <p:nvCxnSpPr>
          <p:cNvPr id="39" name="Connettore 2 38"/>
          <p:cNvCxnSpPr>
            <a:stCxn id="37" idx="3"/>
          </p:cNvCxnSpPr>
          <p:nvPr/>
        </p:nvCxnSpPr>
        <p:spPr>
          <a:xfrm flipV="1">
            <a:off x="4038600" y="2667000"/>
            <a:ext cx="457200" cy="134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22" idx="1"/>
            <a:endCxn id="21" idx="3"/>
          </p:cNvCxnSpPr>
          <p:nvPr/>
        </p:nvCxnSpPr>
        <p:spPr>
          <a:xfrm rot="10800000">
            <a:off x="1571786" y="3004066"/>
            <a:ext cx="257014" cy="5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o 60"/>
          <p:cNvGrpSpPr/>
          <p:nvPr/>
        </p:nvGrpSpPr>
        <p:grpSpPr>
          <a:xfrm>
            <a:off x="1294606" y="3657600"/>
            <a:ext cx="3124994" cy="2135188"/>
            <a:chOff x="1294606" y="3657600"/>
            <a:chExt cx="3124994" cy="2135188"/>
          </a:xfrm>
        </p:grpSpPr>
        <p:cxnSp>
          <p:nvCxnSpPr>
            <p:cNvPr id="56" name="Connettore 1 55"/>
            <p:cNvCxnSpPr/>
            <p:nvPr/>
          </p:nvCxnSpPr>
          <p:spPr>
            <a:xfrm rot="10800000">
              <a:off x="1295400" y="5791200"/>
              <a:ext cx="3124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 rot="5400000" flipH="1" flipV="1">
              <a:off x="228600" y="4724400"/>
              <a:ext cx="2133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/>
            <p:nvPr/>
          </p:nvCxnSpPr>
          <p:spPr>
            <a:xfrm>
              <a:off x="1295400" y="36576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CasellaDiTesto 65"/>
          <p:cNvSpPr txBox="1"/>
          <p:nvPr/>
        </p:nvSpPr>
        <p:spPr>
          <a:xfrm>
            <a:off x="8217029" y="5802868"/>
            <a:ext cx="774571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MIUR</a:t>
            </a:r>
          </a:p>
        </p:txBody>
      </p:sp>
      <p:sp>
        <p:nvSpPr>
          <p:cNvPr id="67" name="Parentesi quadra chiusa 66"/>
          <p:cNvSpPr/>
          <p:nvPr/>
        </p:nvSpPr>
        <p:spPr>
          <a:xfrm>
            <a:off x="8077200" y="609600"/>
            <a:ext cx="76200" cy="16002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4" name="Connettore 2 73"/>
          <p:cNvCxnSpPr>
            <a:stCxn id="16" idx="3"/>
            <a:endCxn id="66" idx="1"/>
          </p:cNvCxnSpPr>
          <p:nvPr/>
        </p:nvCxnSpPr>
        <p:spPr>
          <a:xfrm>
            <a:off x="5425116" y="5975866"/>
            <a:ext cx="2791913" cy="11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78"/>
          <p:cNvGrpSpPr/>
          <p:nvPr/>
        </p:nvGrpSpPr>
        <p:grpSpPr>
          <a:xfrm>
            <a:off x="8305800" y="1371600"/>
            <a:ext cx="304800" cy="4431269"/>
            <a:chOff x="8305800" y="1371600"/>
            <a:chExt cx="304800" cy="4431269"/>
          </a:xfrm>
        </p:grpSpPr>
        <p:cxnSp>
          <p:nvCxnSpPr>
            <p:cNvPr id="76" name="Connettore 1 75"/>
            <p:cNvCxnSpPr>
              <a:stCxn id="66" idx="0"/>
            </p:cNvCxnSpPr>
            <p:nvPr/>
          </p:nvCxnSpPr>
          <p:spPr>
            <a:xfrm rot="5400000" flipH="1" flipV="1">
              <a:off x="6391823" y="3584092"/>
              <a:ext cx="4431268" cy="62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2 77"/>
            <p:cNvCxnSpPr/>
            <p:nvPr/>
          </p:nvCxnSpPr>
          <p:spPr>
            <a:xfrm rot="10800000">
              <a:off x="8305800" y="1371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sellaDiTesto 8"/>
          <p:cNvSpPr txBox="1"/>
          <p:nvPr/>
        </p:nvSpPr>
        <p:spPr>
          <a:xfrm>
            <a:off x="6207617" y="1371600"/>
            <a:ext cx="1646980" cy="646331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Ricerca 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(Dipartimento)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85" name="Connettore 2 84"/>
          <p:cNvCxnSpPr>
            <a:stCxn id="16" idx="2"/>
          </p:cNvCxnSpPr>
          <p:nvPr/>
        </p:nvCxnSpPr>
        <p:spPr>
          <a:xfrm rot="5400000">
            <a:off x="3712645" y="5114887"/>
            <a:ext cx="164069" cy="2255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Parentesi quadra chiusa 40"/>
          <p:cNvSpPr/>
          <p:nvPr/>
        </p:nvSpPr>
        <p:spPr>
          <a:xfrm rot="16200000" flipH="1">
            <a:off x="4991100" y="571500"/>
            <a:ext cx="152399" cy="61722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7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4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34" grpId="0" animBg="1"/>
      <p:bldP spid="37" grpId="0" animBg="1"/>
      <p:bldP spid="66" grpId="0" animBg="1"/>
      <p:bldP spid="67" grpId="0" animBg="1"/>
      <p:bldP spid="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064896" cy="8719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3200" b="1" dirty="0" smtClean="0">
                <a:solidFill>
                  <a:srgbClr val="0000FF"/>
                </a:solidFill>
                <a:latin typeface="+mn-lt"/>
              </a:rPr>
              <a:t>Composizione della commissione di esperti valutatori (CEV)</a:t>
            </a:r>
            <a:endParaRPr lang="it-IT" sz="3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1" y="1556793"/>
            <a:ext cx="2664295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/>
              <a:t>Esperti di </a:t>
            </a:r>
            <a:r>
              <a:rPr lang="it-IT" sz="2400" dirty="0" smtClean="0"/>
              <a:t>sistema 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3923928" y="1412776"/>
            <a:ext cx="432048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/>
              <a:t>valutazione dei requisiti di </a:t>
            </a:r>
            <a:r>
              <a:rPr lang="it-IT" sz="2400" dirty="0" smtClean="0"/>
              <a:t>sede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251520" y="2564904"/>
            <a:ext cx="2664296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/>
              <a:t>Esperti disciplinari </a:t>
            </a:r>
          </a:p>
        </p:txBody>
      </p:sp>
      <p:sp>
        <p:nvSpPr>
          <p:cNvPr id="9" name="Rettangolo 8"/>
          <p:cNvSpPr/>
          <p:nvPr/>
        </p:nvSpPr>
        <p:spPr>
          <a:xfrm>
            <a:off x="3923928" y="2420888"/>
            <a:ext cx="4297088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/>
              <a:t>valutazione dei requisiti di </a:t>
            </a:r>
            <a:r>
              <a:rPr lang="it-IT" sz="2400" dirty="0" smtClean="0"/>
              <a:t>corso </a:t>
            </a:r>
            <a:r>
              <a:rPr lang="it-IT" sz="2400" dirty="0"/>
              <a:t>di </a:t>
            </a:r>
            <a:r>
              <a:rPr lang="it-IT" sz="2400" dirty="0" smtClean="0"/>
              <a:t>studi (coordinati da esperti di sistema)</a:t>
            </a:r>
            <a:endParaRPr lang="it-IT" sz="2400" dirty="0"/>
          </a:p>
        </p:txBody>
      </p:sp>
      <p:sp>
        <p:nvSpPr>
          <p:cNvPr id="10" name="Rettangolo 9"/>
          <p:cNvSpPr/>
          <p:nvPr/>
        </p:nvSpPr>
        <p:spPr>
          <a:xfrm>
            <a:off x="251520" y="3687415"/>
            <a:ext cx="2664296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/>
              <a:t>Studenti valutatori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51520" y="4682754"/>
            <a:ext cx="2664296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/>
              <a:t>Esperti telematici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923928" y="4509120"/>
            <a:ext cx="4320480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/>
              <a:t>valutazione </a:t>
            </a:r>
            <a:r>
              <a:rPr lang="it-IT" sz="2400" dirty="0" smtClean="0"/>
              <a:t>dei requisiti aggiuntivi per </a:t>
            </a:r>
            <a:r>
              <a:rPr lang="it-IT" sz="2400" dirty="0"/>
              <a:t>le università telematiche e per i corsi di studio </a:t>
            </a:r>
            <a:r>
              <a:rPr lang="it-IT" sz="2400" dirty="0" smtClean="0"/>
              <a:t>parzialmente o integralmente a distanza</a:t>
            </a:r>
            <a:endParaRPr lang="it-IT" sz="2400" dirty="0"/>
          </a:p>
        </p:txBody>
      </p:sp>
      <p:sp>
        <p:nvSpPr>
          <p:cNvPr id="14" name="Freccia a destra 13"/>
          <p:cNvSpPr/>
          <p:nvPr/>
        </p:nvSpPr>
        <p:spPr>
          <a:xfrm>
            <a:off x="3014172" y="1661992"/>
            <a:ext cx="792088" cy="251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3014172" y="2640210"/>
            <a:ext cx="792088" cy="251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3014172" y="3822036"/>
            <a:ext cx="792088" cy="251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>
            <a:off x="3014172" y="4787953"/>
            <a:ext cx="792088" cy="251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3923928" y="3573016"/>
            <a:ext cx="432048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 smtClean="0"/>
              <a:t>valutazione </a:t>
            </a:r>
            <a:r>
              <a:rPr lang="it-IT" sz="2400" dirty="0"/>
              <a:t>dei requisiti di </a:t>
            </a:r>
            <a:r>
              <a:rPr lang="it-IT" sz="2400" dirty="0" smtClean="0"/>
              <a:t>sede e corso di studi.</a:t>
            </a:r>
            <a:endParaRPr lang="it-I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7</a:t>
            </a:fld>
            <a:endParaRPr lang="it-IT"/>
          </a:p>
        </p:txBody>
      </p:sp>
      <p:sp>
        <p:nvSpPr>
          <p:cNvPr id="19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186375" y="3606160"/>
            <a:ext cx="3168352" cy="365760"/>
          </a:xfrm>
        </p:spPr>
        <p:txBody>
          <a:bodyPr/>
          <a:lstStyle/>
          <a:p>
            <a:pPr algn="l"/>
            <a:r>
              <a:rPr lang="it-IT" dirty="0" smtClean="0"/>
              <a:t>AVA 2.0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840" y="692696"/>
            <a:ext cx="79928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ESAME A DISTANZA: La CEV inizia l’analisi della documentazione  disponibile 2 </a:t>
            </a:r>
            <a:r>
              <a:rPr lang="it-IT" sz="2200" dirty="0"/>
              <a:t>mesi prima della </a:t>
            </a:r>
            <a:r>
              <a:rPr lang="it-IT" sz="2200" dirty="0" smtClean="0"/>
              <a:t>visita, durata 1 mese.</a:t>
            </a:r>
            <a:endParaRPr lang="it-IT" sz="2200" dirty="0"/>
          </a:p>
          <a:p>
            <a:endParaRPr lang="it-IT" sz="2400" dirty="0" smtClean="0"/>
          </a:p>
          <a:p>
            <a:r>
              <a:rPr lang="it-IT" sz="2400" dirty="0"/>
              <a:t>LA VISITA IN </a:t>
            </a:r>
            <a:r>
              <a:rPr lang="it-IT" sz="2400" dirty="0" smtClean="0"/>
              <a:t>LOCO: da 3 a 5 giorni, a seconda del numero di </a:t>
            </a:r>
            <a:r>
              <a:rPr lang="it-IT" sz="2400" dirty="0" err="1" smtClean="0"/>
              <a:t>CdS</a:t>
            </a:r>
            <a:r>
              <a:rPr lang="it-IT" sz="2400" dirty="0" smtClean="0"/>
              <a:t> e Dipartimenti oggetto di visita</a:t>
            </a:r>
            <a:endParaRPr lang="it-IT" sz="2400" dirty="0"/>
          </a:p>
          <a:p>
            <a:endParaRPr lang="it-IT" sz="2400" dirty="0" smtClean="0"/>
          </a:p>
          <a:p>
            <a:r>
              <a:rPr lang="it-IT" sz="2400" dirty="0"/>
              <a:t>LA RELAZIONE </a:t>
            </a:r>
            <a:r>
              <a:rPr lang="it-IT" sz="2400" dirty="0" smtClean="0"/>
              <a:t>TECNICA DELLA </a:t>
            </a:r>
            <a:r>
              <a:rPr lang="it-IT" sz="2400" dirty="0"/>
              <a:t>CEV E IL RAPPORTO ANVUR </a:t>
            </a:r>
            <a:r>
              <a:rPr lang="it-IT" sz="2400" dirty="0" smtClean="0"/>
              <a:t>PUBBLICO SULL’ACCREDITAMENTO:</a:t>
            </a:r>
            <a:endParaRPr lang="it-IT" sz="2400" dirty="0"/>
          </a:p>
        </p:txBody>
      </p:sp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499567" y="116632"/>
            <a:ext cx="7772400" cy="5040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4000" b="1" dirty="0">
                <a:solidFill>
                  <a:srgbClr val="0000FF"/>
                </a:solidFill>
                <a:latin typeface="+mn-lt"/>
              </a:rPr>
              <a:t>Fasi </a:t>
            </a:r>
            <a:r>
              <a:rPr lang="it-IT" sz="4000" b="1" dirty="0" smtClean="0">
                <a:solidFill>
                  <a:srgbClr val="0000FF"/>
                </a:solidFill>
                <a:latin typeface="+mn-lt"/>
              </a:rPr>
              <a:t>del processo di valutazione</a:t>
            </a:r>
            <a:endParaRPr lang="it-IT" sz="4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186375" y="3606160"/>
            <a:ext cx="3168352" cy="365760"/>
          </a:xfrm>
        </p:spPr>
        <p:txBody>
          <a:bodyPr/>
          <a:lstStyle/>
          <a:p>
            <a:pPr algn="l"/>
            <a:r>
              <a:rPr lang="it-IT" dirty="0" smtClean="0"/>
              <a:t>AVA 2.0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3528" y="603534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POST-VISITA: IL </a:t>
            </a:r>
            <a:r>
              <a:rPr lang="it-IT" sz="2400" dirty="0"/>
              <a:t>MONITORAGGIO DELLE CRITICITÀ EVIDENZIATE </a:t>
            </a:r>
            <a:r>
              <a:rPr lang="it-IT" sz="2400" dirty="0" smtClean="0"/>
              <a:t>DALLA CEV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772165" y="3715924"/>
            <a:ext cx="750656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/>
              <a:t>Entro </a:t>
            </a:r>
            <a:r>
              <a:rPr lang="it-IT" b="1" dirty="0" smtClean="0"/>
              <a:t>60 giorni </a:t>
            </a:r>
            <a:r>
              <a:rPr lang="it-IT" dirty="0" smtClean="0"/>
              <a:t>dalla fine della visita il rapporto preliminare viene inviato all’Ateneo che ha </a:t>
            </a:r>
            <a:r>
              <a:rPr lang="it-IT" b="1" dirty="0" smtClean="0"/>
              <a:t>30 giorni </a:t>
            </a:r>
            <a:r>
              <a:rPr lang="it-IT" dirty="0" smtClean="0"/>
              <a:t>di tempo per produrre eventuali controdeduzioni su elementi fattuali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781131" y="4725144"/>
            <a:ext cx="75065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/>
              <a:t>Dopo altri </a:t>
            </a:r>
            <a:r>
              <a:rPr lang="it-IT" b="1" dirty="0" smtClean="0"/>
              <a:t>30 giorni </a:t>
            </a:r>
            <a:r>
              <a:rPr lang="it-IT" dirty="0" smtClean="0"/>
              <a:t>la CEV redige il rapporto finale che viene inviato all’ANVUR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772165" y="5229200"/>
            <a:ext cx="750656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/>
              <a:t>L’ Anvur sulla base del rapporto della CEV e di tutta la documentazione disponibile produce un rapporto PUBBLICO sull’accreditamento dell’Ateneo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68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 txBox="1">
            <a:spLocks/>
          </p:cNvSpPr>
          <p:nvPr/>
        </p:nvSpPr>
        <p:spPr>
          <a:xfrm>
            <a:off x="395536" y="201960"/>
            <a:ext cx="7702624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 smtClean="0">
                <a:solidFill>
                  <a:srgbClr val="660066"/>
                </a:solidFill>
              </a:rPr>
              <a:t>I nuovi requisiti: R1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1C87-8D3C-4DFA-BA2C-14A13F61102E}" type="slidenum">
              <a:rPr lang="it-IT" smtClean="0"/>
              <a:t>9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07504" y="1190357"/>
            <a:ext cx="8208912" cy="5352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L’Ateneo </a:t>
            </a:r>
          </a:p>
          <a:p>
            <a:pPr>
              <a:lnSpc>
                <a:spcPts val="700"/>
              </a:lnSpc>
            </a:pPr>
            <a:endParaRPr lang="it-IT" sz="2400" b="1" dirty="0" smtClean="0"/>
          </a:p>
          <a:p>
            <a:pPr marL="342900" indent="-342900" algn="just">
              <a:buFont typeface="Arial"/>
              <a:buChar char="•"/>
            </a:pPr>
            <a:r>
              <a:rPr lang="it-IT" sz="2400" dirty="0" smtClean="0"/>
              <a:t>possiede, dichiara e realizza una visione dell’Assicurazione della Qualità della didattica e della ricerca, adottando strategie, politiche e procedure opportune per realizzarla …. </a:t>
            </a:r>
            <a:r>
              <a:rPr lang="it-IT" sz="2400" b="1" dirty="0" smtClean="0">
                <a:solidFill>
                  <a:srgbClr val="660066"/>
                </a:solidFill>
              </a:rPr>
              <a:t>L’Ateneo </a:t>
            </a:r>
            <a:r>
              <a:rPr lang="it-IT" sz="2400" b="1" dirty="0">
                <a:solidFill>
                  <a:srgbClr val="660066"/>
                </a:solidFill>
              </a:rPr>
              <a:t>assegna allo studente un ruolo attivo e partecipativo nei processi di AQ. </a:t>
            </a:r>
            <a:r>
              <a:rPr lang="it-IT" sz="2400" b="1" dirty="0" smtClean="0">
                <a:solidFill>
                  <a:srgbClr val="660066"/>
                </a:solidFill>
              </a:rPr>
              <a:t>…. </a:t>
            </a:r>
            <a:r>
              <a:rPr lang="it-IT" sz="2400" dirty="0" smtClean="0"/>
              <a:t>(R1.A)</a:t>
            </a:r>
          </a:p>
          <a:p>
            <a:pPr marL="342900" indent="-342900" algn="just">
              <a:buFont typeface="Arial"/>
              <a:buChar char="•"/>
            </a:pPr>
            <a:endParaRPr lang="it-IT" sz="2400" dirty="0" smtClean="0"/>
          </a:p>
          <a:p>
            <a:pPr marL="342900" indent="-342900" algn="just">
              <a:buFont typeface="Arial"/>
              <a:buChar char="•"/>
            </a:pPr>
            <a:r>
              <a:rPr lang="it-IT" sz="2400" dirty="0"/>
              <a:t>In linea con le </a:t>
            </a:r>
            <a:r>
              <a:rPr lang="it-IT" sz="2400" dirty="0" smtClean="0"/>
              <a:t>ESG </a:t>
            </a:r>
            <a:r>
              <a:rPr lang="it-IT" sz="2400" dirty="0"/>
              <a:t>2015, l’Ateneo garantisce che l’offerta didattica </a:t>
            </a:r>
            <a:r>
              <a:rPr lang="it-IT" sz="2400" dirty="0" smtClean="0"/>
              <a:t>dei </a:t>
            </a:r>
            <a:r>
              <a:rPr lang="it-IT" sz="2400" dirty="0" err="1"/>
              <a:t>CdS</a:t>
            </a:r>
            <a:r>
              <a:rPr lang="it-IT" sz="2400" dirty="0"/>
              <a:t> sia progettata sulla base delle necessità complessive di sviluppo della società </a:t>
            </a:r>
            <a:r>
              <a:rPr lang="it-IT" sz="2400" dirty="0" smtClean="0"/>
              <a:t>.. </a:t>
            </a:r>
            <a:r>
              <a:rPr lang="it-IT" sz="2400" dirty="0"/>
              <a:t>tenendo conto della centralità degli studenti e delle loro </a:t>
            </a:r>
            <a:r>
              <a:rPr lang="it-IT" sz="2400" dirty="0" smtClean="0"/>
              <a:t>esigenze…. (R1.B)</a:t>
            </a:r>
          </a:p>
          <a:p>
            <a:pPr marL="342900" indent="-342900" algn="just">
              <a:buFont typeface="Arial"/>
              <a:buChar char="•"/>
            </a:pPr>
            <a:endParaRPr lang="it-IT" sz="2400" dirty="0" smtClean="0"/>
          </a:p>
          <a:p>
            <a:pPr marL="342900" indent="-342900" algn="just">
              <a:buFont typeface="Arial"/>
              <a:buChar char="•"/>
            </a:pPr>
            <a:r>
              <a:rPr lang="it-IT" sz="2400" dirty="0" smtClean="0"/>
              <a:t>elabora criteri atti a garantire la qualità della docenza…. (R1.C).</a:t>
            </a:r>
            <a:endParaRPr lang="it-IT" sz="2000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186375" y="3606160"/>
            <a:ext cx="3168352" cy="365760"/>
          </a:xfrm>
        </p:spPr>
        <p:txBody>
          <a:bodyPr/>
          <a:lstStyle/>
          <a:p>
            <a:pPr algn="l"/>
            <a:r>
              <a:rPr lang="it-IT" dirty="0" smtClean="0"/>
              <a:t>AVA 2.0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Default Theme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12727</TotalTime>
  <Words>1234</Words>
  <Application>Microsoft Office PowerPoint</Application>
  <PresentationFormat>Presentazione su schermo (4:3)</PresentationFormat>
  <Paragraphs>182</Paragraphs>
  <Slides>18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</vt:lpstr>
      <vt:lpstr>Lucida Sans Unicode</vt:lpstr>
      <vt:lpstr>MS Mincho</vt:lpstr>
      <vt:lpstr>Times New Roman</vt:lpstr>
      <vt:lpstr>Wingdings</vt:lpstr>
      <vt:lpstr>Default Theme</vt:lpstr>
      <vt:lpstr>Struttura personalizzata</vt:lpstr>
      <vt:lpstr> Il sistema di Autovalutazione, Valutazione e Accreditamento (AVA)  Sandro Momigliano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Modello di flussi operativi ed attori dell’accreditamento</vt:lpstr>
      <vt:lpstr>Composizione della commissione di esperti valutatori (CEV)</vt:lpstr>
      <vt:lpstr>Fasi del processo di valutazione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Monitoraggio annuale dei CdS: indicatori</vt:lpstr>
      <vt:lpstr>Presentazione standard di PowerPoint</vt:lpstr>
      <vt:lpstr>La formazione dei giudizi – Sede</vt:lpstr>
      <vt:lpstr>Ciclo di AQ dei CdS</vt:lpstr>
    </vt:vector>
  </TitlesOfParts>
  <Company>Olidata S.p.A.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Valutazione della Performance Passi futuri</dc:title>
  <dc:creator>alberto.ciolfi</dc:creator>
  <cp:lastModifiedBy>Sandro Momigliano</cp:lastModifiedBy>
  <cp:revision>511</cp:revision>
  <cp:lastPrinted>2017-03-22T18:25:17Z</cp:lastPrinted>
  <dcterms:created xsi:type="dcterms:W3CDTF">2015-11-02T11:11:55Z</dcterms:created>
  <dcterms:modified xsi:type="dcterms:W3CDTF">2017-03-23T13:30:01Z</dcterms:modified>
</cp:coreProperties>
</file>