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1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5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8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0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88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9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71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71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7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25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65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400" b="1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L’implementazione a livello nazionale della Raccomandazione </a:t>
            </a:r>
            <a:r>
              <a:rPr lang="it-IT" sz="2400" b="1" cap="small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Eqavet:</a:t>
            </a:r>
            <a:r>
              <a:rPr lang="it-IT" sz="2400" b="1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2400" b="1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400" b="1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l’esperienza della regione umbria</a:t>
            </a:r>
            <a:br>
              <a:rPr lang="it-IT" sz="2400" b="1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2000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Roma, </a:t>
            </a:r>
            <a:r>
              <a:rPr lang="it-IT" sz="2000" i="1" cap="small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marzo 2017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10169235" cy="1094654"/>
          </a:xfrm>
        </p:spPr>
        <p:txBody>
          <a:bodyPr/>
          <a:lstStyle/>
          <a:p>
            <a:pPr lvl="0" algn="l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A376"/>
              </a:buClr>
              <a:buSzPct val="70000"/>
            </a:pPr>
            <a:endParaRPr lang="it-IT" sz="1400" b="1" dirty="0" smtClean="0">
              <a:solidFill>
                <a:prstClr val="black"/>
              </a:solidFill>
              <a:latin typeface="Century" panose="02040604050505020304" pitchFamily="18" charset="0"/>
            </a:endParaRPr>
          </a:p>
          <a:p>
            <a:pPr lvl="0" algn="l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A376"/>
              </a:buClr>
              <a:buSzPct val="70000"/>
            </a:pP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Regione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</a:rPr>
              <a:t>Umbria</a:t>
            </a:r>
          </a:p>
          <a:p>
            <a:pPr lvl="0" algn="l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A376"/>
              </a:buClr>
              <a:buSzPct val="70000"/>
            </a:pP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</a:rPr>
              <a:t>Servizio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Programmazione, indirizzo, monitoraggio, controllo FSE ed innovazione di 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sistema</a:t>
            </a:r>
            <a:endParaRPr lang="it-IT" sz="2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it-IT" sz="2000" dirty="0">
              <a:latin typeface="Calibri" panose="020F0502020204030204" pitchFamily="34" charset="0"/>
            </a:endParaRPr>
          </a:p>
        </p:txBody>
      </p:sp>
      <p:pic>
        <p:nvPicPr>
          <p:cNvPr id="4" name="Picture 5" descr="http://intra.regumbria.local/C10/Immagine%20coordinata/LOGHI%20REGIONE%20UMBRIA/logo%20giunta%20regiona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122863"/>
            <a:ext cx="165576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5807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Sviluppare le complementarietà possibili della metodologia di </a:t>
            </a:r>
            <a:r>
              <a:rPr lang="it-IT" sz="2400" b="1" noProof="1">
                <a:solidFill>
                  <a:prstClr val="black"/>
                </a:solidFill>
                <a:latin typeface="Calibri" panose="020F0502020204030204" pitchFamily="34" charset="0"/>
              </a:rPr>
              <a:t>Peer Review con il Dispositivo per l’Accreditamento delle agenzie formative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4909" y="1825625"/>
            <a:ext cx="10868891" cy="4796848"/>
          </a:xfrm>
        </p:spPr>
        <p:txBody>
          <a:bodyPr>
            <a:normAutofit lnSpcReduction="10000"/>
          </a:bodyPr>
          <a:lstStyle/>
          <a:p>
            <a:pPr marL="274320" lvl="0" indent="-27432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it-IT" sz="2600" dirty="0">
                <a:solidFill>
                  <a:prstClr val="black"/>
                </a:solidFill>
              </a:rPr>
              <a:t>Introduzione nel Repertorio </a:t>
            </a:r>
            <a:r>
              <a:rPr lang="it-IT" sz="2600" dirty="0" smtClean="0">
                <a:solidFill>
                  <a:prstClr val="black"/>
                </a:solidFill>
              </a:rPr>
              <a:t>della Regione Umbria </a:t>
            </a:r>
            <a:r>
              <a:rPr lang="it-IT" sz="2600" dirty="0">
                <a:solidFill>
                  <a:prstClr val="black"/>
                </a:solidFill>
              </a:rPr>
              <a:t>dei profili professionali di un </a:t>
            </a:r>
            <a:r>
              <a:rPr lang="it-IT" sz="2600" b="1" dirty="0">
                <a:solidFill>
                  <a:prstClr val="black"/>
                </a:solidFill>
              </a:rPr>
              <a:t>sistema di competenze per la gestione del processo di </a:t>
            </a:r>
            <a:r>
              <a:rPr lang="it-IT" sz="2600" b="1" i="1" noProof="1">
                <a:solidFill>
                  <a:prstClr val="black"/>
                </a:solidFill>
              </a:rPr>
              <a:t>peer reviewing</a:t>
            </a:r>
            <a:r>
              <a:rPr lang="it-IT" sz="2600" b="1" noProof="1">
                <a:solidFill>
                  <a:prstClr val="black"/>
                </a:solidFill>
              </a:rPr>
              <a:t> in ambito formativo e il relativo standard formativo minimo </a:t>
            </a:r>
            <a:r>
              <a:rPr lang="it-IT" sz="2600" noProof="1">
                <a:solidFill>
                  <a:prstClr val="black"/>
                </a:solidFill>
              </a:rPr>
              <a:t>(</a:t>
            </a:r>
            <a:r>
              <a:rPr lang="it-IT" sz="2600" dirty="0">
                <a:solidFill>
                  <a:prstClr val="black"/>
                </a:solidFill>
              </a:rPr>
              <a:t>DGR 1424/2012); </a:t>
            </a:r>
          </a:p>
          <a:p>
            <a:pPr marL="274320" lvl="0" indent="-27432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it-IT" sz="2600" dirty="0">
                <a:solidFill>
                  <a:prstClr val="black"/>
                </a:solidFill>
              </a:rPr>
              <a:t>Le competenze così acquisibili assolvono l'obbligo di </a:t>
            </a:r>
            <a:r>
              <a:rPr lang="it-IT" sz="2600" b="1" dirty="0">
                <a:solidFill>
                  <a:prstClr val="black"/>
                </a:solidFill>
              </a:rPr>
              <a:t>aggiornamento professionale</a:t>
            </a:r>
            <a:r>
              <a:rPr lang="it-IT" sz="2600" dirty="0">
                <a:solidFill>
                  <a:prstClr val="black"/>
                </a:solidFill>
              </a:rPr>
              <a:t> per il mantenimento dell’accreditamento (criterio C del dispositivo </a:t>
            </a:r>
            <a:r>
              <a:rPr lang="it-IT" sz="2600" dirty="0" smtClean="0">
                <a:solidFill>
                  <a:prstClr val="black"/>
                </a:solidFill>
              </a:rPr>
              <a:t>regionale per l’Accreditamento delle agenzie formative);</a:t>
            </a:r>
            <a:endParaRPr lang="it-IT" sz="2600" dirty="0">
              <a:solidFill>
                <a:prstClr val="black"/>
              </a:solidFill>
            </a:endParaRPr>
          </a:p>
          <a:p>
            <a:pPr marL="273050" lvl="0" indent="-27305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it-IT" sz="2600" dirty="0">
                <a:solidFill>
                  <a:prstClr val="black"/>
                </a:solidFill>
              </a:rPr>
              <a:t>Nel 2013 </a:t>
            </a:r>
            <a:r>
              <a:rPr lang="it-IT" sz="2600" b="1" dirty="0">
                <a:solidFill>
                  <a:prstClr val="black"/>
                </a:solidFill>
              </a:rPr>
              <a:t>due prime edizioni sperimentali di formazione </a:t>
            </a:r>
            <a:r>
              <a:rPr lang="it-IT" sz="2600" dirty="0">
                <a:solidFill>
                  <a:prstClr val="black"/>
                </a:solidFill>
              </a:rPr>
              <a:t>(29-30 aprile 2013 e 25-26 giugno 2013), 12 ore di formazione per edizione, 40 agenzie accreditate formate all’impiego della metodologia;</a:t>
            </a:r>
          </a:p>
          <a:p>
            <a:pPr marL="273050" lvl="0" indent="-27305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it-IT" sz="2600" dirty="0">
                <a:solidFill>
                  <a:prstClr val="black"/>
                </a:solidFill>
              </a:rPr>
              <a:t>Nel 2016 </a:t>
            </a:r>
            <a:r>
              <a:rPr lang="it-IT" sz="2600" b="1" dirty="0">
                <a:solidFill>
                  <a:prstClr val="black"/>
                </a:solidFill>
              </a:rPr>
              <a:t>nuova edizione di formazione</a:t>
            </a:r>
            <a:r>
              <a:rPr lang="it-IT" sz="2600" dirty="0">
                <a:solidFill>
                  <a:prstClr val="black"/>
                </a:solidFill>
              </a:rPr>
              <a:t>: 20 agenzie coinvolte in Umbria di cui 5 hanno partecipato anche alla fase di </a:t>
            </a:r>
            <a:r>
              <a:rPr lang="it-IT" sz="2600" dirty="0" smtClean="0">
                <a:solidFill>
                  <a:prstClr val="black"/>
                </a:solidFill>
              </a:rPr>
              <a:t>sperimentazione della nuova strumentazione messa a punto nell’ambito del progetto PRALINE;</a:t>
            </a:r>
            <a:endParaRPr lang="it-IT" sz="2600" dirty="0">
              <a:solidFill>
                <a:prstClr val="black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7724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Sviluppare le complementarietà possibili della metodologia di </a:t>
            </a:r>
            <a:r>
              <a:rPr lang="it-IT" sz="2400" b="1" noProof="1">
                <a:solidFill>
                  <a:prstClr val="black"/>
                </a:solidFill>
                <a:latin typeface="Calibri" panose="020F0502020204030204" pitchFamily="34" charset="0"/>
              </a:rPr>
              <a:t>Peer Review con il Dispositivo per l’Accreditamento delle agenzie formative</a:t>
            </a:r>
            <a:endParaRPr lang="it-IT" sz="2800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lvl="0" indent="-27305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it-IT" sz="2400" dirty="0" smtClean="0">
                <a:solidFill>
                  <a:prstClr val="black"/>
                </a:solidFill>
              </a:rPr>
              <a:t>Creazione </a:t>
            </a:r>
            <a:r>
              <a:rPr lang="it-IT" sz="2400" dirty="0">
                <a:solidFill>
                  <a:prstClr val="black"/>
                </a:solidFill>
              </a:rPr>
              <a:t>di un </a:t>
            </a:r>
            <a:r>
              <a:rPr lang="it-IT" sz="2400" b="1" dirty="0">
                <a:solidFill>
                  <a:prstClr val="black"/>
                </a:solidFill>
              </a:rPr>
              <a:t>Gruppo di lavoro </a:t>
            </a:r>
            <a:r>
              <a:rPr lang="it-IT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inter-Servizi responsabili dell’attuazione di interventi POR FSE 2014-2020, finalizzato </a:t>
            </a:r>
            <a:r>
              <a:rPr lang="it-IT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all’individuazione di modalità concrete per la migliore integrazione </a:t>
            </a:r>
            <a:r>
              <a:rPr lang="it-IT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della metodologia di Peer Review Europea nel quadro regionale di garanzie di qualità dell’offerta formativa </a:t>
            </a:r>
            <a:r>
              <a:rPr lang="it-IT" sz="2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(DGR n.</a:t>
            </a:r>
            <a:r>
              <a:rPr lang="de-DE" sz="24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1067 del 26/09/2016</a:t>
            </a:r>
            <a:r>
              <a:rPr lang="de-DE" sz="2400" dirty="0" smtClean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273050" lvl="0" indent="-27305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de-DE" sz="2400" dirty="0">
              <a:solidFill>
                <a:prstClr val="black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73050" lvl="0" indent="-27305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de-DE" sz="2400" dirty="0" smtClean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 particolare, il Servizio della Regione Umbria competente sta lavorando alla possibile introduzione della Peer Review tra i criteri di premialità delle agenzie formative previsti all‘interno del nuovo dispositivo per l‘Accreditamento</a:t>
            </a:r>
            <a:endParaRPr lang="it-IT" sz="2400" dirty="0">
              <a:solidFill>
                <a:prstClr val="black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4672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Vi aspettiamo a Bruxelles!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8545" y="1690688"/>
            <a:ext cx="11215255" cy="4486275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0"/>
              </a:spcAft>
              <a:buNone/>
            </a:pPr>
            <a:endParaRPr lang="en-GB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n-GB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n-GB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GB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Conference</a:t>
            </a:r>
            <a:endParaRPr lang="it-IT" sz="18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GB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 Education and Learning: Putting Quality into Action</a:t>
            </a:r>
            <a:endParaRPr lang="it-IT" sz="18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it-IT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May 2017 – 10.30-14.00</a:t>
            </a:r>
          </a:p>
          <a:p>
            <a:pPr marL="0" indent="0" algn="ctr">
              <a:spcAft>
                <a:spcPts val="0"/>
              </a:spcAft>
              <a:buNone/>
            </a:pPr>
            <a:endParaRPr lang="it-IT" sz="18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it-IT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Regione Umbria - Sede di Bruxelles/</a:t>
            </a:r>
            <a:r>
              <a:rPr lang="it-IT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Brussels Office</a:t>
            </a:r>
            <a:endParaRPr lang="it-IT" sz="18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it-IT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Rond Point Schuman, 14 - 1040 Bruxelles </a:t>
            </a:r>
            <a:endParaRPr lang="it-IT" sz="18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979" y="2060719"/>
            <a:ext cx="1438095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080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35628" y="226579"/>
            <a:ext cx="10785764" cy="2294948"/>
          </a:xfrm>
        </p:spPr>
        <p:txBody>
          <a:bodyPr>
            <a:normAutofit/>
          </a:bodyPr>
          <a:lstStyle/>
          <a:p>
            <a:r>
              <a:rPr lang="it-IT" sz="3200" spc="-60" dirty="0" smtClean="0">
                <a:latin typeface="Calibri" panose="020F0502020204030204" pitchFamily="34" charset="0"/>
              </a:rPr>
              <a:t>Tra i criteri guida per l’implementazione della Raccomandazione EQAVET (Piano Nazionale, Progetto QALL, EQAVET TWG,etc.):</a:t>
            </a:r>
            <a:endParaRPr lang="it-IT" sz="3200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563" lvl="0" indent="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None/>
            </a:pPr>
            <a:endParaRPr lang="it-IT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182563" lvl="0" indent="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None/>
            </a:pPr>
            <a:endParaRPr lang="it-IT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2900" b="1" cap="small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  <a:t>Sviluppare le complementarietà fra diversi approcci alla qualità </a:t>
            </a:r>
            <a: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  <a:t/>
            </a:r>
            <a:b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</a:br>
            <a:endParaRPr lang="it-IT" sz="2900" spc="-6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 particolare:</a:t>
            </a:r>
            <a:b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  <a:t>- bilanciare approcci top-down e bottom-up</a:t>
            </a:r>
            <a:b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  <a:t>- combinare valutazione esterna e auto-valutazione</a:t>
            </a:r>
            <a:b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it-IT" sz="2900" spc="-60" dirty="0" smtClean="0">
                <a:solidFill>
                  <a:prstClr val="black"/>
                </a:solidFill>
                <a:latin typeface="Calibri" panose="020F0502020204030204" pitchFamily="34" charset="0"/>
              </a:rPr>
              <a:t>- raccogliere dati sia qualitativi che quantitativi</a:t>
            </a:r>
            <a:endParaRPr lang="it-IT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2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latin typeface="+mn-lt"/>
              </a:rPr>
              <a:t>Un terreno di possibile applicazione e sperimentazione</a:t>
            </a:r>
            <a:endParaRPr lang="it-IT" sz="4000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563" lvl="0" indent="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None/>
            </a:pPr>
            <a:endParaRPr lang="it-IT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182563" lvl="0" indent="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None/>
            </a:pPr>
            <a:r>
              <a:rPr lang="it-IT" dirty="0" smtClean="0">
                <a:solidFill>
                  <a:prstClr val="black"/>
                </a:solidFill>
                <a:latin typeface="Calibri" panose="020F0502020204030204" pitchFamily="34" charset="0"/>
              </a:rPr>
              <a:t>Sviluppare le complementarietà e le sinergie possibili tra:</a:t>
            </a:r>
            <a:endParaRPr lang="it-IT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182563" lvl="0" indent="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None/>
            </a:pPr>
            <a:endParaRPr lang="it-IT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39763" lvl="0" indent="-45720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prstClr val="black"/>
                </a:solidFill>
                <a:latin typeface="Calibri" panose="020F0502020204030204" pitchFamily="34" charset="0"/>
              </a:rPr>
              <a:t>Il </a:t>
            </a:r>
            <a:r>
              <a:rPr lang="it-IT" dirty="0">
                <a:solidFill>
                  <a:prstClr val="black"/>
                </a:solidFill>
                <a:latin typeface="Calibri" panose="020F0502020204030204" pitchFamily="34" charset="0"/>
              </a:rPr>
              <a:t>dispositivo per l’Accreditamento delle agenzie formative </a:t>
            </a:r>
          </a:p>
          <a:p>
            <a:pPr marL="639763" lvl="0" indent="-457200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Font typeface="Wingdings" panose="05000000000000000000" pitchFamily="2" charset="2"/>
              <a:buChar char="§"/>
            </a:pPr>
            <a:r>
              <a:rPr lang="it-IT" dirty="0">
                <a:solidFill>
                  <a:prstClr val="black"/>
                </a:solidFill>
                <a:latin typeface="Calibri" panose="020F0502020204030204" pitchFamily="34" charset="0"/>
              </a:rPr>
              <a:t>La metodologia di Peer Review per le garanzie di qualità dell’offerta formativa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1912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200" dirty="0">
                <a:solidFill>
                  <a:prstClr val="black"/>
                </a:solidFill>
                <a:latin typeface="Century Schoolbook"/>
              </a:rPr>
              <a:t/>
            </a:r>
            <a:br>
              <a:rPr lang="it-IT" sz="2200" dirty="0">
                <a:solidFill>
                  <a:prstClr val="black"/>
                </a:solidFill>
                <a:latin typeface="Century Schoolbook"/>
              </a:rPr>
            </a:br>
            <a:r>
              <a:rPr lang="it-IT" sz="2800" b="1" dirty="0">
                <a:solidFill>
                  <a:prstClr val="black"/>
                </a:solidFill>
                <a:latin typeface="Calibri" panose="020F0502020204030204" pitchFamily="34" charset="0"/>
              </a:rPr>
              <a:t>Il dispositivo per l’Accreditamento delle agenzie formative </a:t>
            </a:r>
            <a:endParaRPr lang="it-IT" sz="2800" b="1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563" lvl="0" indent="19050" algn="just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595959"/>
                </a:solidFill>
                <a:latin typeface="Corbel"/>
              </a:rPr>
              <a:t>Istituito nel 2004 e implementato nel 2008, il dispositivo per l’Accreditamento delle agenzie formative mette a disposizione del sistema </a:t>
            </a:r>
            <a:r>
              <a:rPr lang="it-IT" sz="2000" b="1" dirty="0">
                <a:solidFill>
                  <a:srgbClr val="595959"/>
                </a:solidFill>
                <a:latin typeface="Corbel"/>
              </a:rPr>
              <a:t>regole e procedure chiare </a:t>
            </a:r>
            <a:r>
              <a:rPr lang="it-IT" sz="2000" dirty="0">
                <a:solidFill>
                  <a:srgbClr val="595959"/>
                </a:solidFill>
                <a:latin typeface="Corbel"/>
              </a:rPr>
              <a:t>per entrare nel mercato e accedere a finanziamenti pubblici</a:t>
            </a:r>
          </a:p>
          <a:p>
            <a:pPr marL="182563" lvl="0" indent="19050" algn="just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595959"/>
                </a:solidFill>
                <a:latin typeface="Corbel"/>
              </a:rPr>
              <a:t>Si tratta di un approccio in cui le garanzie di qualità dipendono fondamentalmente dalla </a:t>
            </a:r>
            <a:r>
              <a:rPr lang="it-IT" sz="2000" b="1" dirty="0">
                <a:solidFill>
                  <a:srgbClr val="595959"/>
                </a:solidFill>
                <a:latin typeface="Corbel"/>
              </a:rPr>
              <a:t>qualità degli input </a:t>
            </a:r>
            <a:r>
              <a:rPr lang="it-IT" sz="2000" dirty="0">
                <a:solidFill>
                  <a:srgbClr val="595959"/>
                </a:solidFill>
                <a:latin typeface="Corbel"/>
              </a:rPr>
              <a:t>(in termini di attrezzature, risorse finanziarie, risorse umane, etc.) immessi nel processo, </a:t>
            </a:r>
            <a:r>
              <a:rPr lang="it-IT" sz="2000" dirty="0" smtClean="0">
                <a:solidFill>
                  <a:srgbClr val="595959"/>
                </a:solidFill>
                <a:latin typeface="Corbel"/>
              </a:rPr>
              <a:t>e, </a:t>
            </a:r>
            <a:r>
              <a:rPr lang="it-IT" sz="2000" dirty="0">
                <a:solidFill>
                  <a:srgbClr val="595959"/>
                </a:solidFill>
                <a:latin typeface="Corbel"/>
              </a:rPr>
              <a:t>di per </a:t>
            </a:r>
            <a:r>
              <a:rPr lang="it-IT" sz="2000" dirty="0" smtClean="0">
                <a:solidFill>
                  <a:srgbClr val="595959"/>
                </a:solidFill>
                <a:latin typeface="Corbel"/>
              </a:rPr>
              <a:t>sé, </a:t>
            </a:r>
            <a:r>
              <a:rPr lang="it-IT" sz="2000" dirty="0">
                <a:solidFill>
                  <a:srgbClr val="595959"/>
                </a:solidFill>
                <a:latin typeface="Corbel"/>
              </a:rPr>
              <a:t>poco o per nulla </a:t>
            </a:r>
            <a:r>
              <a:rPr lang="it-IT" sz="2000" dirty="0" smtClean="0">
                <a:solidFill>
                  <a:srgbClr val="595959"/>
                </a:solidFill>
                <a:latin typeface="Corbel"/>
              </a:rPr>
              <a:t>in grado di tenere conto della </a:t>
            </a:r>
            <a:r>
              <a:rPr lang="it-IT" sz="2000" dirty="0">
                <a:solidFill>
                  <a:srgbClr val="595959"/>
                </a:solidFill>
                <a:latin typeface="Corbel"/>
              </a:rPr>
              <a:t>qualità degli output e risultati (in termini di apprendimento e occupazionali) prodotti</a:t>
            </a:r>
          </a:p>
          <a:p>
            <a:pPr marL="182563" lvl="0" indent="19050" algn="just" fontAlgn="base">
              <a:spcBef>
                <a:spcPts val="1200"/>
              </a:spcBef>
              <a:spcAft>
                <a:spcPct val="0"/>
              </a:spcAft>
              <a:buClr>
                <a:srgbClr val="40BAD2"/>
              </a:buClr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595959"/>
                </a:solidFill>
                <a:latin typeface="Corbel"/>
              </a:rPr>
              <a:t>Attualmente il dispositivo è in fase di nuova revisione. Tra le principali novità</a:t>
            </a:r>
            <a:r>
              <a:rPr lang="it-IT" sz="2000" dirty="0">
                <a:solidFill>
                  <a:srgbClr val="595959"/>
                </a:solidFill>
                <a:latin typeface="Corbel" panose="020B0503020204020204" pitchFamily="34" charset="0"/>
              </a:rPr>
              <a:t>: l’ </a:t>
            </a:r>
            <a:r>
              <a:rPr lang="it-IT" sz="2000" b="1" dirty="0">
                <a:solidFill>
                  <a:prstClr val="black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introduzione di un sistema di debiti e crediti </a:t>
            </a:r>
            <a:r>
              <a:rPr lang="it-IT" sz="2000" dirty="0">
                <a:solidFill>
                  <a:prstClr val="black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che prevede l’applicazione di determinati punteggi premianti o penalizzanti legati ai risultati in termini di efficacia e di efficienza </a:t>
            </a:r>
            <a:r>
              <a:rPr lang="it-IT" sz="2000" dirty="0" smtClean="0">
                <a:solidFill>
                  <a:prstClr val="black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degli interventi formativi </a:t>
            </a:r>
            <a:r>
              <a:rPr lang="it-IT" sz="2000" dirty="0">
                <a:solidFill>
                  <a:prstClr val="black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realizzati </a:t>
            </a:r>
            <a:endParaRPr lang="it-IT" sz="2000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5227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cap="small" dirty="0">
                <a:solidFill>
                  <a:srgbClr val="676A55"/>
                </a:solidFill>
                <a:latin typeface="Calibri" panose="020F0502020204030204" pitchFamily="34" charset="0"/>
              </a:rPr>
              <a:t>La PEER REVIEW PER LE GARANZIE DI QUALITà DELL’ISTRUZIONE E FORMAZIONE PROFESSIONALE</a:t>
            </a:r>
            <a:endParaRPr lang="it-IT" b="1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Metodologia messa a punto e sperimentata a livello europeo </a:t>
            </a:r>
            <a:r>
              <a:rPr lang="it-IT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(Programmi 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LLP e poi Erasmus </a:t>
            </a:r>
            <a:r>
              <a:rPr lang="it-IT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+)  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per l’applicazione a diversi ambiti dell’istruzione e formazione professionale (Formazione iniziale, Formazione continua, Orientamento, Educazione degli Adulti)</a:t>
            </a:r>
          </a:p>
          <a:p>
            <a:pPr lvl="0" algn="just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La Regione Umbria ha potuto partecipare all’implementazione della metodologia e alla sperimentazione del suo l’impiego grazie alla partecipazione ai progetti </a:t>
            </a:r>
            <a:r>
              <a:rPr lang="it-IT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PRISDOQ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it-IT" sz="2400" i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Peer Review: Improving Substainable Development Of Quality</a:t>
            </a:r>
            <a:r>
              <a:rPr lang="it-IT" sz="2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LLP Leonardo TOI 2011-2013) e </a:t>
            </a:r>
            <a:r>
              <a:rPr lang="it-IT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PRALINE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it-IT" sz="2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Peer Review in Adult Learning to Improve formal and non formal Education, ERASMUS + 2014 -17 - http://www.praline-project.eu</a:t>
            </a:r>
            <a:r>
              <a:rPr lang="it-IT" sz="24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/)</a:t>
            </a:r>
            <a:endParaRPr lang="it-IT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it-IT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65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>
                <a:solidFill>
                  <a:prstClr val="black"/>
                </a:solidFill>
                <a:latin typeface="Calibri" panose="020F0502020204030204" pitchFamily="34" charset="0"/>
              </a:rPr>
              <a:t>Principali caratteristiche della metodologia di Peer Review</a:t>
            </a:r>
            <a:endParaRPr lang="it-IT" sz="3200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02327"/>
            <a:ext cx="11353800" cy="5458691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7008"/>
              </a:buClr>
              <a:buSzPct val="75000"/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La Peer review è una forma di </a:t>
            </a:r>
            <a:r>
              <a:rPr lang="it-IT" b="1" dirty="0">
                <a:solidFill>
                  <a:srgbClr val="595959"/>
                </a:solidFill>
                <a:latin typeface="Calibri" panose="020F0502020204030204" pitchFamily="34" charset="0"/>
              </a:rPr>
              <a:t>valutazione esterna </a:t>
            </a: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che ha l’obiettivo di sostenere l’istituzione valutata nel percorso per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l’assicurazione </a:t>
            </a: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e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sviluppo </a:t>
            </a: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qualità, consentendo di individuare punti di forza ed aree di criticità in funzione del miglioramento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7008"/>
              </a:buClr>
              <a:buSzPct val="75000"/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Iniziativa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avviata su </a:t>
            </a: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base volontaria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7008"/>
              </a:buClr>
              <a:buSzPct val="75000"/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La Peer review è condotta da un gruppo di esperti esterni, i Pari,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i quali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sono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chiamati a raccogliere (</a:t>
            </a:r>
            <a:r>
              <a:rPr lang="it-IT" sz="2600" dirty="0" smtClean="0">
                <a:solidFill>
                  <a:srgbClr val="595959"/>
                </a:solidFill>
                <a:latin typeface="Calibri" panose="020F0502020204030204" pitchFamily="34" charset="0"/>
              </a:rPr>
              <a:t>Visita </a:t>
            </a:r>
            <a:r>
              <a:rPr lang="it-IT" sz="2600" dirty="0">
                <a:solidFill>
                  <a:srgbClr val="595959"/>
                </a:solidFill>
                <a:latin typeface="Calibri" panose="020F0502020204030204" pitchFamily="34" charset="0"/>
              </a:rPr>
              <a:t>dei </a:t>
            </a:r>
            <a:r>
              <a:rPr lang="it-IT" sz="2600" dirty="0" smtClean="0">
                <a:solidFill>
                  <a:srgbClr val="595959"/>
                </a:solidFill>
                <a:latin typeface="Calibri" panose="020F0502020204030204" pitchFamily="34" charset="0"/>
              </a:rPr>
              <a:t>Pari)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 </a:t>
            </a: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evidenze (dati qualitativi e quantitativi) in merito a specifiche aree qualità e criteri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oggetto di valutazione, sulla </a:t>
            </a:r>
            <a:r>
              <a:rPr lang="it-IT" dirty="0">
                <a:solidFill>
                  <a:srgbClr val="595959"/>
                </a:solidFill>
                <a:latin typeface="Calibri" panose="020F0502020204030204" pitchFamily="34" charset="0"/>
              </a:rPr>
              <a:t>cui base </a:t>
            </a:r>
            <a:r>
              <a:rPr lang="it-IT" dirty="0" smtClean="0">
                <a:solidFill>
                  <a:srgbClr val="595959"/>
                </a:solidFill>
                <a:latin typeface="Calibri" panose="020F0502020204030204" pitchFamily="34" charset="0"/>
              </a:rPr>
              <a:t>stenderanno un Rapporto finale sulla struttura visitata.  </a:t>
            </a:r>
            <a:endParaRPr lang="it-IT" dirty="0" smtClean="0">
              <a:solidFill>
                <a:srgbClr val="595959"/>
              </a:solidFill>
              <a:latin typeface="Calibri" panose="020F0502020204030204" pitchFamily="34" charset="0"/>
            </a:endParaRP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7008"/>
              </a:buClr>
              <a:buSzPct val="75000"/>
              <a:buFont typeface="Wingdings" panose="05000000000000000000" pitchFamily="2" charset="2"/>
              <a:buChar char="Ø"/>
            </a:pPr>
            <a:r>
              <a:rPr lang="it-IT" sz="2600" dirty="0" smtClean="0">
                <a:solidFill>
                  <a:srgbClr val="595959"/>
                </a:solidFill>
                <a:latin typeface="Calibri" panose="020F0502020204030204" pitchFamily="34" charset="0"/>
              </a:rPr>
              <a:t>I Pari hanno una buona </a:t>
            </a:r>
            <a:r>
              <a:rPr lang="it-IT" sz="2600" dirty="0">
                <a:solidFill>
                  <a:srgbClr val="595959"/>
                </a:solidFill>
                <a:latin typeface="Calibri" panose="020F0502020204030204" pitchFamily="34" charset="0"/>
              </a:rPr>
              <a:t>conoscenza ed esperienza nel settore </a:t>
            </a:r>
            <a:r>
              <a:rPr lang="it-IT" sz="2600" dirty="0" smtClean="0">
                <a:solidFill>
                  <a:srgbClr val="595959"/>
                </a:solidFill>
                <a:latin typeface="Calibri" panose="020F0502020204030204" pitchFamily="34" charset="0"/>
              </a:rPr>
              <a:t>dell’IFP, sono stati debitamente </a:t>
            </a:r>
            <a:r>
              <a:rPr lang="it-IT" sz="2600" dirty="0">
                <a:solidFill>
                  <a:srgbClr val="595959"/>
                </a:solidFill>
                <a:latin typeface="Calibri" panose="020F0502020204030204" pitchFamily="34" charset="0"/>
              </a:rPr>
              <a:t>formati all’impiego della specifica procedura e strumentazione, nonché, in Italia, inseriti in apposito </a:t>
            </a:r>
            <a:r>
              <a:rPr lang="it-IT" sz="2600" dirty="0" smtClean="0">
                <a:solidFill>
                  <a:srgbClr val="595959"/>
                </a:solidFill>
                <a:latin typeface="Calibri" panose="020F0502020204030204" pitchFamily="34" charset="0"/>
              </a:rPr>
              <a:t>Registro</a:t>
            </a:r>
            <a:endParaRPr lang="it-IT" dirty="0" smtClean="0">
              <a:solidFill>
                <a:srgbClr val="595959"/>
              </a:solidFill>
              <a:latin typeface="Calibri" panose="020F0502020204030204" pitchFamily="34" charset="0"/>
            </a:endParaRP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7008"/>
              </a:buClr>
              <a:buSzPct val="75000"/>
              <a:buFont typeface="Wingdings" panose="05000000000000000000" pitchFamily="2" charset="2"/>
              <a:buChar char="Ø"/>
            </a:pPr>
            <a:endParaRPr lang="it-IT" dirty="0">
              <a:solidFill>
                <a:srgbClr val="595959"/>
              </a:solidFill>
              <a:latin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7948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65127"/>
            <a:ext cx="11049000" cy="147492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>
                <a:latin typeface="Calibri" panose="020F0502020204030204" pitchFamily="34" charset="0"/>
              </a:rPr>
              <a:t>Punti di forza della metodologia di Peer Review</a:t>
            </a:r>
            <a:endParaRPr lang="it-IT" sz="3200" b="1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02327"/>
            <a:ext cx="12192001" cy="5555673"/>
          </a:xfrm>
        </p:spPr>
        <p:txBody>
          <a:bodyPr>
            <a:noAutofit/>
          </a:bodyPr>
          <a:lstStyle/>
          <a:p>
            <a:pPr marL="0" lvl="0" indent="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None/>
              <a:defRPr/>
            </a:pPr>
            <a:r>
              <a:rPr lang="it-IT" sz="2000" cap="small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Vantaggi sotto l’aspetto della qualità e affidabilità della valutazione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73050" lvl="0" indent="-27305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metodologia incentrata su un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approccio dal </a:t>
            </a:r>
            <a:r>
              <a:rPr lang="it-IT" sz="20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basso e su base volontaria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it-IT" sz="20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grado di combinare la valutazione esterna con l’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autovalutazione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basata su criteri e indicatori </a:t>
            </a:r>
            <a:r>
              <a:rPr lang="it-IT" sz="20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rilevanti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 le strutture valutate, </a:t>
            </a:r>
            <a:r>
              <a:rPr lang="it-IT" sz="20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coerenti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il quadro di riferimento </a:t>
            </a:r>
            <a:r>
              <a:rPr lang="it-IT" sz="20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EQAVET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più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aderenti alle specificità di taluni settori e fasi dell’apprendimento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(vedi in particolare il caso dell’AL);  </a:t>
            </a:r>
            <a:endParaRPr lang="it-IT" sz="20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None/>
              <a:defRPr/>
            </a:pPr>
            <a:r>
              <a:rPr lang="it-IT" sz="2000" cap="small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Vantaggi sotto l’aspetto degli apprendimenti e altri risultati per le organizzazioni che vi partecipano: </a:t>
            </a:r>
            <a:endParaRPr lang="it-IT" sz="2000" cap="small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metodologia capace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 coinvolgere e motivare gli organismi che erogano formazione al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miglioramento continuo della qualità,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anche grazie allo sviluppo 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delle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competenze 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tutti i soggetti </a:t>
            </a:r>
            <a:r>
              <a:rPr lang="it-IT" sz="20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coinvolti;</a:t>
            </a:r>
            <a:endParaRPr lang="it-IT" sz="20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grado di favorire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l’apprendimento reciproco tra diverse organizzazioni e ruoli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il trasferimento di buone pratiche per lo sviluppo della competitività e sostenibilità dei sistemi di offerta.  </a:t>
            </a: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</a:rPr>
              <a:t>In grado di sviluppare la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fiducia reciproca e la crescita di relazioni cooperative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</a:rPr>
              <a:t>tra organismi della IFP, anche a livello trasnazionale, contribuendo in tal modo a creare le condizioni migliori per le pratiche di mobilità</a:t>
            </a:r>
          </a:p>
        </p:txBody>
      </p:sp>
    </p:spTree>
    <p:extLst>
      <p:ext uri="{BB962C8B-B14F-4D97-AF65-F5344CB8AC3E}">
        <p14:creationId xmlns:p14="http://schemas.microsoft.com/office/powerpoint/2010/main" val="243361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700" b="1" cap="small" dirty="0">
                <a:solidFill>
                  <a:srgbClr val="676A55"/>
                </a:solidFill>
                <a:latin typeface="Calibri" panose="020F0502020204030204" pitchFamily="34" charset="0"/>
              </a:rPr>
              <a:t>Altri vantaggi della Peer Review in particolare per l’offerta di apprendimento in età adulta</a:t>
            </a:r>
            <a:endParaRPr lang="it-IT" b="1" dirty="0"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825624"/>
            <a:ext cx="11049000" cy="4824557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endParaRPr lang="it-IT" sz="2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Può </a:t>
            </a:r>
            <a:r>
              <a:rPr lang="it-IT" sz="2600" dirty="0">
                <a:solidFill>
                  <a:prstClr val="black"/>
                </a:solidFill>
                <a:latin typeface="Calibri" panose="020F0502020204030204" pitchFamily="34" charset="0"/>
              </a:rPr>
              <a:t>essere gestita da organizzazioni piccole o molto piccole di IFP in modo più agevole e sostenibile rispetto ad altri sistemi di gestione della </a:t>
            </a:r>
            <a:r>
              <a:rPr lang="it-IT" sz="2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qualità</a:t>
            </a:r>
            <a:r>
              <a:rPr lang="it-IT" sz="2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;</a:t>
            </a: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endParaRPr lang="it-IT" sz="2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endParaRPr lang="it-IT" sz="2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Può </a:t>
            </a:r>
            <a:r>
              <a:rPr lang="it-IT" sz="2600" dirty="0">
                <a:solidFill>
                  <a:prstClr val="black"/>
                </a:solidFill>
                <a:latin typeface="Calibri" panose="020F0502020204030204" pitchFamily="34" charset="0"/>
              </a:rPr>
              <a:t>facilitare l’avvicinamento alle pratiche della qualità da parte di erogatori di formazione non accreditati, occasionali e/o non sistematici (associazioni, imprese, etc.) in particolare nel vasto e variegato settore dell’Apprendimento degli </a:t>
            </a:r>
            <a:r>
              <a:rPr lang="it-IT" sz="2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Adulti;</a:t>
            </a:r>
            <a:endParaRPr lang="it-IT" sz="2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4587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Garantire la qualità dell’offerta formativa per gli Adulti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None/>
              <a:defRPr/>
            </a:pPr>
            <a:r>
              <a:rPr lang="it-IT" sz="2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Considerati i significativi benefici sul piano della crescita professionale, sociale e personale che la formazione in età adulta è in grado potenzialmente di produrre, anche quando il costo della formazione ricada prevalentemente sui destinatari finali, è possibile per l’Amministrazione pubblica tutelare l’interesse dei cittadini garantendo le migliori condizioni possibili di accesso all’offerta formativa in termini di rapporto </a:t>
            </a:r>
            <a:r>
              <a:rPr lang="it-IT" sz="2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costo/benefici</a:t>
            </a:r>
          </a:p>
          <a:p>
            <a:pPr marL="0" lvl="0" indent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None/>
              <a:defRPr/>
            </a:pPr>
            <a:r>
              <a:rPr lang="it-IT" sz="2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esempio: </a:t>
            </a: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promuovendo </a:t>
            </a:r>
            <a:r>
              <a:rPr lang="it-IT" sz="2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crescita di una maggiore consapevolezza (sia degli operatori che dei beneficiari) in merito ai criteri di valutazione della qualità    </a:t>
            </a:r>
            <a:endParaRPr lang="it-IT" sz="2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buClr>
                <a:srgbClr val="72A376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it-IT" sz="24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promuovendo l’impiego di dispositivi per la garanzia della qualità </a:t>
            </a:r>
            <a:r>
              <a:rPr lang="it-IT" sz="2400" dirty="0" err="1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accessibilie</a:t>
            </a:r>
            <a:r>
              <a:rPr lang="it-IT" sz="24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sostenibili</a:t>
            </a:r>
            <a:endParaRPr lang="it-IT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2267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1127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</vt:lpstr>
      <vt:lpstr>Century Schoolbook</vt:lpstr>
      <vt:lpstr>Corbel</vt:lpstr>
      <vt:lpstr>Times New Roman</vt:lpstr>
      <vt:lpstr>Wingdings</vt:lpstr>
      <vt:lpstr>Tema di Office</vt:lpstr>
      <vt:lpstr>L’implementazione a livello nazionale della Raccomandazione Eqavet: l’esperienza della regione umbria  Roma, 23 marzo 2017</vt:lpstr>
      <vt:lpstr>Tra i criteri guida per l’implementazione della Raccomandazione EQAVET (Piano Nazionale, Progetto QALL, EQAVET TWG,etc.):</vt:lpstr>
      <vt:lpstr>Un terreno di possibile applicazione e sperimentazione</vt:lpstr>
      <vt:lpstr> Il dispositivo per l’Accreditamento delle agenzie formative </vt:lpstr>
      <vt:lpstr>La PEER REVIEW PER LE GARANZIE DI QUALITà DELL’ISTRUZIONE E FORMAZIONE PROFESSIONALE</vt:lpstr>
      <vt:lpstr>Principali caratteristiche della metodologia di Peer Review</vt:lpstr>
      <vt:lpstr>Punti di forza della metodologia di Peer Review</vt:lpstr>
      <vt:lpstr>Altri vantaggi della Peer Review in particolare per l’offerta di apprendimento in età adulta</vt:lpstr>
      <vt:lpstr>Garantire la qualità dell’offerta formativa per gli Adulti</vt:lpstr>
      <vt:lpstr>Sviluppare le complementarietà possibili della metodologia di Peer Review con il Dispositivo per l’Accreditamento delle agenzie formative</vt:lpstr>
      <vt:lpstr>Sviluppare le complementarietà possibili della metodologia di Peer Review con il Dispositivo per l’Accreditamento delle agenzie formative</vt:lpstr>
      <vt:lpstr>Vi aspettiamo a Bruxelles!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L’implementazione a livello nazionale della Raccomandazione Eqavet: l’esperienza della regione umbria  Roma, 23 marzo 2017</dc:title>
  <dc:creator>Antonietta Petetti</dc:creator>
  <cp:lastModifiedBy>Antonietta Petetti</cp:lastModifiedBy>
  <cp:revision>28</cp:revision>
  <dcterms:created xsi:type="dcterms:W3CDTF">2017-03-16T10:47:08Z</dcterms:created>
  <dcterms:modified xsi:type="dcterms:W3CDTF">2017-03-22T11:05:45Z</dcterms:modified>
</cp:coreProperties>
</file>