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7"/>
  </p:notesMasterIdLst>
  <p:handoutMasterIdLst>
    <p:handoutMasterId r:id="rId48"/>
  </p:handoutMasterIdLst>
  <p:sldIdLst>
    <p:sldId id="265" r:id="rId2"/>
    <p:sldId id="259" r:id="rId3"/>
    <p:sldId id="362" r:id="rId4"/>
    <p:sldId id="271" r:id="rId5"/>
    <p:sldId id="363" r:id="rId6"/>
    <p:sldId id="364" r:id="rId7"/>
    <p:sldId id="366" r:id="rId8"/>
    <p:sldId id="367" r:id="rId9"/>
    <p:sldId id="368" r:id="rId10"/>
    <p:sldId id="369" r:id="rId11"/>
    <p:sldId id="273" r:id="rId12"/>
    <p:sldId id="274" r:id="rId13"/>
    <p:sldId id="330" r:id="rId14"/>
    <p:sldId id="275" r:id="rId15"/>
    <p:sldId id="277" r:id="rId16"/>
    <p:sldId id="344" r:id="rId17"/>
    <p:sldId id="280" r:id="rId18"/>
    <p:sldId id="281" r:id="rId19"/>
    <p:sldId id="282" r:id="rId20"/>
    <p:sldId id="283" r:id="rId21"/>
    <p:sldId id="284" r:id="rId22"/>
    <p:sldId id="348" r:id="rId23"/>
    <p:sldId id="349" r:id="rId24"/>
    <p:sldId id="350" r:id="rId25"/>
    <p:sldId id="370" r:id="rId26"/>
    <p:sldId id="287" r:id="rId27"/>
    <p:sldId id="288" r:id="rId28"/>
    <p:sldId id="335" r:id="rId29"/>
    <p:sldId id="296" r:id="rId30"/>
    <p:sldId id="333" r:id="rId31"/>
    <p:sldId id="336" r:id="rId32"/>
    <p:sldId id="358" r:id="rId33"/>
    <p:sldId id="361" r:id="rId34"/>
    <p:sldId id="360" r:id="rId35"/>
    <p:sldId id="334" r:id="rId36"/>
    <p:sldId id="337" r:id="rId37"/>
    <p:sldId id="301" r:id="rId38"/>
    <p:sldId id="338" r:id="rId39"/>
    <p:sldId id="373" r:id="rId40"/>
    <p:sldId id="372" r:id="rId41"/>
    <p:sldId id="315" r:id="rId42"/>
    <p:sldId id="302" r:id="rId43"/>
    <p:sldId id="303" r:id="rId44"/>
    <p:sldId id="323" r:id="rId45"/>
    <p:sldId id="325" r:id="rId46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clrMru>
    <a:srgbClr val="004F8A"/>
    <a:srgbClr val="0C60AC"/>
    <a:srgbClr val="FF3300"/>
    <a:srgbClr val="FF0000"/>
    <a:srgbClr val="203EA0"/>
    <a:srgbClr val="084276"/>
    <a:srgbClr val="FBFDA1"/>
    <a:srgbClr val="E4E4E4"/>
  </p:clrMru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9" autoAdjust="0"/>
    <p:restoredTop sz="94107" autoAdjust="0"/>
  </p:normalViewPr>
  <p:slideViewPr>
    <p:cSldViewPr snapToGrid="0" snapToObjects="1">
      <p:cViewPr>
        <p:scale>
          <a:sx n="100" d="100"/>
          <a:sy n="100" d="100"/>
        </p:scale>
        <p:origin x="-504" y="-126"/>
      </p:cViewPr>
      <p:guideLst>
        <p:guide orient="horz" pos="2228"/>
        <p:guide pos="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1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fld id="{91DABC2D-43C3-4E22-BA91-BD3A8FADBD59}" type="datetime1">
              <a:rPr lang="it-IT"/>
              <a:pPr>
                <a:defRPr/>
              </a:pPr>
              <a:t>27/11/2014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fld id="{05246749-39B1-4CE7-B7AF-2A41FAFB6D7F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fld id="{7D9A1A82-2A70-476C-93E9-020D67615B34}" type="datetime1">
              <a:rPr lang="it-IT"/>
              <a:pPr>
                <a:defRPr/>
              </a:pPr>
              <a:t>27/11/2014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 smtClean="0"/>
              <a:t>Fare clic per modificare gli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cs typeface="+mn-cs"/>
              </a:defRPr>
            </a:lvl1pPr>
          </a:lstStyle>
          <a:p>
            <a:pPr>
              <a:defRPr/>
            </a:pPr>
            <a:fld id="{BB67B826-3233-424B-A55E-966496B9A21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D31BEB-B9F5-4235-B0E2-4D266FBE7328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B424591-685D-45E3-A14B-4CC46AD3D57C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E2163-9CB5-40CD-B269-CDCBEC98EA04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1DE513-580D-4898-A925-61F7DDAB0610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E01609-F58B-4901-9A1C-806114AA6627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BB0904-2C00-4291-9836-A86AE893A5B2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789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55188F-B4F3-44BA-8E9D-B5F6CAC59D92}" type="slidenum">
              <a:rPr lang="it-IT" sz="1200">
                <a:latin typeface="Helvetica" pitchFamily="34" charset="0"/>
              </a:rPr>
              <a:pPr algn="r"/>
              <a:t>15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3993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B26175-7061-493B-9037-F6F2EAD68BED}" type="slidenum">
              <a:rPr lang="it-IT" sz="1200">
                <a:latin typeface="Helvetica" pitchFamily="34" charset="0"/>
              </a:rPr>
              <a:pPr algn="r"/>
              <a:t>16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198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F1611E-CF08-4718-8601-C1253875B105}" type="slidenum">
              <a:rPr lang="it-IT" sz="1200">
                <a:latin typeface="Helvetica" pitchFamily="34" charset="0"/>
              </a:rPr>
              <a:pPr algn="r"/>
              <a:t>17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403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6FC431-6BD5-4BD5-8458-3765ABA436C3}" type="slidenum">
              <a:rPr lang="it-IT" sz="1200">
                <a:latin typeface="Helvetica" pitchFamily="34" charset="0"/>
              </a:rPr>
              <a:pPr algn="r"/>
              <a:t>18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608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3BA028-04E6-45D9-BF2C-8926F581D978}" type="slidenum">
              <a:rPr lang="it-IT" sz="1200">
                <a:latin typeface="Helvetica" pitchFamily="34" charset="0"/>
              </a:rPr>
              <a:pPr algn="r"/>
              <a:t>19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2DF03B-B5AC-413F-95DE-44D88372C2AA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813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6EF09A-E338-4C05-BC02-703671452071}" type="slidenum">
              <a:rPr lang="it-IT" sz="1200">
                <a:latin typeface="Helvetica" pitchFamily="34" charset="0"/>
              </a:rPr>
              <a:pPr algn="r"/>
              <a:t>20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017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1D0E5B8-6B86-45E0-AA9C-16367BDA2464}" type="slidenum">
              <a:rPr lang="it-IT" sz="1200">
                <a:latin typeface="Helvetica" pitchFamily="34" charset="0"/>
              </a:rPr>
              <a:pPr algn="r"/>
              <a:t>21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222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E3D381-83D2-4E59-A7AA-0524CAE62E92}" type="slidenum">
              <a:rPr lang="it-IT" sz="1200">
                <a:latin typeface="Helvetica" pitchFamily="34" charset="0"/>
              </a:rPr>
              <a:pPr algn="r"/>
              <a:t>22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427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59C31D-118F-4E18-91BC-BD654EAEA990}" type="slidenum">
              <a:rPr lang="it-IT" sz="1200">
                <a:latin typeface="Helvetica" pitchFamily="34" charset="0"/>
              </a:rPr>
              <a:pPr algn="r"/>
              <a:t>23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632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E44503-C1B8-44E2-96F3-7B146032252E}" type="slidenum">
              <a:rPr lang="it-IT" sz="1200">
                <a:latin typeface="Helvetica" pitchFamily="34" charset="0"/>
              </a:rPr>
              <a:pPr algn="r"/>
              <a:t>24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5837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EA1B00-C79D-45A1-B400-4248874DFAF3}" type="slidenum">
              <a:rPr lang="it-IT" sz="1200">
                <a:latin typeface="Helvetica" pitchFamily="34" charset="0"/>
              </a:rPr>
              <a:pPr algn="r"/>
              <a:t>25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041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9E8C4B-3B8D-4450-92A1-2A2EB90E8F74}" type="slidenum">
              <a:rPr lang="it-IT" sz="1200">
                <a:latin typeface="Helvetica" pitchFamily="34" charset="0"/>
              </a:rPr>
              <a:pPr algn="r"/>
              <a:t>26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246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822E0B-1273-42A7-B6BB-48C79525141C}" type="slidenum">
              <a:rPr lang="it-IT" sz="1200">
                <a:latin typeface="Helvetica" pitchFamily="34" charset="0"/>
              </a:rPr>
              <a:pPr algn="r"/>
              <a:t>27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451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1D9891-C4D5-4175-8B71-DCB0EB3A6654}" type="slidenum">
              <a:rPr lang="it-IT" sz="1200">
                <a:latin typeface="Helvetica" pitchFamily="34" charset="0"/>
              </a:rPr>
              <a:pPr algn="r"/>
              <a:t>28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656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3D2D2D-DE2F-42EA-971C-558472CC12F7}" type="slidenum">
              <a:rPr lang="it-IT" sz="1200">
                <a:latin typeface="Helvetica" pitchFamily="34" charset="0"/>
              </a:rPr>
              <a:pPr algn="r"/>
              <a:t>29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57863A-F98A-4377-8301-52A9E9053AFF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6861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9CEF9C-227A-4FFE-B8F0-A35813C1FABE}" type="slidenum">
              <a:rPr lang="it-IT" sz="1200">
                <a:latin typeface="Helvetica" pitchFamily="34" charset="0"/>
              </a:rPr>
              <a:pPr algn="r"/>
              <a:t>30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065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776EC2-CDBC-4181-96DD-8F10B4C8784D}" type="slidenum">
              <a:rPr lang="it-IT" sz="1200">
                <a:latin typeface="Helvetica" pitchFamily="34" charset="0"/>
              </a:rPr>
              <a:pPr algn="r"/>
              <a:t>31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270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ABAEA7-9E75-43C2-ABCF-365A3E0AF262}" type="slidenum">
              <a:rPr lang="it-IT" sz="1200">
                <a:latin typeface="Helvetica" pitchFamily="34" charset="0"/>
              </a:rPr>
              <a:pPr algn="r"/>
              <a:t>32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475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94C2F8-0F69-4853-AEEE-CF12F0308A45}" type="slidenum">
              <a:rPr lang="it-IT" sz="1200">
                <a:latin typeface="Helvetica" pitchFamily="34" charset="0"/>
              </a:rPr>
              <a:pPr algn="r"/>
              <a:t>33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680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ECD3BD-C0A6-478C-AEDD-FEC274E1768F}" type="slidenum">
              <a:rPr lang="it-IT" sz="1200">
                <a:latin typeface="Helvetica" pitchFamily="34" charset="0"/>
              </a:rPr>
              <a:pPr algn="r"/>
              <a:t>34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7885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6FFDDD-F4D3-4791-94DD-AC676FDE7006}" type="slidenum">
              <a:rPr lang="it-IT" sz="1200">
                <a:latin typeface="Helvetica" pitchFamily="34" charset="0"/>
              </a:rPr>
              <a:pPr algn="r"/>
              <a:t>35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089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F71B8F-0074-48B7-BC92-CCCF90B508DA}" type="slidenum">
              <a:rPr lang="it-IT" sz="1200">
                <a:latin typeface="Helvetica" pitchFamily="34" charset="0"/>
              </a:rPr>
              <a:pPr algn="r"/>
              <a:t>36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294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3F55EE-BC5B-48F6-9798-2DAA8D5D7F02}" type="slidenum">
              <a:rPr lang="it-IT" sz="1200">
                <a:latin typeface="Helvetica" pitchFamily="34" charset="0"/>
              </a:rPr>
              <a:pPr algn="r"/>
              <a:t>37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499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63E9E3-191E-4979-B97F-E850F86E48C9}" type="slidenum">
              <a:rPr lang="it-IT" sz="1200">
                <a:latin typeface="Helvetica" pitchFamily="34" charset="0"/>
              </a:rPr>
              <a:pPr algn="r"/>
              <a:t>38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704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99E9DC7-FFC4-4C5C-B960-2D20F2516525}" type="slidenum">
              <a:rPr lang="it-IT" sz="1200">
                <a:latin typeface="Helvetica" pitchFamily="34" charset="0"/>
              </a:rPr>
              <a:pPr algn="r"/>
              <a:t>39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B8937-B05A-4E8F-B33B-30120FB39BB5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8909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2F396C-B6B0-4B24-8663-8A104D3D1A12}" type="slidenum">
              <a:rPr lang="it-IT" sz="1200">
                <a:latin typeface="Helvetica" pitchFamily="34" charset="0"/>
              </a:rPr>
              <a:pPr algn="r"/>
              <a:t>40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1139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C6EBC1-26CC-46D0-AE59-2479BF790D53}" type="slidenum">
              <a:rPr lang="it-IT" sz="1200">
                <a:latin typeface="Helvetica" pitchFamily="34" charset="0"/>
              </a:rPr>
              <a:pPr algn="r"/>
              <a:t>41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3187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61D5E3-3D08-4BFC-B474-E7179CE3FFC2}" type="slidenum">
              <a:rPr lang="it-IT" sz="1200">
                <a:latin typeface="Helvetica" pitchFamily="34" charset="0"/>
              </a:rPr>
              <a:pPr algn="r"/>
              <a:t>42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5235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51FBF4B-AB01-41D4-901D-7C9BF7BE7587}" type="slidenum">
              <a:rPr lang="it-IT" sz="1200">
                <a:latin typeface="Helvetica" pitchFamily="34" charset="0"/>
              </a:rPr>
              <a:pPr algn="r"/>
              <a:t>43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7283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D150671-309A-48E9-A930-6F778C15D1B2}" type="slidenum">
              <a:rPr lang="it-IT" sz="1200">
                <a:latin typeface="Helvetica" pitchFamily="34" charset="0"/>
              </a:rPr>
              <a:pPr algn="r"/>
              <a:t>44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9331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687A75-A43F-422B-9EBB-27EE72BD6151}" type="slidenum">
              <a:rPr lang="it-IT" sz="1200">
                <a:latin typeface="Helvetica" pitchFamily="34" charset="0"/>
              </a:rPr>
              <a:pPr algn="r"/>
              <a:t>45</a:t>
            </a:fld>
            <a:endParaRPr lang="it-IT" sz="1200">
              <a:latin typeface="Helvetic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1E2B6B-BE80-46C9-9114-D7715E1235F7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50B208-071F-486F-BDC7-E93DA6B328CC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8CB02-784A-4CF1-B0CD-CF96A8566052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CECFE0-0899-47A7-8DD7-406755F4E61E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5CBFD9-E7A2-4D72-B177-761D068F3087}" type="slidenum">
              <a:rPr lang="it-IT" smtClean="0">
                <a:latin typeface="Helvetic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latin typeface="Helvetica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2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Helvetica"/>
            </a:endParaRPr>
          </a:p>
        </p:txBody>
      </p:sp>
      <p:sp>
        <p:nvSpPr>
          <p:cNvPr id="6" name="Segnaposto piè di pagina 6"/>
          <p:cNvSpPr txBox="1">
            <a:spLocks/>
          </p:cNvSpPr>
          <p:nvPr userDrawn="1"/>
        </p:nvSpPr>
        <p:spPr>
          <a:xfrm>
            <a:off x="3414713" y="6381750"/>
            <a:ext cx="2311400" cy="365125"/>
          </a:xfrm>
          <a:prstGeom prst="rect">
            <a:avLst/>
          </a:prstGeom>
          <a:noFill/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200" b="1" kern="1200">
                <a:solidFill>
                  <a:schemeClr val="accent1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FFFFFF"/>
                </a:solidFill>
              </a:rPr>
              <a:t>Logo, Titolo, Evento, Autore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3"/>
          </p:nvPr>
        </p:nvSpPr>
        <p:spPr>
          <a:xfrm>
            <a:off x="1231900" y="2011363"/>
            <a:ext cx="7492999" cy="1189037"/>
          </a:xfrm>
        </p:spPr>
        <p:txBody>
          <a:bodyPr>
            <a:noAutofit/>
          </a:bodyPr>
          <a:lstStyle>
            <a:lvl1pPr marL="0" indent="0" algn="just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Fare clic per modificare stili del testo dello schema</a:t>
            </a:r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4"/>
          </p:nvPr>
        </p:nvSpPr>
        <p:spPr>
          <a:xfrm>
            <a:off x="120491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B6028D72-F383-49A6-B07C-36853BBA168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5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Helveti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cap="all">
                <a:solidFill>
                  <a:srgbClr val="1E2B86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Helvetic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Helvetica"/>
                <a:cs typeface="+mn-cs"/>
              </a:defRPr>
            </a:lvl1pPr>
          </a:lstStyle>
          <a:p>
            <a:pPr>
              <a:defRPr/>
            </a:pPr>
            <a:fld id="{20626C09-5054-4916-8FF2-97C51AB462A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800" dirty="0">
              <a:latin typeface="Helvetica"/>
            </a:endParaRP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56200" cy="1143000"/>
          </a:xfrm>
        </p:spPr>
        <p:txBody>
          <a:bodyPr/>
          <a:lstStyle>
            <a:lvl1pPr>
              <a:defRPr>
                <a:solidFill>
                  <a:srgbClr val="1E2B86"/>
                </a:solidFill>
              </a:defRPr>
            </a:lvl1pPr>
          </a:lstStyle>
          <a:p>
            <a:r>
              <a:rPr lang="en-US" dirty="0" smtClean="0"/>
              <a:t>Fare clic per modificare lo stile del titolo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/>
          </p:nvPr>
        </p:nvSpPr>
        <p:spPr>
          <a:xfrm>
            <a:off x="3924300" y="1974850"/>
            <a:ext cx="4953000" cy="3486150"/>
          </a:xfrm>
        </p:spPr>
        <p:txBody>
          <a:bodyPr/>
          <a:lstStyle>
            <a:lvl1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lvl1pPr>
          </a:lstStyle>
          <a:p>
            <a:pPr lvl="0"/>
            <a:r>
              <a:rPr lang="en-US" dirty="0" err="1" smtClean="0"/>
              <a:t>Fare clic per modificare stili del testo dello schema</a:t>
            </a:r>
          </a:p>
          <a:p>
            <a:pPr lvl="1"/>
            <a:r>
              <a:rPr lang="en-US" dirty="0" err="1" smtClean="0"/>
              <a:t>Secondo livello</a:t>
            </a:r>
          </a:p>
          <a:p>
            <a:pPr lvl="2"/>
            <a:r>
              <a:rPr lang="en-US" dirty="0" err="1" smtClean="0"/>
              <a:t>Terzo livello</a:t>
            </a:r>
          </a:p>
          <a:p>
            <a:pPr lvl="3"/>
            <a:r>
              <a:rPr lang="en-US" dirty="0" err="1" smtClean="0"/>
              <a:t>Quarto livello</a:t>
            </a:r>
          </a:p>
          <a:p>
            <a:pPr lvl="4"/>
            <a:r>
              <a:rPr lang="en-US" dirty="0" err="1" smtClean="0"/>
              <a:t>Quinto livello</a:t>
            </a:r>
            <a:endParaRPr lang="it-IT" dirty="0" smtClean="0"/>
          </a:p>
        </p:txBody>
      </p:sp>
      <p:sp>
        <p:nvSpPr>
          <p:cNvPr id="5" name="Segnaposto data 1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3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>
              <a:defRPr/>
            </a:pPr>
            <a:fld id="{48DEF9E6-AD7D-45EA-8224-7A283A99248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93800" y="274638"/>
            <a:ext cx="515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293813" y="3581400"/>
            <a:ext cx="7391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Sed ut perspiciatis unde omnis iste natus 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br>
              <a:rPr lang="it-IT" smtClean="0"/>
            </a:br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 cap="all">
          <a:solidFill>
            <a:srgbClr val="1E2B86"/>
          </a:solidFill>
          <a:latin typeface="Helvetica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rgbClr val="1E2B86"/>
          </a:solidFill>
          <a:latin typeface="Helvetica" pitchFamily="34" charset="0"/>
        </a:defRPr>
      </a:lvl9pPr>
    </p:titleStyle>
    <p:bodyStyle>
      <a:lvl1pPr indent="-341313" algn="l" defTabSz="457200" rtl="0" eaLnBrk="0" fontAlgn="base" hangingPunct="0">
        <a:spcBef>
          <a:spcPct val="0"/>
        </a:spcBef>
        <a:spcAft>
          <a:spcPct val="0"/>
        </a:spcAft>
        <a:buClr>
          <a:srgbClr val="1E2B86"/>
        </a:buClr>
        <a:buSzPct val="100000"/>
        <a:buFont typeface="Arial" charset="0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1pPr>
      <a:lvl2pPr marL="596900" indent="-250825" algn="l" defTabSz="457200" rtl="0" eaLnBrk="0" fontAlgn="base" hangingPunct="0">
        <a:spcBef>
          <a:spcPct val="20000"/>
        </a:spcBef>
        <a:spcAft>
          <a:spcPct val="0"/>
        </a:spcAft>
        <a:buClr>
          <a:srgbClr val="656565"/>
        </a:buClr>
        <a:buFont typeface="Courier New" pitchFamily="49" charset="0"/>
        <a:buChar char="o"/>
        <a:defRPr kern="1200">
          <a:solidFill>
            <a:schemeClr val="tx1"/>
          </a:solidFill>
          <a:latin typeface="Helvetica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f-italia.it/top/toefl/" TargetMode="External"/><Relationship Id="rId3" Type="http://schemas.openxmlformats.org/officeDocument/2006/relationships/hyperlink" Target="http://www.cambridgeenglish.org/" TargetMode="External"/><Relationship Id="rId7" Type="http://schemas.openxmlformats.org/officeDocument/2006/relationships/hyperlink" Target="http://www.ets.org/toef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ritishcouncil.org/it/" TargetMode="External"/><Relationship Id="rId5" Type="http://schemas.openxmlformats.org/officeDocument/2006/relationships/hyperlink" Target="http://www.ielts.org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cambridgeenglish.org/it/find-a-centre/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pubblicadeglistagisti.it/" TargetMode="External"/><Relationship Id="rId13" Type="http://schemas.openxmlformats.org/officeDocument/2006/relationships/hyperlink" Target="http://iwork.iagora.com/jobs/Internship/listing" TargetMode="External"/><Relationship Id="rId18" Type="http://schemas.openxmlformats.org/officeDocument/2006/relationships/hyperlink" Target="http://www.stages-emplois.com/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://ec.europa.eu/eures/main.jsp?catId=3&amp;acro=eures&amp;lang=it" TargetMode="External"/><Relationship Id="rId7" Type="http://schemas.openxmlformats.org/officeDocument/2006/relationships/hyperlink" Target="http://www.sportellostage.it/" TargetMode="External"/><Relationship Id="rId12" Type="http://schemas.openxmlformats.org/officeDocument/2006/relationships/hyperlink" Target="NULL" TargetMode="External"/><Relationship Id="rId17" Type="http://schemas.openxmlformats.org/officeDocument/2006/relationships/hyperlink" Target="http://www.capcampus.com/un-stage-a-l-etranger-945/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http://www.internshipinlondon.com/" TargetMode="External"/><Relationship Id="rId20" Type="http://schemas.openxmlformats.org/officeDocument/2006/relationships/hyperlink" Target="http://www.laboris.net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lavoroestage.it/" TargetMode="External"/><Relationship Id="rId11" Type="http://schemas.openxmlformats.org/officeDocument/2006/relationships/hyperlink" Target="http://www.europemobility.eu/" TargetMode="External"/><Relationship Id="rId5" Type="http://schemas.openxmlformats.org/officeDocument/2006/relationships/hyperlink" Target="http://www.instage.it/" TargetMode="External"/><Relationship Id="rId15" Type="http://schemas.openxmlformats.org/officeDocument/2006/relationships/hyperlink" Target="http://internship-uk.com/" TargetMode="External"/><Relationship Id="rId10" Type="http://schemas.openxmlformats.org/officeDocument/2006/relationships/hyperlink" Target="http://www.eurocultura.it/" TargetMode="External"/><Relationship Id="rId19" Type="http://schemas.openxmlformats.org/officeDocument/2006/relationships/hyperlink" Target="http://www.ies-consulting.es/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www.scambieuropei.it/" TargetMode="External"/><Relationship Id="rId14" Type="http://schemas.openxmlformats.org/officeDocument/2006/relationships/hyperlink" Target="http://www.placement-uk.com/" TargetMode="External"/><Relationship Id="rId22" Type="http://schemas.openxmlformats.org/officeDocument/2006/relationships/hyperlink" Target="http://www.erasmusplus.i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aranziagiovani.gov.it/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cedefop.europa.eu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ur-lex.europa.eu/legal-content/IT/TXT/PDF/?uri=OJ:JOC_2014_088_R_0001_01&amp;from=I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uropass.cedefop.europa.eu/it/documents/european-skills-passport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www.cambridgeenglish.org/it/" TargetMode="External"/><Relationship Id="rId4" Type="http://schemas.openxmlformats.org/officeDocument/2006/relationships/hyperlink" Target="http://europass.cedefop.europa.eu/it/documents/curriculum-vitae/templates-instructions/templates/doc.do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isneylandparis-casting.com/fr/actualites/contrats-de-professionnalisation-debut-mars-201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zionepubblica.gov.it/media/1061502/accordo_tirocini_24012013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njobs.com/do/where/GB/London" TargetMode="External"/><Relationship Id="rId3" Type="http://schemas.openxmlformats.org/officeDocument/2006/relationships/hyperlink" Target="http://www.allaboutcareers.com/" TargetMode="External"/><Relationship Id="rId7" Type="http://schemas.openxmlformats.org/officeDocument/2006/relationships/hyperlink" Target="http://www.simplyhired.co.uk/a/jobs/list/q-internship/l-Lond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llaboutcareers.com/jobs/search/job_type/sector/region/company" TargetMode="External"/><Relationship Id="rId5" Type="http://schemas.openxmlformats.org/officeDocument/2006/relationships/hyperlink" Target="http://www.allaboutcareers.com/jobs/internships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allaboutcareers.com/jobs/placements" TargetMode="External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summerjobs.com/do/search?SW=internship&amp;country=GB&amp;city_state=&amp;Action=Search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is.gov.uk/assets/biscore/higher-education/docs/c/11-1068-common-best-practice-code-for-quality-internships.pdf" TargetMode="External"/><Relationship Id="rId5" Type="http://schemas.openxmlformats.org/officeDocument/2006/relationships/hyperlink" Target="http://www.prospects.ac.uk/graduate_job_search_results.htm" TargetMode="External"/><Relationship Id="rId4" Type="http://schemas.openxmlformats.org/officeDocument/2006/relationships/hyperlink" Target="http://www.allaboutcareers.com/jobs/graduate_jobs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udentjob.de/" TargetMode="External"/><Relationship Id="rId3" Type="http://schemas.openxmlformats.org/officeDocument/2006/relationships/hyperlink" Target="http://www.stage.nl/" TargetMode="External"/><Relationship Id="rId7" Type="http://schemas.openxmlformats.org/officeDocument/2006/relationships/hyperlink" Target="http://www.studentjob.be/nl" TargetMode="Externa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tudentjob.fr/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://www.studentjob.co.uk/internship/London" TargetMode="External"/><Relationship Id="rId10" Type="http://schemas.openxmlformats.org/officeDocument/2006/relationships/hyperlink" Target="http://www.studentjob.es/practicas" TargetMode="External"/><Relationship Id="rId4" Type="http://schemas.openxmlformats.org/officeDocument/2006/relationships/hyperlink" Target="http://www.studentenwerk.nl/stage/Europa" TargetMode="External"/><Relationship Id="rId9" Type="http://schemas.openxmlformats.org/officeDocument/2006/relationships/hyperlink" Target="http://www.studentjob.at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denmark.dk/Find_information/Information_for_employers/International_student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://www.euvip.eu/resources/PIST%5b1%5d.pd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i.sireh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://www.infopankki.fi/en/living-in-finland/work-and-enterprise/where-to-find-work/job-application-and-c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s-consulting.es/ofertas.php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www.laboris.net/" TargetMode="External"/><Relationship Id="rId4" Type="http://schemas.openxmlformats.org/officeDocument/2006/relationships/hyperlink" Target="http://www.expansionyempleo.com/buscar-trabajo-empleo/canal/4514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ufspraktikum.at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www.careerjet.at/english-internship-jobs.html" TargetMode="External"/><Relationship Id="rId4" Type="http://schemas.openxmlformats.org/officeDocument/2006/relationships/hyperlink" Target="http://www.karriere.at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cr.at/english/internships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://www.unhcr.at/unhcr/jobs-und-business/praktikum.html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sc.europa.eu/?i=portal.fr.traineeships" TargetMode="External"/><Relationship Id="rId3" Type="http://schemas.openxmlformats.org/officeDocument/2006/relationships/hyperlink" Target="http://www.europarl.europa.eu/aboutparliament/it/007cecd1cc/Tirocini.html" TargetMode="External"/><Relationship Id="rId7" Type="http://schemas.openxmlformats.org/officeDocument/2006/relationships/hyperlink" Target="http://www.eca.europa.eu/en/Pages/Traineeships.asp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uria.europa.eu/jcms/jcms/Jo2_7008/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://www.ec.europa.eu/stages/index_en.htm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www.consilium.europa.eu/contacts/traineeships-office.aspx?lang=it" TargetMode="External"/><Relationship Id="rId9" Type="http://schemas.openxmlformats.org/officeDocument/2006/relationships/hyperlink" Target="http://cor.europa.eu/fr/about/traineeships/Pages/traineeship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www.ecb.int/ecb/jobs/apply/html/index.it.html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ma.europa.eu/ema/index.jsp?curl=pages/about_us/general/general_content_000321.jsp" TargetMode="External"/><Relationship Id="rId5" Type="http://schemas.openxmlformats.org/officeDocument/2006/relationships/hyperlink" Target="http://www.cedefop.europa.eu/EN/working-with-us/Traineeships.aspx" TargetMode="External"/><Relationship Id="rId4" Type="http://schemas.openxmlformats.org/officeDocument/2006/relationships/hyperlink" Target="http://www.eib.org/about/jobs/working/internships/index.htm" TargetMode="Externa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bware.de/Praktikum.html" TargetMode="External"/><Relationship Id="rId3" Type="http://schemas.openxmlformats.org/officeDocument/2006/relationships/hyperlink" Target="http://www.praktikum.de/" TargetMode="External"/><Relationship Id="rId7" Type="http://schemas.openxmlformats.org/officeDocument/2006/relationships/hyperlink" Target="http://www.absolutebeginners.de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raktikum.info/" TargetMode="External"/><Relationship Id="rId5" Type="http://schemas.openxmlformats.org/officeDocument/2006/relationships/hyperlink" Target="http://www.prabo.de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://www.praktika.de/" TargetMode="External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jobboerse.arbeitsagentur.de/vamJB/startseite.html?m=1&amp;aa=1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jobboerse.arbeitsagentur.de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hyperlink" Target="http://jobboerse.arbeitsagentur.de/vamJB/startseite.html?kgr=as&amp;m=1&amp;aa=1&amp;e1=74245" TargetMode="External"/><Relationship Id="rId4" Type="http://schemas.openxmlformats.org/officeDocument/2006/relationships/hyperlink" Target="http://jobboerse.arbeitsagentur.de/vamJB/startseite.html?kgr=as&amp;m=1&amp;aa=1&amp;e1=7468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bw5.cilea.it/bw5ne2/opac.aspx?web=ISFL&amp;opac=Default&amp;ids=20155" TargetMode="External"/><Relationship Id="rId3" Type="http://schemas.openxmlformats.org/officeDocument/2006/relationships/hyperlink" Target="http://europass.cedefop.europa.eu/it/documents/curriculum-vitae/templates-instructions/templates/doc.doc" TargetMode="External"/><Relationship Id="rId7" Type="http://schemas.openxmlformats.org/officeDocument/2006/relationships/hyperlink" Target="http://alturl.com/pthpa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openxmlformats.org/officeDocument/2006/relationships/hyperlink" Target="https://europass.cedefop.europa.eu/en/documents/curriculum-vitae/templates-instructions/templates/doc.doc" TargetMode="External"/><Relationship Id="rId9" Type="http://schemas.openxmlformats.org/officeDocument/2006/relationships/hyperlink" Target="mailto:g.benini@isfol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ean-mobility.eu/agreements-european-mobility.php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://www.european-mobility.eu/customizer-0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magine 5" descr="logoIsfol_blu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0" y="1301750"/>
            <a:ext cx="11779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CasellaDiTesto 6"/>
          <p:cNvSpPr txBox="1">
            <a:spLocks noChangeArrowheads="1"/>
          </p:cNvSpPr>
          <p:nvPr/>
        </p:nvSpPr>
        <p:spPr bwMode="auto">
          <a:xfrm>
            <a:off x="4148138" y="2382838"/>
            <a:ext cx="4643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203EA0"/>
                </a:solidFill>
              </a:rPr>
              <a:t>Lo stage in Europa e </a:t>
            </a:r>
          </a:p>
          <a:p>
            <a:r>
              <a:rPr lang="it-IT" sz="2400" b="1">
                <a:solidFill>
                  <a:srgbClr val="203EA0"/>
                </a:solidFill>
              </a:rPr>
              <a:t>il tirocinio a livello nazionale</a:t>
            </a:r>
            <a:endParaRPr lang="it-IT" sz="2400" b="1">
              <a:solidFill>
                <a:srgbClr val="203EA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148138" y="3394075"/>
            <a:ext cx="4843462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Seminario di Info-Formazione per la Rete Nazionale di Diffusione Euroguidance Italy</a:t>
            </a:r>
          </a:p>
          <a:p>
            <a:pPr>
              <a:defRPr/>
            </a:pP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34" charset="0"/>
              </a:rPr>
              <a:t> Ginevra Benini</a:t>
            </a:r>
          </a:p>
          <a:p>
            <a:pPr>
              <a:defRPr/>
            </a:pP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ISFOL – Sala CDA (6° piano) – Corso d’Italia, 33 – Roma</a:t>
            </a:r>
          </a:p>
          <a:p>
            <a:pPr>
              <a:defRPr/>
            </a:pP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148138" y="4656138"/>
            <a:ext cx="46434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accent3"/>
                </a:solidFill>
                <a:latin typeface="Helvetica"/>
                <a:cs typeface="Helvetica"/>
              </a:rPr>
              <a:t>Giovedì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27 novembre 2014 </a:t>
            </a:r>
            <a:r>
              <a:rPr lang="it-IT" sz="1400" dirty="0">
                <a:solidFill>
                  <a:schemeClr val="accent3"/>
                </a:solidFill>
                <a:latin typeface="Helvetica"/>
                <a:cs typeface="Helvetica"/>
              </a:rPr>
              <a:t>– ore 12,30 / 13,00</a:t>
            </a:r>
          </a:p>
        </p:txBody>
      </p:sp>
      <p:pic>
        <p:nvPicPr>
          <p:cNvPr id="17" name="Immagine 16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63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86650" y="5653088"/>
            <a:ext cx="11334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http://www.erasmusplus.it/wp-content/uploads/2014/01/logo_e+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99138"/>
            <a:ext cx="21050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C:\Users\g.benini\AppData\Local\Microsoft\Windows\Temporary Internet Files\Content.Outlook\CKXJQ46T\EG ItaliaVERDE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1375" y="5799138"/>
            <a:ext cx="19907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" descr="http://bw5.cilea.it/bw5ne2/ThumbJpeg.ashx?FileName=R2AsBCDdEuk%2b5t9G5HRnOMPncEgolAb7XYx%2bMWgfA1PGvZg1Aesb29vj%2faMTqI3r&amp;amp;Pixels=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3825" y="2582863"/>
            <a:ext cx="18192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1" descr="Manuale del tirocinant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19325" y="2582863"/>
            <a:ext cx="19288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125413" y="1600200"/>
            <a:ext cx="8856662" cy="4600575"/>
          </a:xfrm>
        </p:spPr>
        <p:txBody>
          <a:bodyPr>
            <a:normAutofit fontScale="25000" lnSpcReduction="20000"/>
          </a:bodyPr>
          <a:lstStyle/>
          <a:p>
            <a:pPr algn="ctr" defTabSz="449263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7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Il tirocinio curriculare e extracurriculare in Italia e nella UE</a:t>
            </a:r>
          </a:p>
          <a:p>
            <a:pPr algn="ctr" defTabSz="449263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8000" dirty="0" smtClean="0">
                <a:solidFill>
                  <a:srgbClr val="FF000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Il </a:t>
            </a:r>
            <a:r>
              <a:rPr lang="it-IT" alt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Contratto di tirocinio UE  </a:t>
            </a:r>
            <a:r>
              <a:rPr lang="it-IT" altLang="it-IT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it-IT" altLang="it-IT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Progetto formativo </a:t>
            </a:r>
            <a:r>
              <a:rPr lang="it-IT" altLang="it-IT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contiene</a:t>
            </a:r>
            <a:endParaRPr lang="it-IT" sz="7400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6400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8000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it-IT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Informazioni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sul tirocinante, sull’azienda e sullo stage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it-IT" sz="7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Diritti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doveri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del tirocinante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it-IT" sz="7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Indicazione della </a:t>
            </a: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figura professionale 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nel Repertorio nazionale</a:t>
            </a:r>
          </a:p>
          <a:p>
            <a:pPr>
              <a:lnSpc>
                <a:spcPct val="130000"/>
              </a:lnSpc>
              <a:buClr>
                <a:srgbClr val="FF0000"/>
              </a:buClr>
              <a:defRPr/>
            </a:pP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  (presente in molti Paesi UE) o in quello regionale di riferimento (in Italia)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it-IT" sz="7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Attività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da svolgere e </a:t>
            </a: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competenze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da acquisire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it-IT" altLang="it-IT" sz="7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3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Riferimenti 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ed </a:t>
            </a: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obblighi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it-IT" alt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tutor</a:t>
            </a: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aziendale e del tutor del soggetto</a:t>
            </a:r>
          </a:p>
          <a:p>
            <a:pPr>
              <a:lnSpc>
                <a:spcPct val="130000"/>
              </a:lnSpc>
              <a:buClr>
                <a:srgbClr val="FF0000"/>
              </a:buClr>
              <a:defRPr/>
            </a:pPr>
            <a:r>
              <a:rPr lang="it-IT" altLang="it-IT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  promotore(quando presente)</a:t>
            </a:r>
          </a:p>
          <a:p>
            <a:pPr defTabSz="449263">
              <a:lnSpc>
                <a:spcPct val="12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6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defTabSz="449263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6600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defTabSz="449263">
              <a:lnSpc>
                <a:spcPct val="120000"/>
              </a:lnSpc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8800" dirty="0" smtClean="0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endParaRPr lang="it-IT" altLang="it-IT" sz="6600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defTabSz="449263">
              <a:lnSpc>
                <a:spcPct val="120000"/>
              </a:lnSpc>
              <a:buClr>
                <a:srgbClr val="FF00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6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defTabSz="449263">
              <a:lnSpc>
                <a:spcPct val="12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it-IT" sz="80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pitchFamily="34" charset="0"/>
              <a:buChar char="•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  </a:t>
            </a:r>
            <a:endParaRPr lang="it-IT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57200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</p:txBody>
      </p:sp>
      <p:pic>
        <p:nvPicPr>
          <p:cNvPr id="26628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293813"/>
            <a:ext cx="7381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29367076-5136-4A34-A714-88C016D40DDA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223838" y="1914525"/>
            <a:ext cx="8672512" cy="3486150"/>
          </a:xfrm>
        </p:spPr>
        <p:txBody>
          <a:bodyPr>
            <a:normAutofit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I° stage 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endPara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66CC"/>
                </a:solidFill>
              </a:rPr>
              <a:t>nel 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periodo estivo</a:t>
            </a:r>
            <a:r>
              <a:rPr lang="it-IT" sz="1800" dirty="0" smtClean="0">
                <a:solidFill>
                  <a:srgbClr val="0066CC"/>
                </a:solidFill>
              </a:rPr>
              <a:t>, al termine del </a:t>
            </a:r>
            <a:r>
              <a:rPr lang="it-IT" sz="18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IV°</a:t>
            </a:r>
            <a:r>
              <a:rPr lang="it-IT" sz="1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anno</a:t>
            </a:r>
            <a:r>
              <a:rPr lang="it-IT" sz="1800" dirty="0" smtClean="0">
                <a:solidFill>
                  <a:srgbClr val="0066CC"/>
                </a:solidFill>
              </a:rPr>
              <a:t> della</a:t>
            </a:r>
            <a:r>
              <a:rPr lang="it-IT" sz="1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scuola secondaria superiore 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dopo la maturità </a:t>
            </a:r>
            <a:r>
              <a:rPr lang="it-IT" sz="1800" dirty="0" smtClean="0">
                <a:solidFill>
                  <a:srgbClr val="0066CC"/>
                </a:solidFill>
              </a:rPr>
              <a:t>o</a:t>
            </a:r>
            <a:r>
              <a:rPr lang="it-IT" sz="1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smtClean="0">
                <a:solidFill>
                  <a:srgbClr val="0066CC"/>
                </a:solidFill>
              </a:rPr>
              <a:t>durante i </a:t>
            </a:r>
            <a:r>
              <a:rPr lang="it-IT" sz="1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primi anni di università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203EA0"/>
                </a:solidFill>
              </a:rPr>
              <a:t>(anche a cavallo fra due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800" dirty="0" smtClean="0">
                <a:solidFill>
                  <a:srgbClr val="203EA0"/>
                </a:solidFill>
              </a:rPr>
              <a:t>    semestri)  </a:t>
            </a:r>
            <a:r>
              <a:rPr lang="it-IT" sz="1800" dirty="0" smtClean="0">
                <a:solidFill>
                  <a:srgbClr val="0066CC"/>
                </a:solidFill>
              </a:rPr>
              <a:t>fare un’esperienza di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stage </a:t>
            </a:r>
            <a:r>
              <a:rPr lang="it-IT" sz="1800" dirty="0" smtClean="0">
                <a:solidFill>
                  <a:srgbClr val="0066CC"/>
                </a:solidFill>
              </a:rPr>
              <a:t>o di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lavoro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0066CC"/>
                </a:solidFill>
              </a:rPr>
              <a:t>in</a:t>
            </a:r>
            <a:r>
              <a:rPr lang="it-IT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Italia </a:t>
            </a:r>
            <a:r>
              <a:rPr lang="it-IT" sz="1800" dirty="0" smtClean="0">
                <a:solidFill>
                  <a:srgbClr val="0066CC"/>
                </a:solidFill>
              </a:rPr>
              <a:t>o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srgbClr val="0066CC"/>
                </a:solidFill>
              </a:rPr>
              <a:t>all’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estero</a:t>
            </a:r>
            <a:r>
              <a:rPr lang="it-IT" sz="1800" dirty="0" smtClean="0">
                <a:solidFill>
                  <a:srgbClr val="0066CC"/>
                </a:solidFill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8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Durata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1/3 mesi (</a:t>
            </a:r>
            <a:r>
              <a:rPr lang="it-IT" sz="1800" dirty="0" smtClean="0">
                <a:solidFill>
                  <a:srgbClr val="203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periodo estivo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) –  4/6 mesi (</a:t>
            </a:r>
            <a:r>
              <a:rPr lang="it-IT" sz="1800" dirty="0" smtClean="0">
                <a:solidFill>
                  <a:srgbClr val="203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eventualmente a cavallo fra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800" dirty="0" smtClean="0">
                <a:solidFill>
                  <a:srgbClr val="203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 semestri universitari, usufruendo di una borsa </a:t>
            </a:r>
            <a:r>
              <a:rPr lang="it-IT" sz="1800" dirty="0" err="1" smtClean="0">
                <a:solidFill>
                  <a:srgbClr val="203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Erasmus</a:t>
            </a:r>
            <a:r>
              <a:rPr lang="it-IT" sz="1800" dirty="0" smtClean="0">
                <a:solidFill>
                  <a:srgbClr val="203E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+);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Requisiti richiesti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 linguistiche</a:t>
            </a:r>
            <a:r>
              <a:rPr lang="it-IT" sz="1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di base, meglio se certificate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0C60AC"/>
                </a:solidFill>
                <a:latin typeface="Helvetica" pitchFamily="34" charset="0"/>
              </a:rPr>
              <a:t>    (FCE, TOEFL, IELTS; ecc.);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8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Crediti formativi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Sì</a:t>
            </a:r>
            <a:r>
              <a:rPr lang="it-IT" sz="1800" dirty="0" smtClean="0">
                <a:solidFill>
                  <a:srgbClr val="0066CC"/>
                </a:solidFill>
                <a:latin typeface="Helvetica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Char char="•"/>
              <a:defRPr/>
            </a:pPr>
            <a:endParaRPr lang="it-IT" sz="1800" dirty="0" smtClean="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400" dirty="0" smtClean="0"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8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771525"/>
            <a:ext cx="6326187" cy="11430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>
              <a:defRPr/>
            </a:pP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PROPORRE </a:t>
            </a:r>
            <a:r>
              <a:rPr lang="it-IT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FARE UNO STAGE O UN TIROCINIO</a:t>
            </a:r>
          </a:p>
          <a:p>
            <a:pPr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28676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16AA58B5-F018-4ED6-A945-48F61C60F52E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0" y="1716088"/>
            <a:ext cx="9144000" cy="4257675"/>
          </a:xfrm>
        </p:spPr>
        <p:txBody>
          <a:bodyPr>
            <a:normAutofit/>
          </a:bodyPr>
          <a:lstStyle/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Il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II°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stage lungo: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Tx/>
              <a:buChar char="•"/>
              <a:defRPr/>
            </a:pPr>
            <a:endParaRPr lang="it-IT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9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subito </a:t>
            </a:r>
            <a:r>
              <a:rPr lang="it-IT" sz="19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dopo</a:t>
            </a:r>
            <a:r>
              <a:rPr lang="it-IT" sz="1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qualifica triennale,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diploma professionale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il 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diploma di maturità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1900" dirty="0" smtClean="0">
                <a:solidFill>
                  <a:srgbClr val="203E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e/</a:t>
            </a:r>
            <a:r>
              <a:rPr lang="it-IT" sz="19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la laurea triennale </a:t>
            </a:r>
            <a:r>
              <a:rPr lang="it-IT" sz="19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e/o </a:t>
            </a:r>
            <a:r>
              <a:rPr lang="it-IT" sz="19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prima </a:t>
            </a:r>
            <a:r>
              <a:rPr lang="it-IT" sz="19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di iscriversi al successivo percorso di studi →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9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laurea magistrale / master di </a:t>
            </a:r>
            <a:r>
              <a:rPr lang="it-IT" sz="19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I°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livello</a:t>
            </a:r>
            <a:r>
              <a:rPr lang="it-IT" sz="19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endParaRPr lang="it-IT" sz="19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9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dirty="0" smtClean="0">
                <a:solidFill>
                  <a:srgbClr val="0C60AC"/>
                </a:solidFill>
                <a:latin typeface="Helvetica" pitchFamily="34" charset="0"/>
              </a:rPr>
              <a:t> indicato per coloro che decidono di non proseguire gli studi oppure optano per un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900" dirty="0" smtClean="0">
                <a:solidFill>
                  <a:srgbClr val="0C60AC"/>
                </a:solidFill>
                <a:latin typeface="Helvetica" pitchFamily="34" charset="0"/>
              </a:rPr>
              <a:t>    </a:t>
            </a:r>
            <a:r>
              <a:rPr lang="it-IT" sz="19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anno “sabbatico” </a:t>
            </a:r>
            <a:r>
              <a:rPr lang="it-IT" sz="19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</a:t>
            </a:r>
            <a:r>
              <a:rPr lang="it-IT" sz="19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“chiarirsi le idee”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endParaRPr lang="it-IT" sz="19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endParaRPr lang="it-IT" sz="19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Durata</a:t>
            </a:r>
            <a:r>
              <a:rPr lang="it-IT" sz="1900" dirty="0" smtClean="0">
                <a:solidFill>
                  <a:srgbClr val="0066CC"/>
                </a:solidFill>
                <a:latin typeface="Helvetica" pitchFamily="34" charset="0"/>
              </a:rPr>
              <a:t>:  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6 mesi</a:t>
            </a:r>
            <a:r>
              <a:rPr lang="it-IT" sz="19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9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9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Requisiti richiesti</a:t>
            </a:r>
            <a:r>
              <a:rPr lang="it-IT" sz="1900" dirty="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 linguistiche certificate</a:t>
            </a:r>
            <a:r>
              <a:rPr lang="it-IT" sz="1900" dirty="0" smtClean="0">
                <a:solidFill>
                  <a:srgbClr val="0066CC"/>
                </a:solidFill>
                <a:latin typeface="Helvetica" pitchFamily="34" charset="0"/>
              </a:rPr>
              <a:t> (FCE, IELTS; TOEFL,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900" dirty="0" smtClean="0">
                <a:solidFill>
                  <a:srgbClr val="0066CC"/>
                </a:solidFill>
                <a:latin typeface="Helvetica" pitchFamily="34" charset="0"/>
              </a:rPr>
              <a:t>    ecc.)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1500" dirty="0" smtClean="0">
              <a:latin typeface="Helvetic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1500" dirty="0" smtClean="0">
              <a:latin typeface="Helvetica" pitchFamily="34" charset="0"/>
            </a:endParaRPr>
          </a:p>
        </p:txBody>
      </p:sp>
      <p:sp>
        <p:nvSpPr>
          <p:cNvPr id="30722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81000" y="666750"/>
            <a:ext cx="6450013" cy="8763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it-IT" sz="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50000"/>
              </a:lnSpc>
              <a:defRPr/>
            </a:pPr>
            <a:r>
              <a:rPr lang="it-IT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>
              <a:lnSpc>
                <a:spcPct val="50000"/>
              </a:lnSpc>
              <a:defRPr/>
            </a:pPr>
            <a:r>
              <a:rPr lang="it-IT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defRPr/>
            </a:pP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PROPORRE </a:t>
            </a:r>
            <a:r>
              <a:rPr lang="it-IT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FARE UNO STAGE O UN TIROCINIO</a:t>
            </a:r>
          </a:p>
          <a:p>
            <a:pPr>
              <a:lnSpc>
                <a:spcPct val="50000"/>
              </a:lnSpc>
              <a:defRPr/>
            </a:pPr>
            <a:endParaRPr lang="it-IT" sz="7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30725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1ABC4B50-C9A4-45E6-811C-7B6CB55DE79A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114300" y="1581150"/>
            <a:ext cx="9029700" cy="4257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II°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o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III°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stage lungo: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Tx/>
              <a:buChar char="•"/>
              <a:defRPr/>
            </a:pPr>
            <a:endParaRPr lang="it-IT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9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ultima chance: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non oltre i 12 mesi dal conseguimento del titolo universitario </a:t>
            </a:r>
            <a:r>
              <a:rPr lang="it-IT" sz="1800" dirty="0" smtClean="0">
                <a:solidFill>
                  <a:srgbClr val="0C60AC"/>
                </a:solidFill>
              </a:rPr>
              <a:t>fare </a:t>
            </a:r>
            <a:r>
              <a:rPr lang="it-IT" sz="1800" b="1" dirty="0" smtClean="0">
                <a:solidFill>
                  <a:srgbClr val="0C60AC"/>
                </a:solidFill>
              </a:rPr>
              <a:t>si consiglia </a:t>
            </a:r>
            <a:r>
              <a:rPr lang="it-IT" sz="1800" dirty="0" smtClean="0">
                <a:solidFill>
                  <a:srgbClr val="0C60AC"/>
                </a:solidFill>
              </a:rPr>
              <a:t>di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800" dirty="0" smtClean="0">
                <a:solidFill>
                  <a:srgbClr val="0C60AC"/>
                </a:solidFill>
              </a:rPr>
              <a:t>    proporre un tirocinio preferibilmente in una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azienda</a:t>
            </a:r>
            <a:r>
              <a:rPr lang="it-IT" sz="1800" dirty="0" smtClean="0">
                <a:solidFill>
                  <a:srgbClr val="0C60AC"/>
                </a:solidFill>
              </a:rPr>
              <a:t>, che utilizzi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800" dirty="0" smtClean="0">
                <a:solidFill>
                  <a:srgbClr val="0C60AC"/>
                </a:solidFill>
              </a:rPr>
              <a:t>    esplicitamente lo stage come modalità di selezione lunga</a:t>
            </a:r>
            <a:endParaRPr lang="it-IT" sz="1900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endParaRPr lang="it-IT" sz="19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None/>
              <a:defRPr/>
            </a:pPr>
            <a:endParaRPr lang="it-IT" sz="19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Durata</a:t>
            </a:r>
            <a:r>
              <a:rPr lang="it-IT" sz="1900" dirty="0" smtClean="0">
                <a:solidFill>
                  <a:srgbClr val="0066CC"/>
                </a:solidFill>
                <a:latin typeface="Helvetica" pitchFamily="34" charset="0"/>
              </a:rPr>
              <a:t>:  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6 mesi</a:t>
            </a:r>
            <a:r>
              <a:rPr lang="it-IT" sz="19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9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9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9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Requisiti richiesti</a:t>
            </a:r>
            <a:r>
              <a:rPr lang="it-IT" sz="1900" dirty="0" smtClean="0">
                <a:solidFill>
                  <a:srgbClr val="0066CC"/>
                </a:solidFill>
                <a:latin typeface="Helvetica" pitchFamily="34" charset="0"/>
              </a:rPr>
              <a:t>: 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 linguistiche certificate</a:t>
            </a:r>
            <a:r>
              <a:rPr lang="it-IT" sz="1900" dirty="0" smtClean="0">
                <a:solidFill>
                  <a:srgbClr val="0066CC"/>
                </a:solidFill>
                <a:latin typeface="Helvetica" pitchFamily="34" charset="0"/>
              </a:rPr>
              <a:t> (FCE, IELTS; TOEFL,</a:t>
            </a:r>
          </a:p>
          <a:p>
            <a:pPr algn="l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900" dirty="0" smtClean="0">
                <a:solidFill>
                  <a:srgbClr val="0066CC"/>
                </a:solidFill>
                <a:latin typeface="Helvetica" pitchFamily="34" charset="0"/>
              </a:rPr>
              <a:t>    ecc.)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1500" dirty="0" smtClean="0">
              <a:latin typeface="Helvetica" pitchFamily="34" charset="0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1500" dirty="0" smtClean="0">
              <a:latin typeface="Helvetica" pitchFamily="34" charset="0"/>
            </a:endParaRPr>
          </a:p>
        </p:txBody>
      </p:sp>
      <p:sp>
        <p:nvSpPr>
          <p:cNvPr id="32770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81000" y="638175"/>
            <a:ext cx="6450013" cy="942975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>
              <a:defRPr/>
            </a:pP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4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4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>
              <a:defRPr/>
            </a:pPr>
            <a:endParaRPr lang="it-IT" sz="4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4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QUANDO PROPORRE </a:t>
            </a:r>
            <a:r>
              <a:rPr lang="it-IT" sz="6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FARE UNO STAGE O UN TIROCINIO</a:t>
            </a:r>
          </a:p>
          <a:p>
            <a:pPr>
              <a:defRPr/>
            </a:pPr>
            <a:endParaRPr lang="it-IT" sz="6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4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49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3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32773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Helvetica" pitchFamily="34" charset="0"/>
                <a:cs typeface="Helvetica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219075" y="1914525"/>
            <a:ext cx="8924925" cy="3895725"/>
          </a:xfrm>
        </p:spPr>
        <p:txBody>
          <a:bodyPr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Gli strumenti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fondamentali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da indicare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stage all’estero :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Competenze linguistiche certificate</a:t>
            </a:r>
            <a:r>
              <a:rPr lang="it-IT" sz="1700" b="1" dirty="0" smtClean="0">
                <a:solidFill>
                  <a:srgbClr val="0066CC"/>
                </a:solidFill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endParaRPr lang="it-IT" b="1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1700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FCE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First Certificate English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Cambridge </a:t>
            </a:r>
            <a:r>
              <a:rPr lang="it-IT" sz="1700" b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Esol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17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www.cambridgeenglish.org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www.cambridgeenglish.org/</a:t>
            </a:r>
            <a:r>
              <a:rPr lang="it-IT" sz="17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it</a:t>
            </a:r>
            <a:r>
              <a:rPr lang="it-IT" sz="17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17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find-a-centre</a:t>
            </a:r>
            <a:r>
              <a:rPr lang="it-IT" sz="17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17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17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 fa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riferimento ai  livelli stabiliti dal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Quadro Comune di Riferimento  Europeo;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7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IELTS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www.ielts.org</a:t>
            </a:r>
            <a:r>
              <a:rPr lang="it-IT" sz="17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17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www.britishcouncil.org/</a:t>
            </a:r>
            <a:r>
              <a:rPr lang="it-IT" sz="1700" i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it</a:t>
            </a:r>
            <a:r>
              <a:rPr lang="it-IT" sz="17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studiare o lavorare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un Paese anglosassone (anche USA)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sz="17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TOEFL  Junior →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Test </a:t>
            </a:r>
            <a:r>
              <a:rPr lang="it-IT" sz="1700" b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of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English First </a:t>
            </a:r>
            <a:r>
              <a:rPr lang="it-IT" sz="1700" b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Level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ETS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USA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17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1700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7"/>
              </a:rPr>
              <a:t>www.ets.org/</a:t>
            </a:r>
            <a:r>
              <a:rPr lang="it-IT" sz="1700" i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7"/>
              </a:rPr>
              <a:t>toefl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7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www.ef-italia.it/top/</a:t>
            </a:r>
            <a:r>
              <a:rPr lang="it-IT" sz="17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toefl</a:t>
            </a:r>
            <a:r>
              <a:rPr lang="it-IT" sz="17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/</a:t>
            </a:r>
            <a:r>
              <a:rPr lang="it-IT" sz="17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17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1700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400" dirty="0" smtClean="0">
              <a:latin typeface="Helvetica" pitchFamily="34" charset="0"/>
            </a:endParaRPr>
          </a:p>
        </p:txBody>
      </p:sp>
      <p:sp>
        <p:nvSpPr>
          <p:cNvPr id="34818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19075" y="838200"/>
            <a:ext cx="6611938" cy="704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</a:t>
            </a:r>
            <a:r>
              <a:rPr 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IL TIROCINIO IN ITALIA</a:t>
            </a:r>
            <a:endParaRPr lang="it-IT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34821" name="Immagine 13" descr="logoIsfol_blu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B750D06B-6089-4010-BB50-3AAD81E99359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425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49238" y="523875"/>
            <a:ext cx="6326187" cy="5048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it-IT" sz="1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IL TIROCINIO IN ITALIA</a:t>
            </a: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it-IT" sz="7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36868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6675" y="895350"/>
            <a:ext cx="9077325" cy="60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914400"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consigli utili:</a:t>
            </a:r>
          </a:p>
          <a:p>
            <a:pPr defTabSz="914400">
              <a:defRPr/>
            </a:pP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600" dirty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dirty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Scegliere il </a:t>
            </a:r>
            <a:r>
              <a:rPr lang="it-IT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tipo di tirocinio/stage / work </a:t>
            </a:r>
            <a:r>
              <a:rPr lang="it-IT" sz="18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experience</a:t>
            </a:r>
            <a:r>
              <a:rPr lang="it-IT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/ first job </a:t>
            </a:r>
            <a:r>
              <a:rPr lang="it-IT" sz="1800" dirty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informandosi</a:t>
            </a:r>
          </a:p>
          <a:p>
            <a:pPr defTabSz="914400">
              <a:defRPr/>
            </a:pPr>
            <a:r>
              <a:rPr lang="it-IT" sz="1800" dirty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attraverso:</a:t>
            </a:r>
          </a:p>
          <a:p>
            <a:pPr defTabSz="914400">
              <a:buFont typeface="Wingdings" pitchFamily="2" charset="2"/>
              <a:buChar char="Ø"/>
              <a:defRPr/>
            </a:pPr>
            <a:endParaRPr lang="it-IT" sz="1600" dirty="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5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</a:t>
            </a:r>
            <a:r>
              <a:rPr lang="it-IT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siti web specializzati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</a:t>
            </a:r>
            <a:r>
              <a:rPr lang="it-IT" sz="1500" dirty="0">
                <a:solidFill>
                  <a:srgbClr val="0842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IT 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www.instage.it</a:t>
            </a: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</a:t>
            </a: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www.lavoroestage.it</a:t>
            </a: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</a:t>
            </a: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7"/>
              </a:rPr>
              <a:t>www.sportellostage.it</a:t>
            </a: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</a:t>
            </a: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www.repubblicadeglistagisti.it</a:t>
            </a:r>
            <a:r>
              <a:rPr lang="it-IT" sz="1500" i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1500" dirty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UE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</a:t>
            </a:r>
            <a:r>
              <a:rPr lang="it-IT" sz="1500" i="1" u="sng" dirty="0">
                <a:latin typeface="Helvetica" pitchFamily="34" charset="0"/>
                <a:hlinkClick r:id="rId9"/>
              </a:rPr>
              <a:t>www.scambieuropei.it</a:t>
            </a:r>
            <a:r>
              <a:rPr lang="it-IT" sz="1500" i="1" dirty="0"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35359B"/>
                </a:solidFill>
                <a:latin typeface="Helvetica" pitchFamily="34" charset="0"/>
              </a:rPr>
              <a:t>– </a:t>
            </a:r>
            <a:r>
              <a:rPr lang="it-IT" sz="1500" i="1" dirty="0">
                <a:latin typeface="Helvetica" pitchFamily="34" charset="0"/>
                <a:hlinkClick r:id="rId10"/>
              </a:rPr>
              <a:t>www.eurocultura.it</a:t>
            </a:r>
            <a:r>
              <a:rPr lang="it-IT" sz="1500" i="1" dirty="0">
                <a:latin typeface="Helvetica" pitchFamily="34" charset="0"/>
              </a:rPr>
              <a:t> – </a:t>
            </a: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11"/>
              </a:rPr>
              <a:t>www.europemobility.eu</a:t>
            </a: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35359B"/>
                </a:solidFill>
                <a:latin typeface="Helvetica" pitchFamily="34" charset="0"/>
              </a:rPr>
              <a:t>–</a:t>
            </a:r>
          </a:p>
          <a:p>
            <a:pPr defTabSz="914400">
              <a:buFont typeface="Wingdings" pitchFamily="2" charset="2"/>
              <a:buNone/>
              <a:defRPr/>
            </a:pPr>
            <a:r>
              <a:rPr lang="it-IT" sz="1500" i="1" dirty="0">
                <a:solidFill>
                  <a:srgbClr val="3535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</a:t>
            </a:r>
            <a:r>
              <a:rPr lang="it-IT" sz="1500" i="1" dirty="0">
                <a:latin typeface="Helvetica" pitchFamily="34" charset="0"/>
                <a:hlinkClick r:id="rId12" invalidUrl="http:///"/>
              </a:rPr>
              <a:t>http://</a:t>
            </a:r>
            <a:r>
              <a:rPr lang="it-IT" sz="1500" i="1" dirty="0">
                <a:latin typeface="Helvetica" pitchFamily="34" charset="0"/>
                <a:hlinkClick r:id="rId13"/>
              </a:rPr>
              <a:t>iwork.iagora.com/jobs/Internship/listing</a:t>
            </a:r>
            <a:r>
              <a:rPr lang="it-IT" sz="1500" i="1" dirty="0">
                <a:latin typeface="Helvetica" pitchFamily="34" charset="0"/>
              </a:rPr>
              <a:t> 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 </a:t>
            </a:r>
          </a:p>
          <a:p>
            <a:pPr>
              <a:lnSpc>
                <a:spcPct val="90000"/>
              </a:lnSpc>
              <a:defRPr/>
            </a:pPr>
            <a:r>
              <a:rPr lang="it-IT" sz="1500" dirty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UK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</a:t>
            </a:r>
            <a:r>
              <a:rPr lang="it-IT" sz="1500" i="1" dirty="0">
                <a:solidFill>
                  <a:srgbClr val="004F8A"/>
                </a:solidFill>
                <a:latin typeface="Helvetica" pitchFamily="34" charset="0"/>
                <a:hlinkClick r:id="rId14"/>
              </a:rPr>
              <a:t>www.placement-uk.com</a:t>
            </a:r>
            <a:r>
              <a:rPr lang="it-IT" sz="1500" i="1" dirty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35359B"/>
                </a:solidFill>
                <a:latin typeface="Helvetica" pitchFamily="34" charset="0"/>
              </a:rPr>
              <a:t>– </a:t>
            </a:r>
            <a:r>
              <a:rPr lang="it-IT" sz="1500" i="1" dirty="0">
                <a:latin typeface="Helvetica" pitchFamily="34" charset="0"/>
                <a:hlinkClick r:id="rId15"/>
              </a:rPr>
              <a:t>http://internship-uk.com</a:t>
            </a:r>
            <a:r>
              <a:rPr lang="it-IT" sz="1500" i="1" dirty="0"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35359B"/>
                </a:solidFill>
                <a:latin typeface="Helvetica" pitchFamily="34" charset="0"/>
              </a:rPr>
              <a:t>–</a:t>
            </a:r>
          </a:p>
          <a:p>
            <a:pPr>
              <a:lnSpc>
                <a:spcPct val="90000"/>
              </a:lnSpc>
              <a:defRPr/>
            </a:pPr>
            <a:r>
              <a:rPr lang="it-IT" sz="1500" i="1" dirty="0">
                <a:solidFill>
                  <a:srgbClr val="35359B"/>
                </a:solidFill>
                <a:latin typeface="Helvetica" pitchFamily="34" charset="0"/>
              </a:rPr>
              <a:t>             </a:t>
            </a:r>
            <a:r>
              <a:rPr lang="it-IT" sz="1500" i="1" dirty="0" smtClean="0">
                <a:solidFill>
                  <a:srgbClr val="35359B"/>
                </a:solidFill>
                <a:latin typeface="Helvetica" pitchFamily="34" charset="0"/>
              </a:rPr>
              <a:t>  </a:t>
            </a:r>
            <a:r>
              <a:rPr lang="it-IT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16"/>
              </a:rPr>
              <a:t>www.internshipinlondon.com</a:t>
            </a:r>
            <a:r>
              <a:rPr lang="it-IT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endParaRPr lang="it-IT" sz="1500" i="1" dirty="0">
              <a:latin typeface="Helvetica" pitchFamily="34" charset="0"/>
            </a:endParaRPr>
          </a:p>
          <a:p>
            <a:pPr defTabSz="914400">
              <a:buFont typeface="Wingdings" pitchFamily="2" charset="2"/>
              <a:buNone/>
              <a:defRPr/>
            </a:pPr>
            <a:r>
              <a:rPr lang="it-IT" sz="15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FR</a:t>
            </a: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17"/>
              </a:rPr>
              <a:t>www.capcampus.com/un-stage-a-l-etranger-945/</a:t>
            </a:r>
            <a:r>
              <a:rPr lang="it-IT" sz="1500" i="1" dirty="0">
                <a:solidFill>
                  <a:srgbClr val="35359B"/>
                </a:solidFill>
                <a:latin typeface="Helvetica" pitchFamily="34" charset="0"/>
              </a:rPr>
              <a:t> –</a:t>
            </a: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18"/>
              </a:rPr>
              <a:t>www.stages-emplois.com</a:t>
            </a:r>
            <a:r>
              <a:rPr lang="it-IT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1500" i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914400">
              <a:defRPr/>
            </a:pP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15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 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500" i="1" dirty="0">
                <a:solidFill>
                  <a:srgbClr val="35359B"/>
                </a:solidFill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19"/>
              </a:rPr>
              <a:t>www.ies-consulting.es</a:t>
            </a:r>
            <a:r>
              <a:rPr lang="it-IT" sz="1500" i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35359B"/>
                </a:solidFill>
                <a:latin typeface="Helvetica" pitchFamily="34" charset="0"/>
              </a:rPr>
              <a:t>– </a:t>
            </a:r>
            <a:r>
              <a:rPr lang="it-IT" sz="15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20"/>
              </a:rPr>
              <a:t>www.laboris.net</a:t>
            </a:r>
            <a:r>
              <a:rPr lang="it-IT" sz="1500" dirty="0" smtClean="0">
                <a:solidFill>
                  <a:srgbClr val="003399"/>
                </a:solidFill>
                <a:latin typeface="Helvetica" pitchFamily="34" charset="0"/>
              </a:rPr>
              <a:t>;</a:t>
            </a:r>
          </a:p>
          <a:p>
            <a:pPr defTabSz="914400">
              <a:defRPr/>
            </a:pPr>
            <a:endParaRPr lang="it-IT" sz="1500" dirty="0">
              <a:solidFill>
                <a:srgbClr val="003399"/>
              </a:solidFill>
              <a:latin typeface="Helvetica" pitchFamily="34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5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Gli </a:t>
            </a:r>
            <a:r>
              <a:rPr lang="it-IT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Euro consiglieri</a:t>
            </a:r>
            <a:r>
              <a:rPr lang="it-IT" sz="1500" dirty="0" smtClean="0">
                <a:solidFill>
                  <a:srgbClr val="00007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dirty="0" smtClean="0">
                <a:solidFill>
                  <a:srgbClr val="0070C0"/>
                </a:solidFill>
                <a:latin typeface="Helvetica" pitchFamily="34" charset="0"/>
              </a:rPr>
              <a:t>della propria Regione </a:t>
            </a:r>
            <a:r>
              <a:rPr lang="it-IT" sz="1500" b="1" dirty="0" smtClean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</a:p>
          <a:p>
            <a:pPr defTabSz="914400">
              <a:defRPr/>
            </a:pPr>
            <a:r>
              <a:rPr lang="it-IT" sz="1500" b="1" dirty="0" smtClean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dirty="0" smtClean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→ </a:t>
            </a:r>
            <a:r>
              <a:rPr lang="it-IT" sz="1500" i="1" dirty="0" smtClean="0">
                <a:latin typeface="Helvetica" pitchFamily="34" charset="0"/>
                <a:hlinkClick r:id="rId21"/>
              </a:rPr>
              <a:t>http</a:t>
            </a:r>
            <a:r>
              <a:rPr lang="it-IT" sz="1500" i="1" dirty="0" smtClean="0">
                <a:latin typeface="Helvetica" pitchFamily="34" charset="0"/>
                <a:hlinkClick r:id="rId21"/>
              </a:rPr>
              <a:t>://</a:t>
            </a:r>
            <a:r>
              <a:rPr lang="it-IT" sz="1500" i="1" dirty="0" smtClean="0">
                <a:latin typeface="Helvetica" pitchFamily="34" charset="0"/>
                <a:hlinkClick r:id="rId21"/>
              </a:rPr>
              <a:t>ec.europa.eu/eures/main.jsp?catId=3&amp;acro=eures&amp;lang=it</a:t>
            </a:r>
            <a:endParaRPr lang="it-IT" sz="1500" i="1" dirty="0" smtClean="0">
              <a:latin typeface="Helvetica" pitchFamily="34" charset="0"/>
            </a:endParaRPr>
          </a:p>
          <a:p>
            <a:pPr defTabSz="914400">
              <a:defRPr/>
            </a:pPr>
            <a:endParaRPr lang="it-IT" sz="1500" b="1" dirty="0">
              <a:solidFill>
                <a:srgbClr val="003399"/>
              </a:solidFill>
              <a:latin typeface="Helvetica" pitchFamily="34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sz="1500" dirty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</a:t>
            </a:r>
            <a:r>
              <a:rPr 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Programma </a:t>
            </a:r>
            <a:r>
              <a:rPr lang="it-IT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Erasmus</a:t>
            </a:r>
            <a:r>
              <a:rPr 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+</a:t>
            </a:r>
            <a:r>
              <a:rPr lang="it-IT" sz="15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</a:t>
            </a:r>
            <a:r>
              <a:rPr lang="it-IT" sz="15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i="1" dirty="0">
                <a:latin typeface="Helvetica" pitchFamily="34" charset="0"/>
                <a:hlinkClick r:id="rId22"/>
              </a:rPr>
              <a:t>www.erasmusplus.it</a:t>
            </a:r>
            <a:r>
              <a:rPr lang="it-IT" sz="1500" i="1" dirty="0">
                <a:latin typeface="Helvetica" pitchFamily="34" charset="0"/>
              </a:rPr>
              <a:t> </a:t>
            </a:r>
            <a:r>
              <a:rPr lang="it-IT" sz="1500" i="1" dirty="0">
                <a:solidFill>
                  <a:srgbClr val="0C60AC"/>
                </a:solidFill>
                <a:latin typeface="Helvetica" pitchFamily="34" charset="0"/>
              </a:rPr>
              <a:t>→</a:t>
            </a:r>
            <a:r>
              <a:rPr lang="it-IT" sz="1500" i="1" dirty="0">
                <a:latin typeface="Helvetica" pitchFamily="34" charset="0"/>
              </a:rPr>
              <a:t> </a:t>
            </a:r>
            <a:r>
              <a:rPr lang="it-IT" sz="15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vostro ruolo è fondamentale per la</a:t>
            </a:r>
          </a:p>
          <a:p>
            <a:pPr defTabSz="914400">
              <a:defRPr/>
            </a:pPr>
            <a:r>
              <a:rPr lang="it-IT" sz="15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promozione del Progetto!              </a:t>
            </a:r>
            <a:r>
              <a:rPr lang="it-IT" sz="1500" dirty="0">
                <a:solidFill>
                  <a:srgbClr val="FF0000"/>
                </a:solidFill>
                <a:latin typeface="Helvetica" pitchFamily="34" charset="0"/>
              </a:rPr>
              <a:t>► </a:t>
            </a:r>
            <a:r>
              <a:rPr lang="it-IT" sz="1500" b="1" i="1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Continua</a:t>
            </a:r>
            <a:r>
              <a:rPr lang="it-IT" sz="1500" dirty="0">
                <a:solidFill>
                  <a:srgbClr val="FF0000"/>
                </a:solidFill>
                <a:latin typeface="Helvetica" pitchFamily="34" charset="0"/>
              </a:rPr>
              <a:t> ► </a:t>
            </a:r>
          </a:p>
          <a:p>
            <a:pPr defTabSz="914400">
              <a:defRPr/>
            </a:pPr>
            <a:endParaRPr lang="it-IT" sz="2400" dirty="0">
              <a:solidFill>
                <a:srgbClr val="0070C0"/>
              </a:solidFill>
              <a:latin typeface="Helvetica" pitchFamily="34" charset="0"/>
            </a:endParaRPr>
          </a:p>
          <a:p>
            <a:pPr defTabSz="914400">
              <a:defRPr/>
            </a:pPr>
            <a:endParaRPr lang="it-IT" sz="1500" i="1" dirty="0">
              <a:solidFill>
                <a:srgbClr val="0C60AC"/>
              </a:solidFill>
              <a:latin typeface="Helvetica" pitchFamily="34" charset="0"/>
            </a:endParaRPr>
          </a:p>
          <a:p>
            <a:pPr defTabSz="914400">
              <a:defRPr/>
            </a:pPr>
            <a:endParaRPr lang="it-IT" sz="1600" i="1" dirty="0">
              <a:solidFill>
                <a:srgbClr val="0066CC"/>
              </a:solidFill>
              <a:latin typeface="Helvetica" pitchFamily="34" charset="0"/>
            </a:endParaRPr>
          </a:p>
        </p:txBody>
      </p:sp>
      <p:sp>
        <p:nvSpPr>
          <p:cNvPr id="36870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ED20596F-FC01-486D-85ED-C63887AD1DF5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425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447675"/>
            <a:ext cx="6326187" cy="504825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endParaRPr lang="it-IT" sz="1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IL TIROCINIO IN ITALIA</a:t>
            </a: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it-IT" sz="7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38916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895350"/>
            <a:ext cx="914400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</a:p>
          <a:p>
            <a:pPr defTabSz="914400">
              <a:defRPr/>
            </a:pPr>
            <a:endParaRPr lang="it-IT" dirty="0">
              <a:solidFill>
                <a:srgbClr val="FF0000"/>
              </a:solidFill>
              <a:latin typeface="Helvetica" pitchFamily="34" charset="0"/>
            </a:endParaRPr>
          </a:p>
          <a:p>
            <a:pPr defTabSz="914400">
              <a:defRPr/>
            </a:pPr>
            <a:endParaRPr lang="it-IT" dirty="0">
              <a:solidFill>
                <a:srgbClr val="FF0000"/>
              </a:solidFill>
              <a:latin typeface="Helvetica" pitchFamily="34" charset="0"/>
            </a:endParaRPr>
          </a:p>
          <a:p>
            <a:pPr defTabSz="914400">
              <a:defRPr/>
            </a:pPr>
            <a:endParaRPr lang="it-IT" dirty="0">
              <a:solidFill>
                <a:srgbClr val="FF0000"/>
              </a:solidFill>
              <a:latin typeface="Helvetica" pitchFamily="34" charset="0"/>
            </a:endParaRPr>
          </a:p>
          <a:p>
            <a:pPr defTabSz="914400">
              <a:defRPr/>
            </a:pPr>
            <a:r>
              <a:rPr lang="it-IT" dirty="0">
                <a:solidFill>
                  <a:srgbClr val="FF0000"/>
                </a:solidFill>
                <a:latin typeface="Helvetica" pitchFamily="34" charset="0"/>
              </a:rPr>
              <a:t>► </a:t>
            </a:r>
            <a:r>
              <a:rPr lang="it-IT" b="1" i="1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Continua</a:t>
            </a:r>
            <a:r>
              <a:rPr lang="it-IT" dirty="0">
                <a:solidFill>
                  <a:srgbClr val="FF0000"/>
                </a:solidFill>
                <a:latin typeface="Helvetica" pitchFamily="34" charset="0"/>
              </a:rPr>
              <a:t> ► </a:t>
            </a:r>
          </a:p>
          <a:p>
            <a:pPr defTabSz="914400">
              <a:defRPr/>
            </a:pP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914400">
              <a:defRPr/>
            </a:pP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2400" dirty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</a:t>
            </a:r>
            <a:r>
              <a:rPr lang="it-IT" b="1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Progetto Garanzia Giovani </a:t>
            </a:r>
            <a:r>
              <a:rPr 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</a:t>
            </a:r>
            <a:r>
              <a:rPr lang="it-IT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www.garanziagiovani.gov.it</a:t>
            </a:r>
            <a:r>
              <a:rPr 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)</a:t>
            </a:r>
          </a:p>
          <a:p>
            <a:pPr defTabSz="914400">
              <a:defRPr/>
            </a:pPr>
            <a:r>
              <a:rPr lang="it-IT" b="1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</a:t>
            </a:r>
            <a:r>
              <a:rPr lang="it-IT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 prevede di promuovere </a:t>
            </a:r>
            <a:r>
              <a:rPr lang="it-IT" b="1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anche </a:t>
            </a:r>
            <a:r>
              <a:rPr lang="it-IT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tirocini in Italia e nei Paesi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UE  </a:t>
            </a: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914400">
              <a:defRPr/>
            </a:pPr>
            <a:r>
              <a:rPr lang="it-IT" sz="24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</a:p>
          <a:p>
            <a:pPr defTabSz="914400">
              <a:buFont typeface="Wingdings" pitchFamily="2" charset="2"/>
              <a:buChar char="Ø"/>
              <a:defRPr/>
            </a:pPr>
            <a:r>
              <a:rPr lang="it-IT" sz="2400" b="1" dirty="0">
                <a:solidFill>
                  <a:srgbClr val="1547E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occhio alla pubblicazione dei bandi </a:t>
            </a:r>
            <a:r>
              <a:rPr lang="it-IT" sz="2400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 promuovono 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tirocini</a:t>
            </a:r>
          </a:p>
          <a:p>
            <a:pPr defTabSz="914400">
              <a:defRPr/>
            </a:pP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finanziati sia in Italia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</a:t>
            </a:r>
            <a:r>
              <a:rPr lang="it-IT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all’estero</a:t>
            </a:r>
            <a:r>
              <a:rPr lang="it-IT" sz="2400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sui siti regionali dedicati!</a:t>
            </a:r>
          </a:p>
          <a:p>
            <a:pPr defTabSz="914400">
              <a:defRPr/>
            </a:pPr>
            <a:r>
              <a:rPr lang="it-IT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defTabSz="914400">
              <a:buFont typeface="Wingdings" pitchFamily="2" charset="2"/>
              <a:buChar char="Ø"/>
              <a:defRPr/>
            </a:pPr>
            <a:endParaRPr lang="it-IT" sz="1600" b="1" dirty="0">
              <a:solidFill>
                <a:srgbClr val="003399"/>
              </a:solidFill>
              <a:latin typeface="Helvetica" pitchFamily="34" charset="0"/>
            </a:endParaRPr>
          </a:p>
          <a:p>
            <a:pPr defTabSz="914400">
              <a:defRPr/>
            </a:pPr>
            <a:endParaRPr lang="it-IT" sz="1500" i="1" dirty="0">
              <a:solidFill>
                <a:srgbClr val="0C60AC"/>
              </a:solidFill>
              <a:latin typeface="Helvetica" pitchFamily="34" charset="0"/>
            </a:endParaRPr>
          </a:p>
          <a:p>
            <a:pPr defTabSz="914400">
              <a:defRPr/>
            </a:pPr>
            <a:endParaRPr lang="it-IT" sz="1600" i="1" dirty="0">
              <a:solidFill>
                <a:srgbClr val="0066CC"/>
              </a:solidFill>
              <a:latin typeface="Helvetica" pitchFamily="34" charset="0"/>
            </a:endParaRPr>
          </a:p>
        </p:txBody>
      </p:sp>
      <p:sp>
        <p:nvSpPr>
          <p:cNvPr id="38918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CFB26640-9A63-4C26-AAF1-3B2BC26E95E7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23838" y="2122488"/>
            <a:ext cx="8920162" cy="34861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1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 consigli utili per la scelta dello stage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Una volta individuato il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tipo di stage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verificare se: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gli stage proposti  abbiano già un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Promotore da contattare</a:t>
            </a:r>
            <a:r>
              <a:rPr lang="it-IT" b="1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caso contrario, supportare il  proprio utente durante la stipula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della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convenzione</a:t>
            </a:r>
            <a:r>
              <a:rPr lang="it-IT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o del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contratto</a:t>
            </a:r>
            <a:r>
              <a:rPr lang="it-IT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 l’azienda ospitante, creando le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condizioni favorevoli con l’eventuale aiuto dell’organizzazione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intermediaria (in caso di tirocinio finanziato);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b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sz="600" b="1" dirty="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7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700" dirty="0" smtClean="0">
              <a:latin typeface="Helvetica" pitchFamily="34" charset="0"/>
            </a:endParaRPr>
          </a:p>
        </p:txBody>
      </p:sp>
      <p:sp>
        <p:nvSpPr>
          <p:cNvPr id="40962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838200"/>
            <a:ext cx="632618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IL TIROCINIO IN ITALIA</a:t>
            </a:r>
          </a:p>
        </p:txBody>
      </p:sp>
      <p:pic>
        <p:nvPicPr>
          <p:cNvPr id="40965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173788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900" smtClean="0">
              <a:latin typeface="Helvetica" pitchFamily="34" charset="0"/>
              <a:cs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  <a:r>
              <a:rPr lang="it-IT" smtClean="0">
                <a:latin typeface="Arial" charset="0"/>
                <a:cs typeface="Arial" charset="0"/>
              </a:rPr>
              <a:t>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F9F66A4-7923-4DAF-93E2-F778A7978A6A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04800" y="2098675"/>
            <a:ext cx="8639175" cy="4257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 consigli utili per la scelta dello stage</a:t>
            </a:r>
            <a:endParaRPr lang="it-IT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Consistenza e serietà del progetto formativo</a:t>
            </a: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la cui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descrizione</a:t>
            </a: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struttura </a:t>
            </a: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17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durata </a:t>
            </a: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deve essere commisurata all’impegno richiesto;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7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Solidità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dell’azienda o dell’organizzazione ospitante: fare una ricerca incrociata sul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it-IT" sz="17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web;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17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Tutor aziendale </a:t>
            </a:r>
            <a:r>
              <a:rPr lang="it-IT" sz="17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possibilmente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non coincidente</a:t>
            </a:r>
            <a:r>
              <a:rPr lang="it-IT" sz="17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col titolare o dirigente;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Rimborso spese commisurato all’impegno richiesto.</a:t>
            </a:r>
            <a:endParaRPr lang="it-IT" sz="17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dirty="0" smtClean="0">
              <a:latin typeface="Helvetica" pitchFamily="34" charset="0"/>
            </a:endParaRPr>
          </a:p>
        </p:txBody>
      </p:sp>
      <p:sp>
        <p:nvSpPr>
          <p:cNvPr id="43010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573088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IL TIROCINIO IN ITALIA</a:t>
            </a:r>
          </a:p>
        </p:txBody>
      </p:sp>
      <p:pic>
        <p:nvPicPr>
          <p:cNvPr id="43013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CF5C838E-ADA0-4B16-845A-6A32D8DB3CE4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76225" y="1716088"/>
            <a:ext cx="8658225" cy="40592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Se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vostro utente si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è trovato lo stage su internet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  <a:ea typeface="Batang" pitchFamily="18" charset="-127"/>
              </a:rPr>
              <a:t>→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cosa può fare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candidarsi autonomamente: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it-IT" sz="1900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&gt;   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Accompagnare il proprio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Europass CV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 una convincente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lettera di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presentazione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nella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lingua di lavoro </a:t>
            </a:r>
            <a:r>
              <a:rPr lang="it-IT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dell’azienda o organizzazione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scelta;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&gt;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Allegare 1 o 2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lettere di referenza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Helvetica" pitchFamily="34" charset="0"/>
              </a:rPr>
              <a:t>&gt;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Compilare  o il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form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online</a:t>
            </a:r>
            <a:r>
              <a:rPr lang="it-IT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allegato al’offerta di stage o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l’Europass CV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dirty="0" smtClean="0">
                <a:solidFill>
                  <a:srgbClr val="0066CC"/>
                </a:solidFill>
                <a:latin typeface="Helvetica" pitchFamily="34" charset="0"/>
              </a:rPr>
              <a:t>(</a:t>
            </a:r>
            <a:r>
              <a:rPr lang="it-IT" i="1" u="sng" dirty="0" smtClean="0">
                <a:solidFill>
                  <a:srgbClr val="04349E"/>
                </a:solidFill>
                <a:latin typeface="Helvetica" pitchFamily="34" charset="0"/>
                <a:hlinkClick r:id="rId3"/>
              </a:rPr>
              <a:t>http://europass.cedefop.europa.eu/</a:t>
            </a:r>
            <a:r>
              <a:rPr lang="it-IT" dirty="0" smtClean="0">
                <a:solidFill>
                  <a:srgbClr val="04349E"/>
                </a:solidFill>
                <a:latin typeface="Helvetica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dirty="0" smtClean="0">
              <a:solidFill>
                <a:srgbClr val="04349E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04349E"/>
                </a:solidFill>
                <a:latin typeface="Helvetica" pitchFamily="34" charset="0"/>
              </a:rPr>
              <a:t> </a:t>
            </a:r>
            <a:endParaRPr lang="it-IT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► 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Seguire i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consigli utili 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del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Manuale dello stage in Europa  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del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Manuale del tirocinante 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 Paragrafo 1.3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“Biglietti da visita” </a:t>
            </a: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nel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Cap. 4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“Come prepararsi per la selezione”. </a:t>
            </a:r>
            <a:endParaRPr lang="it-IT" sz="15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500" dirty="0" smtClean="0">
              <a:latin typeface="Helvetica" pitchFamily="34" charset="0"/>
            </a:endParaRPr>
          </a:p>
        </p:txBody>
      </p:sp>
      <p:sp>
        <p:nvSpPr>
          <p:cNvPr id="45058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704850"/>
            <a:ext cx="6326187" cy="704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</a:t>
            </a: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IL TIROCINIO IN ITALIA</a:t>
            </a:r>
          </a:p>
        </p:txBody>
      </p:sp>
      <p:pic>
        <p:nvPicPr>
          <p:cNvPr id="45061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229350"/>
            <a:ext cx="9144000" cy="501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  <a:r>
              <a:rPr lang="it-IT" smtClean="0">
                <a:latin typeface="Arial" charset="0"/>
                <a:cs typeface="Arial" charset="0"/>
              </a:rPr>
              <a:t>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96B961D-B3BD-4596-B260-A182070C0944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-57150" y="6356350"/>
            <a:ext cx="920115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 </a:t>
            </a:r>
            <a:fld id="{74082D53-5B91-489F-A909-97D8D228545E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0" y="1981200"/>
            <a:ext cx="9144000" cy="3486150"/>
          </a:xfrm>
        </p:spPr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● Che cos’è uno stage 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secondo la definizione del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Quadro europeo di qualità dei tirocini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i="1" dirty="0" smtClean="0">
                <a:solidFill>
                  <a:srgbClr val="084276"/>
                </a:solidFill>
                <a:latin typeface="Helvetica" pitchFamily="34" charset="0"/>
              </a:rPr>
              <a:t>► “un</a:t>
            </a:r>
            <a:r>
              <a:rPr lang="it-IT" i="1" dirty="0" smtClean="0"/>
              <a:t> </a:t>
            </a:r>
            <a:r>
              <a:rPr lang="it-IT" b="1" i="1" dirty="0" smtClean="0">
                <a:solidFill>
                  <a:srgbClr val="004F8A"/>
                </a:solidFill>
              </a:rPr>
              <a:t>periodo di pratica lavorativa di durata limitata</a:t>
            </a:r>
            <a:r>
              <a:rPr lang="it-IT" i="1" dirty="0" smtClean="0">
                <a:solidFill>
                  <a:srgbClr val="004F8A"/>
                </a:solidFill>
              </a:rPr>
              <a:t>, </a:t>
            </a:r>
            <a:r>
              <a:rPr lang="it-IT" i="1" dirty="0" smtClean="0">
                <a:solidFill>
                  <a:srgbClr val="FF0000"/>
                </a:solidFill>
              </a:rPr>
              <a:t>retribuito o no</a:t>
            </a:r>
            <a:r>
              <a:rPr lang="it-IT" i="1" dirty="0" smtClean="0">
                <a:solidFill>
                  <a:srgbClr val="004F8A"/>
                </a:solidFill>
              </a:rPr>
              <a:t>, 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i="1" dirty="0" smtClean="0">
                <a:solidFill>
                  <a:srgbClr val="004F8A"/>
                </a:solidFill>
              </a:rPr>
              <a:t>     una componente di </a:t>
            </a:r>
            <a:r>
              <a:rPr lang="it-IT" b="1" i="1" dirty="0" smtClean="0">
                <a:solidFill>
                  <a:srgbClr val="004F8A"/>
                </a:solidFill>
              </a:rPr>
              <a:t>apprendimento</a:t>
            </a:r>
            <a:r>
              <a:rPr lang="it-IT" i="1" dirty="0" smtClean="0">
                <a:solidFill>
                  <a:srgbClr val="004F8A"/>
                </a:solidFill>
              </a:rPr>
              <a:t> e </a:t>
            </a:r>
            <a:r>
              <a:rPr lang="it-IT" b="1" i="1" dirty="0" smtClean="0">
                <a:solidFill>
                  <a:srgbClr val="004F8A"/>
                </a:solidFill>
              </a:rPr>
              <a:t>formazione</a:t>
            </a:r>
            <a:r>
              <a:rPr lang="it-IT" i="1" dirty="0" smtClean="0">
                <a:solidFill>
                  <a:srgbClr val="004F8A"/>
                </a:solidFill>
              </a:rPr>
              <a:t>, il cui obiettivo è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i="1" dirty="0" smtClean="0">
                <a:solidFill>
                  <a:srgbClr val="004F8A"/>
                </a:solidFill>
              </a:rPr>
              <a:t>     l'acquisizione di un'</a:t>
            </a:r>
            <a:r>
              <a:rPr lang="it-IT" b="1" i="1" dirty="0" smtClean="0">
                <a:solidFill>
                  <a:srgbClr val="004F8A"/>
                </a:solidFill>
              </a:rPr>
              <a:t>esperienza pratica </a:t>
            </a:r>
            <a:r>
              <a:rPr lang="it-IT" i="1" dirty="0" smtClean="0">
                <a:solidFill>
                  <a:srgbClr val="004F8A"/>
                </a:solidFill>
              </a:rPr>
              <a:t>e </a:t>
            </a:r>
            <a:r>
              <a:rPr lang="it-IT" b="1" i="1" dirty="0" smtClean="0">
                <a:solidFill>
                  <a:srgbClr val="004F8A"/>
                </a:solidFill>
              </a:rPr>
              <a:t>professionale</a:t>
            </a:r>
            <a:r>
              <a:rPr lang="it-IT" i="1" dirty="0" smtClean="0">
                <a:solidFill>
                  <a:srgbClr val="004F8A"/>
                </a:solidFill>
              </a:rPr>
              <a:t> </a:t>
            </a:r>
            <a:r>
              <a:rPr lang="it-IT" b="1" i="1" dirty="0" smtClean="0">
                <a:solidFill>
                  <a:srgbClr val="004F8A"/>
                </a:solidFill>
              </a:rPr>
              <a:t>finalizzata</a:t>
            </a:r>
            <a:r>
              <a:rPr lang="it-IT" i="1" dirty="0" smtClean="0">
                <a:solidFill>
                  <a:srgbClr val="004F8A"/>
                </a:solidFill>
              </a:rPr>
              <a:t>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i="1" dirty="0" smtClean="0">
                <a:solidFill>
                  <a:srgbClr val="004F8A"/>
                </a:solidFill>
              </a:rPr>
              <a:t>     migliorare l'</a:t>
            </a:r>
            <a:r>
              <a:rPr lang="it-IT" b="1" i="1" dirty="0" smtClean="0">
                <a:solidFill>
                  <a:srgbClr val="004F8A"/>
                </a:solidFill>
              </a:rPr>
              <a:t>occupabilità </a:t>
            </a:r>
            <a:r>
              <a:rPr lang="it-IT" i="1" dirty="0" smtClean="0">
                <a:solidFill>
                  <a:srgbClr val="004F8A"/>
                </a:solidFill>
              </a:rPr>
              <a:t>e facilitare la </a:t>
            </a:r>
            <a:r>
              <a:rPr lang="it-IT" b="1" i="1" dirty="0" smtClean="0">
                <a:solidFill>
                  <a:srgbClr val="004F8A"/>
                </a:solidFill>
              </a:rPr>
              <a:t>transizione </a:t>
            </a:r>
            <a:r>
              <a:rPr lang="it-IT" i="1" dirty="0" smtClean="0">
                <a:solidFill>
                  <a:srgbClr val="004F8A"/>
                </a:solidFill>
              </a:rPr>
              <a:t>verso un'</a:t>
            </a:r>
            <a:r>
              <a:rPr lang="it-IT" b="1" i="1" dirty="0" smtClean="0">
                <a:solidFill>
                  <a:srgbClr val="004F8A"/>
                </a:solidFill>
              </a:rPr>
              <a:t>occupazione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b="1" i="1" dirty="0" smtClean="0">
                <a:solidFill>
                  <a:srgbClr val="004F8A"/>
                </a:solidFill>
              </a:rPr>
              <a:t>     </a:t>
            </a:r>
            <a:r>
              <a:rPr lang="it-IT" i="1" dirty="0" smtClean="0">
                <a:solidFill>
                  <a:srgbClr val="004F8A"/>
                </a:solidFill>
              </a:rPr>
              <a:t>regolare.</a:t>
            </a:r>
            <a:r>
              <a:rPr lang="it-IT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200" b="1" dirty="0" smtClean="0">
              <a:solidFill>
                <a:srgbClr val="0842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► Vedi la “</a:t>
            </a:r>
            <a:r>
              <a:rPr lang="it-IT" sz="1400" b="1" dirty="0" smtClean="0">
                <a:solidFill>
                  <a:srgbClr val="FF0000"/>
                </a:solidFill>
              </a:rPr>
              <a:t>Raccomandazione del Consiglio </a:t>
            </a:r>
            <a:r>
              <a:rPr lang="it-IT" sz="1400" dirty="0" smtClean="0">
                <a:solidFill>
                  <a:srgbClr val="FF0000"/>
                </a:solidFill>
              </a:rPr>
              <a:t>del 10 marzo 2014 su un </a:t>
            </a:r>
            <a:r>
              <a:rPr lang="it-IT" sz="1400" b="1" dirty="0" smtClean="0">
                <a:solidFill>
                  <a:srgbClr val="FF0000"/>
                </a:solidFill>
              </a:rPr>
              <a:t>quadro di qualità per i tirocini</a:t>
            </a:r>
            <a:r>
              <a:rPr lang="it-IT" sz="1400" dirty="0" smtClean="0">
                <a:solidFill>
                  <a:srgbClr val="FF0000"/>
                </a:solidFill>
              </a:rPr>
              <a:t>”: </a:t>
            </a:r>
            <a:endParaRPr lang="it-IT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14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</a:t>
            </a:r>
            <a:r>
              <a:rPr lang="it-IT" sz="1400" i="1" u="sng" dirty="0" smtClean="0">
                <a:hlinkClick r:id="rId3"/>
              </a:rPr>
              <a:t>http://eur-lex.europa.eu/legal-content/IT/TXT/PDF/?uri=OJ:JOC_2014_088_R_0001_01&amp;from=IT</a:t>
            </a:r>
            <a:r>
              <a:rPr lang="it-IT" sz="14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600" dirty="0" smtClean="0">
              <a:latin typeface="Helvetica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6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85750" y="685800"/>
            <a:ext cx="6326188" cy="723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0245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90525" y="1914525"/>
            <a:ext cx="8753475" cy="3943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defRPr/>
            </a:pPr>
            <a:endParaRPr lang="it-IT" sz="17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Quanto costa fare uno stage all’estero: </a:t>
            </a:r>
          </a:p>
          <a:p>
            <a:pPr eaLnBrk="1" hangingPunct="1">
              <a:buFont typeface="Arial" charset="0"/>
              <a:buNone/>
              <a:defRPr/>
            </a:pPr>
            <a:endParaRPr lang="it-IT" sz="17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Rimborso spese azienda </a:t>
            </a: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(importo variabile) + risorse proprie:</a:t>
            </a:r>
          </a:p>
          <a:p>
            <a:pPr>
              <a:buFont typeface="Wingdings" pitchFamily="2" charset="2"/>
              <a:buChar char="Ø"/>
              <a:defRPr/>
            </a:pPr>
            <a:endParaRPr lang="it-IT" b="1" smtClean="0">
              <a:solidFill>
                <a:srgbClr val="0066CC"/>
              </a:solidFill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Borse Erasmus + </a:t>
            </a: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(importo variabile: viaggio + assicurazione +</a:t>
            </a:r>
          </a:p>
          <a:p>
            <a:pPr>
              <a:buFont typeface="Arial" charset="0"/>
              <a:buNone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       soggiorno) + risorse proprie:</a:t>
            </a:r>
          </a:p>
          <a:p>
            <a:pPr>
              <a:buFont typeface="Wingdings" pitchFamily="2" charset="2"/>
              <a:buChar char="Ø"/>
              <a:defRPr/>
            </a:pPr>
            <a:endParaRPr lang="it-IT" b="1" smtClean="0">
              <a:solidFill>
                <a:srgbClr val="0066CC"/>
              </a:solidFill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Altra Borsa </a:t>
            </a: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(Università, Associazione studentesca, Camera di </a:t>
            </a:r>
          </a:p>
          <a:p>
            <a:pPr>
              <a:buFont typeface="Arial" charset="0"/>
              <a:buNone/>
              <a:defRPr/>
            </a:pPr>
            <a:r>
              <a:rPr lang="it-IT" b="1" smtClean="0">
                <a:solidFill>
                  <a:srgbClr val="004F8A"/>
                </a:solidFill>
                <a:latin typeface="Helvetica" pitchFamily="34" charset="0"/>
              </a:rPr>
              <a:t>        Commercio, ecc.)+  risorse proprie:</a:t>
            </a:r>
          </a:p>
          <a:p>
            <a:pPr>
              <a:buFont typeface="Wingdings" pitchFamily="2" charset="2"/>
              <a:buChar char="Ø"/>
              <a:defRPr/>
            </a:pPr>
            <a:endParaRPr lang="it-IT" b="1" smtClean="0">
              <a:solidFill>
                <a:srgbClr val="0066CC"/>
              </a:solidFill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b="1" smtClean="0">
                <a:solidFill>
                  <a:srgbClr val="FF0000"/>
                </a:solidFill>
                <a:latin typeface="Helvetica" pitchFamily="34" charset="0"/>
              </a:rPr>
              <a:t>   c.a. 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300/800</a:t>
            </a:r>
            <a:r>
              <a:rPr lang="it-IT" b="1" smtClean="0">
                <a:solidFill>
                  <a:srgbClr val="FF0000"/>
                </a:solidFill>
                <a:latin typeface="Helvetica" pitchFamily="34" charset="0"/>
              </a:rPr>
              <a:t> euro/mese nei Paesi UE, SEE, CH e TR;</a:t>
            </a:r>
          </a:p>
          <a:p>
            <a:pPr>
              <a:buFont typeface="Wingdings" pitchFamily="2" charset="2"/>
              <a:buNone/>
              <a:defRPr/>
            </a:pPr>
            <a:endParaRPr lang="it-IT" b="1" smtClean="0">
              <a:solidFill>
                <a:srgbClr val="0066CC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47106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573088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</p:txBody>
      </p:sp>
      <p:pic>
        <p:nvPicPr>
          <p:cNvPr id="47109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-76200" y="6356350"/>
            <a:ext cx="92202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   </a:t>
            </a:r>
            <a:fld id="{DBF23362-A046-4202-8EBE-41089597ABE9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457200" y="971550"/>
            <a:ext cx="8686800" cy="49466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Cosa far mettere nella valigia: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it-IT" sz="6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600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Carta d’identità valida o Passaporto;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600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alcune foto tessera;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600" u="sng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Tessera Europea di Assicurazione Malattie</a:t>
            </a:r>
            <a:r>
              <a:rPr lang="it-IT" sz="160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o Polizza sanitaria (extra UE); </a:t>
            </a:r>
            <a:endParaRPr lang="it-IT" sz="1600" smtClean="0">
              <a:solidFill>
                <a:srgbClr val="0C60AC"/>
              </a:solidFill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Lettere di referenza</a:t>
            </a:r>
            <a:r>
              <a:rPr lang="it-IT" sz="1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  <a:endParaRPr lang="it-IT" sz="1600" b="1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it-IT" sz="1800" b="1" i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European Skills Passport</a:t>
            </a:r>
            <a:r>
              <a:rPr lang="it-IT" sz="1800" b="1" i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 </a:t>
            </a: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Passaporto Europeo delle Competenze 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it-IT" sz="1800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che contiene </a:t>
            </a: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it-IT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→ </a:t>
            </a:r>
            <a:r>
              <a:rPr lang="it-IT" sz="17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Europass</a:t>
            </a:r>
            <a:r>
              <a:rPr lang="it-IT" sz="17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 </a:t>
            </a:r>
            <a:r>
              <a:rPr lang="it-IT" sz="1700" i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CV </a:t>
            </a:r>
            <a:r>
              <a:rPr lang="it-IT" sz="1600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(qualche copia)</a:t>
            </a:r>
            <a:r>
              <a:rPr lang="it-IT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Certificazioni linguistiche</a:t>
            </a:r>
            <a:r>
              <a:rPr lang="it-IT" sz="1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endParaRPr lang="it-IT" sz="160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it-IT" sz="1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la qualifica o il diploma professionale o di maturità </a:t>
            </a:r>
            <a:r>
              <a:rPr lang="it-IT" sz="160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(tradotto e certificato da tribunali o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it-IT" sz="160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ambasciate, in attesa dell’entrata a regime del </a:t>
            </a:r>
            <a:r>
              <a:rPr lang="it-IT" sz="1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Supplemento al Certificato </a:t>
            </a:r>
            <a:r>
              <a:rPr lang="it-IT" sz="16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 </a:t>
            </a:r>
            <a:r>
              <a:rPr lang="it-IT" sz="1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Certificate</a:t>
            </a: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it-IT" sz="1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Supplement</a:t>
            </a:r>
            <a:r>
              <a:rPr lang="it-IT" sz="160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) </a:t>
            </a:r>
            <a:r>
              <a:rPr lang="it-IT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endParaRPr lang="it-IT" sz="1800" b="1" smtClean="0">
              <a:solidFill>
                <a:srgbClr val="1547E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it-IT" sz="16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Supplemento al Diploma di Laurea – </a:t>
            </a:r>
            <a:r>
              <a:rPr lang="it-IT" sz="1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Diploma Supplement </a:t>
            </a:r>
            <a:r>
              <a:rPr lang="it-IT" sz="1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endParaRPr lang="it-IT" sz="1600" b="1" smtClean="0">
              <a:solidFill>
                <a:srgbClr val="1547E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  <a:defRPr/>
            </a:pPr>
            <a:r>
              <a:rPr lang="it-IT" sz="17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→ Europass Mobilità – </a:t>
            </a:r>
            <a:r>
              <a:rPr lang="it-IT" sz="17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Europass Mobility </a:t>
            </a:r>
            <a:r>
              <a:rPr lang="it-IT" sz="1600" b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600" b="1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se si è fatto uno stage all’estero;</a:t>
            </a:r>
          </a:p>
          <a:p>
            <a:pPr algn="just" eaLnBrk="1" hangingPunct="1">
              <a:lnSpc>
                <a:spcPct val="15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700" smtClean="0">
              <a:latin typeface="Helvetica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70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457200" y="295275"/>
            <a:ext cx="6078538" cy="5524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it-IT" sz="19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80000"/>
              </a:lnSpc>
              <a:defRPr/>
            </a:pPr>
            <a:endParaRPr lang="it-IT" sz="2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49156" name="Immagine 13" descr="logoIsfol_bl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4E5D41E1-1630-431B-9F2C-A3ECD8CF96DF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61950" y="1914525"/>
            <a:ext cx="8782050" cy="40592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COME SI DICE TIROCINIO/STAGE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ALL’ESTERO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Stage</a:t>
            </a:r>
            <a:r>
              <a:rPr lang="it-IT" sz="19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Belgio, Francia, Lussemburgo, Paesi Bassi, Svizzera francese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Work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experience</a:t>
            </a:r>
            <a:r>
              <a:rPr lang="it-IT" sz="19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work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placement</a:t>
            </a:r>
            <a:r>
              <a:rPr lang="it-IT" sz="19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internship</a:t>
            </a:r>
            <a:r>
              <a:rPr lang="it-IT" sz="19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traineeship</a:t>
            </a:r>
            <a:r>
              <a:rPr lang="it-IT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(Irlanda, </a:t>
            </a:r>
          </a:p>
          <a:p>
            <a:pPr>
              <a:lnSpc>
                <a:spcPct val="130000"/>
              </a:lnSpc>
              <a:buFont typeface="Arial" charset="0"/>
              <a:buNone/>
              <a:defRPr/>
            </a:pP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      Regno Unito, Malta);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Programa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de </a:t>
            </a: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prácticas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</a:t>
            </a:r>
            <a:r>
              <a:rPr lang="it-IT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003399"/>
                </a:solidFill>
                <a:latin typeface="Helvetica" pitchFamily="34" charset="0"/>
              </a:rPr>
              <a:t>(</a:t>
            </a:r>
            <a:r>
              <a:rPr lang="it-IT" sz="1900" dirty="0" smtClean="0">
                <a:solidFill>
                  <a:srgbClr val="003399"/>
                </a:solidFill>
                <a:latin typeface="Helvetica" pitchFamily="34" charset="0"/>
              </a:rPr>
              <a:t>Spagna</a:t>
            </a:r>
            <a:r>
              <a:rPr lang="it-IT" sz="1900" b="1" dirty="0" smtClean="0">
                <a:solidFill>
                  <a:srgbClr val="003399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FF0000"/>
                </a:solidFill>
              </a:rPr>
              <a:t>Berufspraktikum</a:t>
            </a:r>
            <a:r>
              <a:rPr lang="it-IT" sz="1800" b="1" i="1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>
                <a:solidFill>
                  <a:srgbClr val="004F8A"/>
                </a:solidFill>
              </a:rPr>
              <a:t>(Austria); 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Prakticum</a:t>
            </a:r>
            <a:r>
              <a:rPr lang="it-IT" sz="19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Germania, Svizzera tedesca, Liechtenstein);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FF0000"/>
                </a:solidFill>
                <a:latin typeface="Helvetica" pitchFamily="34" charset="0"/>
              </a:rPr>
              <a:t>Staj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o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900" b="1" dirty="0" err="1" smtClean="0">
                <a:solidFill>
                  <a:srgbClr val="004F8A"/>
                </a:solidFill>
                <a:latin typeface="Helvetica" pitchFamily="34" charset="0"/>
              </a:rPr>
              <a:t>Praktica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Bulgaria, Estonia, Turchia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004F8A"/>
                </a:solidFill>
                <a:latin typeface="Helvetica" pitchFamily="34" charset="0"/>
              </a:rPr>
              <a:t>Ptraktiké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Cipro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30000"/>
              </a:lnSpc>
              <a:buFont typeface="Wingdings" pitchFamily="2" charset="2"/>
              <a:buChar char="§"/>
              <a:defRPr/>
            </a:pPr>
            <a:r>
              <a:rPr lang="it-IT" sz="1900" b="1" dirty="0" err="1" smtClean="0">
                <a:solidFill>
                  <a:srgbClr val="004F8A"/>
                </a:solidFill>
                <a:latin typeface="Helvetica" pitchFamily="34" charset="0"/>
              </a:rPr>
              <a:t>Stažiranje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o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 Staž (</a:t>
            </a:r>
            <a:r>
              <a:rPr lang="it-IT" sz="1900" dirty="0" smtClean="0">
                <a:solidFill>
                  <a:srgbClr val="004F8A"/>
                </a:solidFill>
                <a:latin typeface="Helvetica" pitchFamily="34" charset="0"/>
              </a:rPr>
              <a:t>Croazia</a:t>
            </a:r>
            <a:r>
              <a:rPr lang="it-IT" sz="19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2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2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57200"/>
            <a:ext cx="6326187" cy="7524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90000"/>
              </a:lnSpc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51204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F3869793-B643-413C-A9D3-AB9E029CDCEE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16088"/>
            <a:ext cx="8181975" cy="40592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SI DICE TIROCINIO/STAGE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ALL’ESTERO 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FF0000"/>
                </a:solidFill>
                <a:latin typeface="Helvetica" pitchFamily="34" charset="0"/>
              </a:rPr>
              <a:t>Praktik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(Danimarca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, 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Svezia);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Harjoittelulla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, </a:t>
            </a: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Oppisopimus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(Finlandia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Praktiki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Askisi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(Grecia);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Starfsþjálfunina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(Islanda);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Tirocinio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 (Italia);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Prakse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 (Lettonia);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Praktika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 o </a:t>
            </a:r>
            <a:r>
              <a:rPr lang="lt-LT" sz="1800" b="1" dirty="0" smtClean="0">
                <a:solidFill>
                  <a:srgbClr val="004F8A"/>
                </a:solidFill>
                <a:latin typeface="Helvetica" pitchFamily="34" charset="0"/>
              </a:rPr>
              <a:t>stažuotės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(Lituania);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FF0000"/>
                </a:solidFill>
                <a:latin typeface="Helvetica" pitchFamily="34" charset="0"/>
              </a:rPr>
              <a:t>Praxsis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 (Norvegia);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Beroepspraktijkvorming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, </a:t>
            </a: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Leerwerktraject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dirty="0" smtClean="0">
                <a:solidFill>
                  <a:srgbClr val="004F8A"/>
                </a:solidFill>
                <a:latin typeface="Helvetica" pitchFamily="34" charset="0"/>
              </a:rPr>
              <a:t>(Paesi Bassi);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dirty="0" smtClean="0">
              <a:latin typeface="Helvetica" pitchFamily="34" charset="0"/>
            </a:endParaRPr>
          </a:p>
        </p:txBody>
      </p:sp>
      <p:sp>
        <p:nvSpPr>
          <p:cNvPr id="53250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676275"/>
            <a:ext cx="6326187" cy="7334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90000"/>
              </a:lnSpc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53253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1DCB84EE-1BDB-4E11-AC0A-3D0FD7C1FDB4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16088"/>
            <a:ext cx="8181975" cy="4059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COME SI DICE TIROCINIO/STAGE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ALL’ESTERO </a:t>
            </a:r>
            <a:r>
              <a:rPr lang="it-IT" sz="22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dirty="0" smtClean="0">
                <a:solidFill>
                  <a:srgbClr val="FF0000"/>
                </a:solidFill>
                <a:latin typeface="Helvetica" pitchFamily="34" charset="0"/>
              </a:rPr>
              <a:t>Staž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(Polonia);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dirty="0" err="1" smtClean="0">
                <a:solidFill>
                  <a:srgbClr val="FF0000"/>
                </a:solidFill>
                <a:latin typeface="Helvetica" pitchFamily="34" charset="0"/>
              </a:rPr>
              <a:t>Estagio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(Portogallo);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Odborna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Helvetica" pitchFamily="34" charset="0"/>
              </a:rPr>
              <a:t>praxe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(Repubblica Ceca);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Stagiu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o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stagiu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de </a:t>
            </a: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practica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(Romania);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Praktická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b="1" dirty="0" err="1" smtClean="0">
                <a:solidFill>
                  <a:srgbClr val="FF0000"/>
                </a:solidFill>
                <a:latin typeface="Helvetica" pitchFamily="34" charset="0"/>
              </a:rPr>
              <a:t>stáž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, </a:t>
            </a: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Odborná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prax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(Slovacchia);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Pripravništva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(Slovenia);</a:t>
            </a:r>
          </a:p>
          <a:p>
            <a:pPr>
              <a:lnSpc>
                <a:spcPct val="140000"/>
              </a:lnSpc>
              <a:buFont typeface="Wingdings" pitchFamily="2" charset="2"/>
              <a:buChar char="§"/>
              <a:defRPr/>
            </a:pP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Gyakorlati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képzés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o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Szakmai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b="1" dirty="0" err="1" smtClean="0">
                <a:solidFill>
                  <a:srgbClr val="004F8A"/>
                </a:solidFill>
                <a:latin typeface="Helvetica" pitchFamily="34" charset="0"/>
              </a:rPr>
              <a:t>gyakorlat</a:t>
            </a:r>
            <a:r>
              <a:rPr lang="it-IT" sz="22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4F8A"/>
                </a:solidFill>
                <a:latin typeface="Helvetica" pitchFamily="34" charset="0"/>
              </a:rPr>
              <a:t>(Ungheria)</a:t>
            </a: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600" dirty="0" smtClean="0">
              <a:solidFill>
                <a:srgbClr val="004F8A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600" dirty="0" smtClean="0">
              <a:solidFill>
                <a:srgbClr val="004F8A"/>
              </a:solidFill>
              <a:latin typeface="Helvetica" pitchFamily="34" charset="0"/>
            </a:endParaRPr>
          </a:p>
        </p:txBody>
      </p:sp>
      <p:sp>
        <p:nvSpPr>
          <p:cNvPr id="55298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42900" y="685800"/>
            <a:ext cx="6326188" cy="5619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it-IT" sz="1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80000"/>
              </a:lnSpc>
              <a:defRPr/>
            </a:pPr>
            <a:endParaRPr lang="it-IT" sz="11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55301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F8D818A6-54E1-4153-9169-BB0083AB6B8E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152400" y="1914525"/>
            <a:ext cx="8991600" cy="348615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Arial" charset="0"/>
              <a:buNone/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Da dove cominciare?</a:t>
            </a:r>
          </a:p>
          <a:p>
            <a:pPr>
              <a:lnSpc>
                <a:spcPct val="140000"/>
              </a:lnSpc>
              <a:buFont typeface="Arial" charset="0"/>
              <a:buNone/>
              <a:defRPr/>
            </a:pPr>
            <a:endParaRPr lang="it-IT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it-IT" sz="3000" b="1" dirty="0" smtClean="0">
                <a:solidFill>
                  <a:srgbClr val="004F8A"/>
                </a:solidFill>
                <a:latin typeface="Helvetica" pitchFamily="34" charset="0"/>
              </a:rPr>
              <a:t>   </a:t>
            </a:r>
            <a:r>
              <a:rPr lang="it-IT" sz="3000" b="1" dirty="0" smtClean="0">
                <a:solidFill>
                  <a:srgbClr val="004F8A"/>
                </a:solidFill>
                <a:latin typeface="Helvetica" pitchFamily="34" charset="0"/>
                <a:cs typeface="Helvetica" pitchFamily="34" charset="0"/>
              </a:rPr>
              <a:t>&gt; </a:t>
            </a:r>
            <a:r>
              <a:rPr lang="it-IT" sz="3000" b="1" dirty="0" smtClean="0">
                <a:solidFill>
                  <a:srgbClr val="004F8A"/>
                </a:solidFill>
                <a:latin typeface="Helvetica" pitchFamily="34" charset="0"/>
              </a:rPr>
              <a:t>Individuare il Paese che risponda meglio alle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it-IT" sz="3000" b="1" dirty="0" smtClean="0">
                <a:solidFill>
                  <a:srgbClr val="004F8A"/>
                </a:solidFill>
                <a:latin typeface="Helvetica" pitchFamily="34" charset="0"/>
              </a:rPr>
              <a:t>      </a:t>
            </a:r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aspettative professionali</a:t>
            </a:r>
            <a:r>
              <a:rPr lang="it-IT" sz="30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3000" b="1" dirty="0" smtClean="0">
                <a:solidFill>
                  <a:srgbClr val="004F8A"/>
                </a:solidFill>
                <a:latin typeface="Helvetica" pitchFamily="34" charset="0"/>
              </a:rPr>
              <a:t>del proprio utente e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  <a:defRPr/>
            </a:pPr>
            <a:r>
              <a:rPr lang="it-IT" sz="3000" b="1" dirty="0" smtClean="0">
                <a:solidFill>
                  <a:srgbClr val="004F8A"/>
                </a:solidFill>
                <a:latin typeface="Helvetica" pitchFamily="34" charset="0"/>
              </a:rPr>
              <a:t>      accenda di più le sue</a:t>
            </a:r>
            <a:r>
              <a:rPr lang="it-IT" sz="30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motivazioni</a:t>
            </a: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6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600" dirty="0" smtClean="0">
              <a:latin typeface="Helvetica" pitchFamily="34" charset="0"/>
            </a:endParaRPr>
          </a:p>
        </p:txBody>
      </p:sp>
      <p:sp>
        <p:nvSpPr>
          <p:cNvPr id="57346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771525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57349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Segnaposto numero diapositiva 5"/>
          <p:cNvSpPr txBox="1">
            <a:spLocks noGrp="1"/>
          </p:cNvSpPr>
          <p:nvPr/>
        </p:nvSpPr>
        <p:spPr bwMode="auto">
          <a:xfrm>
            <a:off x="0" y="63563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9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r>
              <a:rPr lang="it-IT" sz="1200" b="1">
                <a:solidFill>
                  <a:schemeClr val="bg1"/>
                </a:solidFill>
              </a:rPr>
              <a:t> </a:t>
            </a:r>
            <a:fld id="{F45B7751-174E-4599-B4FD-89576397A8FF}" type="slidenum">
              <a:rPr lang="it-IT" sz="1200" b="1">
                <a:solidFill>
                  <a:schemeClr val="bg1"/>
                </a:solidFill>
              </a:rPr>
              <a:pPr/>
              <a:t>25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914525"/>
            <a:ext cx="8181975" cy="3486150"/>
          </a:xfrm>
        </p:spPr>
        <p:txBody>
          <a:bodyPr rtlCol="0">
            <a:normAutofit fontScale="92500"/>
          </a:bodyPr>
          <a:lstStyle/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Come scoprirlo?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Partendo dalle 32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Schede Paese del Manuale dello Stage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in Europa</a:t>
            </a:r>
            <a:r>
              <a:rPr lang="it-IT" sz="2400" b="1" dirty="0" smtClean="0">
                <a:solidFill>
                  <a:srgbClr val="FF3300"/>
                </a:solidFill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(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28 UE, 3 SEE e 1 Paese confinante non UE</a:t>
            </a: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)</a:t>
            </a:r>
            <a:r>
              <a:rPr lang="it-IT" sz="2400" b="1" dirty="0" smtClean="0">
                <a:latin typeface="Helvetica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utilizzare le</a:t>
            </a:r>
            <a:r>
              <a:rPr lang="it-IT" sz="2400" b="1" dirty="0" smtClean="0"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fonti di informazione</a:t>
            </a:r>
            <a:r>
              <a:rPr lang="it-IT" sz="2400" b="1" dirty="0" smtClean="0">
                <a:solidFill>
                  <a:srgbClr val="FF3300"/>
                </a:solidFill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segnalate </a:t>
            </a:r>
            <a:r>
              <a:rPr lang="it-IT" sz="2400" dirty="0" smtClean="0">
                <a:solidFill>
                  <a:srgbClr val="004F8A"/>
                </a:solidFill>
                <a:latin typeface="Helvetica" pitchFamily="34" charset="0"/>
              </a:rPr>
              <a:t>(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Uffici del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lavoro, Agenzie, Camere di Commercio, siti web, ecc.)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endParaRPr lang="it-IT" sz="2400" b="1" dirty="0" smtClean="0">
              <a:solidFill>
                <a:srgbClr val="003399"/>
              </a:solidFill>
              <a:latin typeface="Helvetica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approfondire la fotografia economico produttiva (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 settori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più dinamici</a:t>
            </a: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)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contattare le potenziali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aziende ospitanti</a:t>
            </a:r>
            <a:r>
              <a:rPr lang="it-IT" sz="2400" b="1" dirty="0" smtClean="0">
                <a:solidFill>
                  <a:srgbClr val="003399"/>
                </a:solidFill>
                <a:latin typeface="Helvetica" pitchFamily="34" charset="0"/>
              </a:rPr>
              <a:t>.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59394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552450"/>
            <a:ext cx="6326187" cy="5715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endParaRPr lang="it-IT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59397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  </a:t>
            </a:r>
            <a:fld id="{6735263B-F560-4E8D-9E2A-6E02FA006C28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61950" y="1716088"/>
            <a:ext cx="8782050" cy="44084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      In ciascuna </a:t>
            </a:r>
            <a:r>
              <a:rPr lang="it-IT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Scheda Paese</a:t>
            </a:r>
            <a:r>
              <a:rPr lang="it-IT" b="1" dirty="0" smtClean="0">
                <a:solidFill>
                  <a:srgbClr val="FF3300"/>
                </a:solidFill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è possibile trovare:</a:t>
            </a:r>
          </a:p>
          <a:p>
            <a:pPr>
              <a:lnSpc>
                <a:spcPct val="140000"/>
              </a:lnSpc>
              <a:buFont typeface="Arial" charset="0"/>
              <a:buNone/>
              <a:defRPr/>
            </a:pPr>
            <a:endParaRPr lang="it-IT" sz="1400" b="1" dirty="0" smtClean="0">
              <a:solidFill>
                <a:srgbClr val="003399"/>
              </a:solidFill>
              <a:latin typeface="Helvetica" pitchFamily="34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I settori più dinamici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Lo stage in....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Francia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Gran Bretagna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Austria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ct val="14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Paesi Bassi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Svezia</a:t>
            </a:r>
            <a:r>
              <a:rPr lang="it-IT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Romania</a:t>
            </a:r>
            <a:r>
              <a:rPr lang="it-IT" dirty="0" smtClean="0">
                <a:solidFill>
                  <a:srgbClr val="004F8A"/>
                </a:solidFill>
                <a:latin typeface="Helvetica" pitchFamily="34" charset="0"/>
              </a:rPr>
              <a:t>, ecc. ….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Cosa fare per trovare un’azienda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Alloggi economici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Tempo libero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Indirizzi utili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Alcune aziende italiane presenti sul territorio (</a:t>
            </a:r>
            <a:r>
              <a:rPr lang="it-IT" dirty="0" smtClean="0">
                <a:solidFill>
                  <a:srgbClr val="004F8A"/>
                </a:solidFill>
                <a:latin typeface="Helvetica" pitchFamily="34" charset="0"/>
              </a:rPr>
              <a:t>del Paese esaminato</a:t>
            </a: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1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1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533400"/>
            <a:ext cx="6326187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90000"/>
              </a:lnSpc>
              <a:defRPr/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61444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 </a:t>
            </a:r>
            <a:fld id="{D9611459-7616-49F7-B856-B59344618DDC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71475" y="1716088"/>
            <a:ext cx="8772525" cy="4059237"/>
          </a:xfrm>
        </p:spPr>
        <p:txBody>
          <a:bodyPr rtlCol="0"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:</a:t>
            </a: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endParaRPr lang="it-IT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4F8A"/>
                </a:solidFill>
                <a:latin typeface="Helvetica" pitchFamily="34" charset="0"/>
              </a:rPr>
              <a:t>La</a:t>
            </a: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Francia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è la Patria dello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stage!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Lo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stage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 Francia è destinato esclusivamente agli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studenti</a:t>
            </a:r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  <a:latin typeface="Helvetica" pitchFamily="34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chemeClr val="bg1">
                  <a:lumMod val="25000"/>
                </a:schemeClr>
              </a:solidFill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In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Francia </a:t>
            </a:r>
            <a:r>
              <a:rPr lang="it-IT" sz="2400" dirty="0" smtClean="0">
                <a:solidFill>
                  <a:srgbClr val="004F8A"/>
                </a:solidFill>
                <a:latin typeface="Helvetica" pitchFamily="34" charset="0"/>
              </a:rPr>
              <a:t>lo stage che dura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più di due mesi </a:t>
            </a: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è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pagato </a:t>
            </a: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per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legge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1/3 </a:t>
            </a:r>
            <a:r>
              <a:rPr lang="it-IT" sz="2400" dirty="0" smtClean="0">
                <a:solidFill>
                  <a:srgbClr val="003399"/>
                </a:solidFill>
                <a:latin typeface="Helvetica" pitchFamily="34" charset="0"/>
              </a:rPr>
              <a:t>del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salario minimo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(circa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400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euro al mese)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chemeClr val="bg1">
                  <a:lumMod val="25000"/>
                </a:schemeClr>
              </a:solidFill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Una volta 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usciti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dal sistema formativo (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con o senza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un titolo di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studio) in Francia sono previsti 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diversi tipi 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 contratti 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→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a titolo di</a:t>
            </a: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esempio si veda il contratto </a:t>
            </a:r>
            <a:r>
              <a:rPr lang="it-IT" sz="2400" dirty="0" smtClean="0">
                <a:solidFill>
                  <a:schemeClr val="bg1">
                    <a:lumMod val="25000"/>
                  </a:schemeClr>
                </a:solidFill>
                <a:latin typeface="Helvetica" pitchFamily="34" charset="0"/>
              </a:rPr>
              <a:t>“</a:t>
            </a:r>
            <a:r>
              <a:rPr lang="it-IT" sz="2400" b="1" dirty="0" err="1" smtClean="0">
                <a:solidFill>
                  <a:srgbClr val="004F8A"/>
                </a:solidFill>
                <a:latin typeface="Helvetica" pitchFamily="34" charset="0"/>
                <a:hlinkClick r:id="rId3"/>
              </a:rPr>
              <a:t>Contrats</a:t>
            </a: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  <a:hlinkClick r:id="rId3"/>
              </a:rPr>
              <a:t> de Professionnalisation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”</a:t>
            </a:r>
            <a:endParaRPr lang="it-IT" sz="2400" b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algn="just">
              <a:spcBef>
                <a:spcPts val="0"/>
              </a:spcBef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    </a:t>
            </a:r>
            <a:r>
              <a:rPr lang="it-IT" sz="2400" b="1" dirty="0" smtClean="0">
                <a:solidFill>
                  <a:srgbClr val="004F8A"/>
                </a:solidFill>
                <a:latin typeface="Helvetica" pitchFamily="34" charset="0"/>
              </a:rPr>
              <a:t>offerto dalla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Disneyland di Parigi</a:t>
            </a: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.</a:t>
            </a: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63490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371475" y="838200"/>
            <a:ext cx="6326188" cy="571500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3493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  </a:t>
            </a:r>
            <a:fld id="{F2F22564-D5CE-474B-87B1-2CC26D65780F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66700" y="1914525"/>
            <a:ext cx="8743950" cy="40592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sz="2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sz="2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  <a:r>
              <a:rPr lang="it-IT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it-IT" sz="22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 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Regno Unito </a:t>
            </a: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l’</a:t>
            </a:r>
            <a:r>
              <a:rPr lang="it-IT" sz="22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internship</a:t>
            </a:r>
            <a:r>
              <a:rPr lang="it-IT" sz="2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è fatto soprattutto durante le</a:t>
            </a:r>
          </a:p>
          <a:p>
            <a:pPr>
              <a:buFont typeface="Arial" charset="0"/>
              <a:buNone/>
              <a:defRPr/>
            </a:pP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vacanze estive dagli studenti soprattutto universitari, </a:t>
            </a:r>
            <a:r>
              <a:rPr lang="it-I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abbinato per </a:t>
            </a:r>
          </a:p>
          <a:p>
            <a:pPr>
              <a:buFont typeface="Arial" charset="0"/>
              <a:buNone/>
              <a:defRPr/>
            </a:pPr>
            <a:r>
              <a:rPr lang="it-IT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gli italiani allo studio della lingua </a:t>
            </a: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 in questo caso può essere</a:t>
            </a:r>
          </a:p>
          <a:p>
            <a:pPr>
              <a:buFont typeface="Arial" charset="0"/>
              <a:buNone/>
              <a:defRPr/>
            </a:pP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richiesto un compenso per i servizi offerti (ricerca, organizzazione</a:t>
            </a:r>
          </a:p>
          <a:p>
            <a:pPr>
              <a:buFont typeface="Arial" charset="0"/>
              <a:buNone/>
              <a:defRPr/>
            </a:pP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dello stage, tutor a disposizione, servizi per l’alloggio ecc.).</a:t>
            </a:r>
          </a:p>
          <a:p>
            <a:pPr>
              <a:buFont typeface="Arial" charset="0"/>
              <a:buNone/>
              <a:defRPr/>
            </a:pPr>
            <a:endParaRPr lang="it-IT" sz="22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Di fatto, durante le vacanze estive, gli studenti più che </a:t>
            </a: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</a:t>
            </a:r>
          </a:p>
          <a:p>
            <a:pPr>
              <a:buNone/>
              <a:defRPr/>
            </a:pP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22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internship</a:t>
            </a:r>
            <a:r>
              <a:rPr lang="it-IT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molto spesso fanno un </a:t>
            </a:r>
            <a:r>
              <a:rPr lang="it-IT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</a:t>
            </a:r>
            <a:r>
              <a:rPr lang="it-IT" sz="2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summer</a:t>
            </a:r>
            <a:r>
              <a:rPr lang="it-IT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job</a:t>
            </a:r>
            <a:r>
              <a:rPr lang="it-IT" sz="2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”. </a:t>
            </a:r>
            <a:endParaRPr lang="it-IT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2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200" dirty="0" smtClean="0">
              <a:latin typeface="Helvetica" pitchFamily="34" charset="0"/>
            </a:endParaRPr>
          </a:p>
        </p:txBody>
      </p:sp>
      <p:sp>
        <p:nvSpPr>
          <p:cNvPr id="65538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552450"/>
            <a:ext cx="6326187" cy="695325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5541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0EDE1D22-D2D4-4783-9028-2E25442C5188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09803B6-313F-4DF9-8C4B-1AE7DB88CB90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104775" y="1716088"/>
            <a:ext cx="9039225" cy="4219575"/>
          </a:xfrm>
        </p:spPr>
        <p:txBody>
          <a:bodyPr>
            <a:normAutofit fontScale="92500"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● Che cos’è un tirocinio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secondo la definizione delle </a:t>
            </a:r>
          </a:p>
          <a:p>
            <a:pPr>
              <a:defRPr/>
            </a:pPr>
            <a:r>
              <a:rPr lang="it-IT" sz="2400" b="1" dirty="0" smtClean="0">
                <a:solidFill>
                  <a:srgbClr val="FF0000"/>
                </a:solidFill>
                <a:latin typeface="Helvetica" pitchFamily="34" charset="0"/>
              </a:rPr>
              <a:t> 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Linee guida nazionali in materia di tirocini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i="1" dirty="0" smtClean="0">
                <a:solidFill>
                  <a:srgbClr val="084276"/>
                </a:solidFill>
                <a:latin typeface="Helvetica" pitchFamily="34" charset="0"/>
              </a:rPr>
              <a:t>► “</a:t>
            </a:r>
            <a:r>
              <a:rPr lang="it-IT" i="1" dirty="0" err="1" smtClean="0">
                <a:solidFill>
                  <a:srgbClr val="0C60AC"/>
                </a:solidFill>
              </a:rPr>
              <a:t>ll</a:t>
            </a:r>
            <a:r>
              <a:rPr lang="it-IT" i="1" dirty="0" smtClean="0">
                <a:solidFill>
                  <a:srgbClr val="0C60AC"/>
                </a:solidFill>
              </a:rPr>
              <a:t> tirocinio è una </a:t>
            </a:r>
            <a:r>
              <a:rPr lang="it-IT" b="1" i="1" dirty="0" smtClean="0">
                <a:solidFill>
                  <a:srgbClr val="0C60AC"/>
                </a:solidFill>
              </a:rPr>
              <a:t>misura formativa di politica attiva</a:t>
            </a:r>
            <a:r>
              <a:rPr lang="it-IT" i="1" dirty="0" smtClean="0">
                <a:solidFill>
                  <a:srgbClr val="0C60AC"/>
                </a:solidFill>
              </a:rPr>
              <a:t>, finalizzata a creare un</a:t>
            </a:r>
          </a:p>
          <a:p>
            <a:pPr>
              <a:defRPr/>
            </a:pPr>
            <a:r>
              <a:rPr lang="it-IT" i="1" dirty="0" smtClean="0">
                <a:solidFill>
                  <a:srgbClr val="0C60AC"/>
                </a:solidFill>
              </a:rPr>
              <a:t>     </a:t>
            </a:r>
            <a:r>
              <a:rPr lang="it-IT" b="1" i="1" dirty="0" smtClean="0">
                <a:solidFill>
                  <a:srgbClr val="0C60AC"/>
                </a:solidFill>
              </a:rPr>
              <a:t>contatto diretto </a:t>
            </a:r>
            <a:r>
              <a:rPr lang="it-IT" i="1" dirty="0" smtClean="0">
                <a:solidFill>
                  <a:srgbClr val="0C60AC"/>
                </a:solidFill>
              </a:rPr>
              <a:t>tra un soggetto ospitante e il tirocinante allo scopo di</a:t>
            </a:r>
          </a:p>
          <a:p>
            <a:pPr>
              <a:defRPr/>
            </a:pPr>
            <a:r>
              <a:rPr lang="it-IT" i="1" dirty="0" smtClean="0">
                <a:solidFill>
                  <a:srgbClr val="0C60AC"/>
                </a:solidFill>
              </a:rPr>
              <a:t>     </a:t>
            </a:r>
            <a:r>
              <a:rPr lang="it-IT" b="1" i="1" dirty="0" smtClean="0">
                <a:solidFill>
                  <a:srgbClr val="0C60AC"/>
                </a:solidFill>
              </a:rPr>
              <a:t>favorirne</a:t>
            </a:r>
            <a:r>
              <a:rPr lang="it-IT" i="1" dirty="0" smtClean="0">
                <a:solidFill>
                  <a:srgbClr val="0C60AC"/>
                </a:solidFill>
              </a:rPr>
              <a:t> l'arricchimento del bagaglio di </a:t>
            </a:r>
            <a:r>
              <a:rPr lang="it-IT" b="1" i="1" dirty="0" smtClean="0">
                <a:solidFill>
                  <a:srgbClr val="0C60AC"/>
                </a:solidFill>
              </a:rPr>
              <a:t>conoscenze</a:t>
            </a:r>
            <a:r>
              <a:rPr lang="it-IT" i="1" dirty="0" smtClean="0">
                <a:solidFill>
                  <a:srgbClr val="0C60AC"/>
                </a:solidFill>
              </a:rPr>
              <a:t>, l'acquisizione di</a:t>
            </a:r>
          </a:p>
          <a:p>
            <a:pPr>
              <a:defRPr/>
            </a:pPr>
            <a:r>
              <a:rPr lang="it-IT" i="1" dirty="0" smtClean="0">
                <a:solidFill>
                  <a:srgbClr val="0C60AC"/>
                </a:solidFill>
              </a:rPr>
              <a:t>     </a:t>
            </a:r>
            <a:r>
              <a:rPr lang="it-IT" b="1" i="1" dirty="0" smtClean="0">
                <a:solidFill>
                  <a:srgbClr val="0C60AC"/>
                </a:solidFill>
              </a:rPr>
              <a:t>competenze</a:t>
            </a:r>
            <a:r>
              <a:rPr lang="it-IT" i="1" dirty="0" smtClean="0">
                <a:solidFill>
                  <a:srgbClr val="0C60AC"/>
                </a:solidFill>
              </a:rPr>
              <a:t> </a:t>
            </a:r>
            <a:r>
              <a:rPr lang="it-IT" b="1" i="1" dirty="0" smtClean="0">
                <a:solidFill>
                  <a:srgbClr val="0C60AC"/>
                </a:solidFill>
              </a:rPr>
              <a:t>professionali</a:t>
            </a:r>
            <a:r>
              <a:rPr lang="it-IT" i="1" dirty="0" smtClean="0">
                <a:solidFill>
                  <a:srgbClr val="0C60AC"/>
                </a:solidFill>
              </a:rPr>
              <a:t> e l'</a:t>
            </a:r>
            <a:r>
              <a:rPr lang="it-IT" b="1" i="1" dirty="0" smtClean="0">
                <a:solidFill>
                  <a:srgbClr val="0C60AC"/>
                </a:solidFill>
              </a:rPr>
              <a:t>inserimento</a:t>
            </a:r>
            <a:r>
              <a:rPr lang="it-IT" i="1" dirty="0" smtClean="0">
                <a:solidFill>
                  <a:srgbClr val="0C60AC"/>
                </a:solidFill>
              </a:rPr>
              <a:t> o il </a:t>
            </a:r>
            <a:r>
              <a:rPr lang="it-IT" b="1" i="1" dirty="0" smtClean="0">
                <a:solidFill>
                  <a:srgbClr val="0C60AC"/>
                </a:solidFill>
              </a:rPr>
              <a:t>reinserimento lavorativo</a:t>
            </a:r>
            <a:r>
              <a:rPr lang="it-IT" i="1" dirty="0" smtClean="0">
                <a:solidFill>
                  <a:srgbClr val="0C60AC"/>
                </a:solidFill>
              </a:rPr>
              <a:t>. </a:t>
            </a:r>
          </a:p>
          <a:p>
            <a:pPr>
              <a:defRPr/>
            </a:pPr>
            <a:r>
              <a:rPr lang="it-IT" i="1" dirty="0" smtClean="0">
                <a:solidFill>
                  <a:srgbClr val="0C60AC"/>
                </a:solidFill>
              </a:rPr>
              <a:t>     Il tirocinio consiste in un periodo di </a:t>
            </a:r>
            <a:r>
              <a:rPr lang="it-IT" b="1" i="1" dirty="0" smtClean="0">
                <a:solidFill>
                  <a:srgbClr val="0C60AC"/>
                </a:solidFill>
              </a:rPr>
              <a:t>orientamento al lavoro </a:t>
            </a:r>
            <a:r>
              <a:rPr lang="it-IT" i="1" dirty="0" smtClean="0">
                <a:solidFill>
                  <a:srgbClr val="0C60AC"/>
                </a:solidFill>
              </a:rPr>
              <a:t>e di </a:t>
            </a:r>
            <a:r>
              <a:rPr lang="it-IT" b="1" i="1" dirty="0" smtClean="0">
                <a:solidFill>
                  <a:srgbClr val="0C60AC"/>
                </a:solidFill>
              </a:rPr>
              <a:t>formazione </a:t>
            </a:r>
          </a:p>
          <a:p>
            <a:pPr>
              <a:defRPr/>
            </a:pPr>
            <a:r>
              <a:rPr lang="it-IT" b="1" i="1" dirty="0" smtClean="0">
                <a:solidFill>
                  <a:srgbClr val="0C60AC"/>
                </a:solidFill>
              </a:rPr>
              <a:t>     in situazione </a:t>
            </a:r>
            <a:r>
              <a:rPr lang="it-IT" i="1" dirty="0" smtClean="0">
                <a:solidFill>
                  <a:srgbClr val="0C60AC"/>
                </a:solidFill>
              </a:rPr>
              <a:t>che </a:t>
            </a:r>
            <a:r>
              <a:rPr lang="it-IT" b="1" i="1" dirty="0" smtClean="0">
                <a:solidFill>
                  <a:srgbClr val="0C60AC"/>
                </a:solidFill>
              </a:rPr>
              <a:t>non</a:t>
            </a:r>
            <a:r>
              <a:rPr lang="it-IT" i="1" dirty="0" smtClean="0">
                <a:solidFill>
                  <a:srgbClr val="0C60AC"/>
                </a:solidFill>
              </a:rPr>
              <a:t> si configura come un </a:t>
            </a:r>
            <a:r>
              <a:rPr lang="it-IT" b="1" i="1" dirty="0" smtClean="0">
                <a:solidFill>
                  <a:srgbClr val="0C60AC"/>
                </a:solidFill>
              </a:rPr>
              <a:t>rapporto di lavoro</a:t>
            </a:r>
            <a:r>
              <a:rPr lang="it-IT" i="1" dirty="0" smtClean="0">
                <a:solidFill>
                  <a:srgbClr val="0C60AC"/>
                </a:solidFill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i="1" dirty="0" smtClean="0">
              <a:solidFill>
                <a:srgbClr val="004F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200" b="1" dirty="0" smtClean="0">
              <a:solidFill>
                <a:srgbClr val="0842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► </a:t>
            </a: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Vedi l’ </a:t>
            </a:r>
            <a:r>
              <a:rPr lang="it-IT" sz="1500" dirty="0" smtClean="0">
                <a:solidFill>
                  <a:srgbClr val="FF0000"/>
                </a:solidFill>
              </a:rPr>
              <a:t>Accordo tra il Governo, le Regioni e le Province autonome di Trento e Bolzano, sul documento </a:t>
            </a:r>
          </a:p>
          <a:p>
            <a:pPr>
              <a:defRPr/>
            </a:pPr>
            <a:r>
              <a:rPr lang="it-IT" sz="1500" dirty="0" smtClean="0">
                <a:solidFill>
                  <a:srgbClr val="FF0000"/>
                </a:solidFill>
              </a:rPr>
              <a:t>     "Linee – guida in materia di tirocini“ del 24 gennaio 2013:</a:t>
            </a:r>
          </a:p>
          <a:p>
            <a:pPr>
              <a:defRPr/>
            </a:pPr>
            <a:endParaRPr lang="it-IT" sz="15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sz="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5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1500" i="1" u="sng" dirty="0" smtClean="0">
                <a:hlinkClick r:id="rId3"/>
              </a:rPr>
              <a:t>http://www.funzionepubblica.gov.it/media/1061502/accordo_tirocini_24012013.pdf</a:t>
            </a:r>
            <a:r>
              <a:rPr lang="it-IT" sz="15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600" dirty="0" smtClean="0">
              <a:latin typeface="Helvetica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6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85750" y="704850"/>
            <a:ext cx="6326188" cy="704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2293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0" y="1409700"/>
            <a:ext cx="9144000" cy="4946650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4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</a:t>
            </a:r>
            <a:r>
              <a:rPr lang="it-IT" sz="8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</a:t>
            </a:r>
            <a:r>
              <a:rPr lang="it-IT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sz="8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: 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endParaRPr lang="it-IT" sz="7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lnSpc>
                <a:spcPts val="2160"/>
              </a:lnSpc>
              <a:buFont typeface="Wingdings" pitchFamily="2" charset="2"/>
              <a:buChar char="Ø"/>
              <a:defRPr/>
            </a:pP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Nel </a:t>
            </a:r>
            <a:r>
              <a:rPr lang="it-IT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Regno Unito 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sono possibili diverse tipologie di </a:t>
            </a:r>
            <a:r>
              <a:rPr lang="it-IT" sz="7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internship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per gli studenti 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     universitari e per i neolaureati: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endParaRPr lang="it-IT" sz="7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>
              <a:lnSpc>
                <a:spcPts val="2160"/>
              </a:lnSpc>
              <a:buFont typeface="Wingdings" pitchFamily="2" charset="2"/>
              <a:buChar char="Ø"/>
              <a:defRPr/>
            </a:pPr>
            <a:r>
              <a:rPr lang="it-IT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sandwich </a:t>
            </a:r>
            <a:r>
              <a:rPr lang="it-IT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placements</a:t>
            </a:r>
            <a:r>
              <a:rPr lang="it-IT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o</a:t>
            </a:r>
            <a:r>
              <a:rPr lang="it-IT" sz="72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industrial work </a:t>
            </a:r>
            <a:r>
              <a:rPr lang="it-IT" sz="7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placements</a:t>
            </a:r>
            <a:r>
              <a:rPr lang="it-IT" sz="7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periodi d’inserimento in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     azienda di </a:t>
            </a:r>
            <a:r>
              <a:rPr 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6/12 mesi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parte integrante di un corso di laurea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→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si svolgono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     soprattutto </a:t>
            </a:r>
            <a:r>
              <a:rPr 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alla fine del </a:t>
            </a:r>
            <a:r>
              <a:rPr lang="it-IT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II°</a:t>
            </a:r>
            <a:r>
              <a:rPr lang="it-IT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anno universitario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endParaRPr lang="it-IT" sz="7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    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3"/>
              </a:rPr>
              <a:t>www.allaboutcareers.com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→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www.allaboutcareers.com/</a:t>
            </a:r>
            <a:r>
              <a:rPr lang="it-IT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jobs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4"/>
              </a:rPr>
              <a:t>placements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→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5"/>
              </a:rPr>
              <a:t>www.allaboutcareers.com/</a:t>
            </a:r>
            <a:r>
              <a:rPr lang="it-IT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5"/>
              </a:rPr>
              <a:t>jobs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5"/>
              </a:rPr>
              <a:t>/internships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→ 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www.allaboutcareers.com/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jobs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search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job_type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sector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region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6"/>
              </a:rPr>
              <a:t>/company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    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www.simplyhired.co.uk/a/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jobs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list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q-internship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7"/>
              </a:rPr>
              <a:t>l-London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7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160"/>
              </a:lnSpc>
              <a:buFont typeface="Arial" charset="0"/>
              <a:buNone/>
              <a:defRPr/>
            </a:pPr>
            <a:r>
              <a:rPr lang="it-IT" sz="7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Arial" pitchFamily="34" charset="0"/>
              </a:rPr>
              <a:t>      </a:t>
            </a:r>
            <a:r>
              <a:rPr lang="it-IT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→ 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8"/>
              </a:rPr>
              <a:t>www.internjobs.com/do/</a:t>
            </a:r>
            <a:r>
              <a:rPr lang="it-IT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8"/>
              </a:rPr>
              <a:t>where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hlinkClick r:id="rId8"/>
              </a:rPr>
              <a:t>/GB/London</a:t>
            </a:r>
            <a:r>
              <a:rPr lang="it-IT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  <a:r>
              <a:rPr lang="it-IT" sz="7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(sito </a:t>
            </a:r>
            <a:r>
              <a:rPr lang="it-IT" sz="60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americano);</a:t>
            </a:r>
          </a:p>
          <a:p>
            <a:pPr algn="ctr">
              <a:lnSpc>
                <a:spcPts val="2160"/>
              </a:lnSpc>
              <a:buFont typeface="Arial" charset="0"/>
              <a:buNone/>
              <a:defRPr/>
            </a:pPr>
            <a:endParaRPr lang="it-IT" sz="19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ts val="2160"/>
              </a:lnSpc>
              <a:buFont typeface="Arial" charset="0"/>
              <a:buNone/>
              <a:defRPr/>
            </a:pPr>
            <a:r>
              <a:rPr lang="it-IT" sz="19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Arial" pitchFamily="34" charset="0"/>
              </a:rPr>
              <a:t>                                      ►</a:t>
            </a:r>
            <a:endParaRPr lang="it-IT" sz="6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buFont typeface="Arial" charset="0"/>
              <a:buNone/>
              <a:defRPr/>
            </a:pPr>
            <a:endParaRPr lang="it-IT" sz="60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Arial" pitchFamily="34" charset="0"/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61925" y="390525"/>
            <a:ext cx="6669088" cy="6762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>
              <a:defRPr/>
            </a:pPr>
            <a:endParaRPr lang="it-I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7588" name="Immagine 13" descr="logoIsfol_blu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  </a:t>
            </a:r>
            <a:fld id="{D539EF6F-FFEF-43A0-AE1A-4C5809BB3CA4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47650" y="1409700"/>
            <a:ext cx="8896350" cy="46672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it-IT" sz="12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Continua►</a:t>
            </a:r>
            <a:endParaRPr lang="it-IT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it-IT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vacation</a:t>
            </a: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</a:t>
            </a:r>
            <a:r>
              <a:rPr lang="it-IT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placements</a:t>
            </a: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</a:t>
            </a: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si svolgono durante le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vacanze estive per 2-3 mesi</a:t>
            </a: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fra </a:t>
            </a:r>
          </a:p>
          <a:p>
            <a:pPr>
              <a:buFont typeface="Arial" charset="0"/>
              <a:buNone/>
              <a:defRPr/>
            </a:pP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    un anno accademico e l’altro e sono di solito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retribuiti </a:t>
            </a: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</a:p>
          <a:p>
            <a:pPr>
              <a:buFont typeface="Arial" charset="0"/>
              <a:buNone/>
              <a:defRPr/>
            </a:pP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→ 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3"/>
              </a:rPr>
              <a:t>www.summerjobs.com/do/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3"/>
              </a:rPr>
              <a:t>search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3"/>
              </a:rPr>
              <a:t>?SW=internship&amp;country=GB&amp;city_state=&amp;Action=Search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</a:t>
            </a:r>
            <a:endParaRPr lang="it-IT" sz="1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graduate </a:t>
            </a:r>
            <a:r>
              <a:rPr lang="it-IT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internship</a:t>
            </a: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</a:t>
            </a: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programmi d’inserimento aziendale per 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laureati</a:t>
            </a: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gestiti</a:t>
            </a:r>
          </a:p>
          <a:p>
            <a:pPr>
              <a:buFont typeface="Arial" charset="0"/>
              <a:buNone/>
              <a:defRPr/>
            </a:pP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   direttamente dalle aziende o da associazioni ed enti specializzati</a:t>
            </a: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</a:t>
            </a: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durata (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3-6</a:t>
            </a:r>
          </a:p>
          <a:p>
            <a:pPr>
              <a:buFont typeface="Arial" charset="0"/>
              <a:buNone/>
              <a:defRPr/>
            </a:pP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   mesi</a:t>
            </a: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) e retribuzione variano a discrezione dell’azienda </a:t>
            </a: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</a:p>
          <a:p>
            <a:pPr>
              <a:buFont typeface="Arial" charset="0"/>
              <a:buNone/>
              <a:defRPr/>
            </a:pP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4"/>
              </a:rPr>
              <a:t>www.allaboutcareers.com/</a:t>
            </a:r>
            <a:r>
              <a:rPr lang="it-IT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4"/>
              </a:rPr>
              <a:t>jobs</a:t>
            </a:r>
            <a:r>
              <a:rPr lang="it-IT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4"/>
              </a:rPr>
              <a:t>/</a:t>
            </a:r>
            <a:r>
              <a:rPr lang="it-IT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4"/>
              </a:rPr>
              <a:t>graduate_jobs</a:t>
            </a:r>
            <a:endParaRPr lang="it-IT" sz="18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   </a:t>
            </a:r>
            <a:r>
              <a:rPr lang="it-IT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www.prospects.ac.uk/graduate_job_search_results.htm</a:t>
            </a:r>
            <a:endParaRPr lang="it-IT" sz="18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endParaRPr lang="it-IT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Arial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Si veda </a:t>
            </a:r>
            <a:r>
              <a:rPr lang="it-IT" sz="1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il documento sulla 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6"/>
              </a:rPr>
              <a:t>qualità degli </a:t>
            </a:r>
            <a:r>
              <a:rPr lang="it-IT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6"/>
              </a:rPr>
              <a:t>internship</a:t>
            </a: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</a:t>
            </a:r>
            <a:endParaRPr lang="it-IT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Arial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7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7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595313"/>
            <a:ext cx="6326187" cy="52387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5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it-IT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 fontAlgn="auto">
              <a:spcAft>
                <a:spcPts val="0"/>
              </a:spcAft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  <p:pic>
        <p:nvPicPr>
          <p:cNvPr id="69636" name="Immagine 13" descr="logoIsfol_b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10313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Helvetica" pitchFamily="34" charset="0"/>
                <a:cs typeface="Helvetica" pitchFamily="34" charset="0"/>
              </a:rPr>
              <a:t>31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0" y="1571625"/>
            <a:ext cx="9144000" cy="4402138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it-IT" sz="1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Paese che ha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più siti specializzati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dedicati allo stage (dopo la Francia) </a:t>
            </a:r>
          </a:p>
          <a:p>
            <a:pPr>
              <a:buFont typeface="Arial" charset="0"/>
              <a:buNone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per  gli studenti: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 Paesi Bassi</a:t>
            </a:r>
          </a:p>
          <a:p>
            <a:pPr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 esempio: </a:t>
            </a: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www.stage.nl</a:t>
            </a: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14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fa parte del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network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  <a:cs typeface="Arial" charset="0"/>
                <a:hlinkClick r:id="rId4"/>
              </a:rPr>
              <a:t>www.studentenwerk.nl/stage/Europa</a:t>
            </a: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it-IT" b="1" i="1" dirty="0" smtClean="0">
                <a:solidFill>
                  <a:srgbClr val="FF0000"/>
                </a:solidFill>
                <a:latin typeface="Helvetica" pitchFamily="34" charset="0"/>
                <a:cs typeface="Arial" charset="0"/>
              </a:rPr>
              <a:t>    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specializzato da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13 anni nel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lavoro per gli studenti</a:t>
            </a:r>
            <a:r>
              <a:rPr lang="it-IT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Europa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, con filiali in:</a:t>
            </a:r>
          </a:p>
          <a:p>
            <a:pPr>
              <a:buFont typeface="Arial" charset="0"/>
              <a:buNone/>
              <a:defRPr/>
            </a:pPr>
            <a:r>
              <a:rPr lang="it-IT" sz="1400" dirty="0" smtClean="0">
                <a:solidFill>
                  <a:srgbClr val="0D2B8D"/>
                </a:solidFill>
                <a:latin typeface="Helvetica" pitchFamily="34" charset="0"/>
              </a:rPr>
              <a:t> </a:t>
            </a:r>
            <a:endParaRPr lang="it-IT" sz="1700" dirty="0" smtClean="0">
              <a:solidFill>
                <a:srgbClr val="0D2B8D"/>
              </a:solidFill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1700" b="1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Regno Unito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esempi di </a:t>
            </a:r>
            <a:r>
              <a:rPr lang="it-IT" sz="1700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internship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</a:t>
            </a:r>
            <a:r>
              <a:rPr lang="it-IT" sz="1700" b="1" i="1" dirty="0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www.studentjob.co.uk/</a:t>
            </a:r>
            <a:r>
              <a:rPr lang="it-IT" sz="1700" b="1" i="1" dirty="0" err="1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internship</a:t>
            </a:r>
            <a:r>
              <a:rPr lang="it-IT" sz="1700" b="1" i="1" dirty="0" smtClean="0">
                <a:solidFill>
                  <a:srgbClr val="FF0000"/>
                </a:solidFill>
                <a:latin typeface="Helvetica" pitchFamily="34" charset="0"/>
                <a:hlinkClick r:id="rId5"/>
              </a:rPr>
              <a:t>/London</a:t>
            </a:r>
            <a:r>
              <a:rPr lang="it-IT" sz="1700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→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Francia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6"/>
              </a:rPr>
              <a:t>www.studentjob.fr</a:t>
            </a:r>
            <a:r>
              <a:rPr lang="it-IT" sz="1700" b="1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Belgio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7"/>
              </a:rPr>
              <a:t>www.studentjob.be/</a:t>
            </a:r>
            <a:r>
              <a:rPr lang="it-IT" sz="1700" b="1" i="1" dirty="0" err="1" smtClean="0">
                <a:solidFill>
                  <a:srgbClr val="0D2B8D"/>
                </a:solidFill>
                <a:latin typeface="Helvetica" pitchFamily="34" charset="0"/>
                <a:hlinkClick r:id="rId7"/>
              </a:rPr>
              <a:t>nl</a:t>
            </a:r>
            <a:endParaRPr lang="it-IT" sz="1700" b="1" i="1" dirty="0" smtClean="0">
              <a:solidFill>
                <a:srgbClr val="0D2B8D"/>
              </a:solidFill>
              <a:latin typeface="Helvetica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8"/>
              </a:rPr>
              <a:t>www.studentjob.de</a:t>
            </a:r>
            <a:r>
              <a:rPr lang="it-IT" sz="1700" b="1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Austria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9"/>
              </a:rPr>
              <a:t>www.studentjob.at</a:t>
            </a:r>
            <a:r>
              <a:rPr lang="it-IT" sz="1700" b="1" dirty="0" smtClean="0">
                <a:solidFill>
                  <a:srgbClr val="00B050"/>
                </a:solidFill>
                <a:latin typeface="Helvetica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→</a:t>
            </a:r>
            <a:r>
              <a:rPr lang="it-IT" sz="1700" dirty="0" smtClean="0">
                <a:solidFill>
                  <a:srgbClr val="0D2B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Spagna</a:t>
            </a: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1700" b="1" i="1" dirty="0" smtClean="0">
                <a:solidFill>
                  <a:srgbClr val="0D2B8D"/>
                </a:solidFill>
                <a:latin typeface="Helvetica" pitchFamily="34" charset="0"/>
                <a:hlinkClick r:id="rId10"/>
              </a:rPr>
              <a:t>www.studentjob.es/</a:t>
            </a:r>
            <a:r>
              <a:rPr lang="it-IT" sz="1700" b="1" i="1" dirty="0" err="1" smtClean="0">
                <a:solidFill>
                  <a:srgbClr val="0D2B8D"/>
                </a:solidFill>
                <a:latin typeface="Helvetica" pitchFamily="34" charset="0"/>
                <a:hlinkClick r:id="rId10"/>
              </a:rPr>
              <a:t>practicas</a:t>
            </a:r>
            <a:endParaRPr lang="it-IT" sz="1700" b="1" i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r>
              <a:rPr lang="it-IT" sz="1000" dirty="0" smtClean="0">
                <a:solidFill>
                  <a:srgbClr val="0D2B8D"/>
                </a:solidFill>
                <a:latin typeface="Helvetica" pitchFamily="34" charset="0"/>
              </a:rPr>
              <a:t> </a:t>
            </a:r>
            <a:endParaRPr lang="it-IT" sz="1300" dirty="0" smtClean="0">
              <a:solidFill>
                <a:srgbClr val="003399"/>
              </a:solidFill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100" dirty="0" smtClean="0">
              <a:latin typeface="Helvetic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1100" dirty="0" smtClean="0">
              <a:latin typeface="Helvetica" pitchFamily="34" charset="0"/>
            </a:endParaRPr>
          </a:p>
        </p:txBody>
      </p:sp>
      <p:sp>
        <p:nvSpPr>
          <p:cNvPr id="71682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666750"/>
            <a:ext cx="6326187" cy="571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it-IT" sz="1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  <a:endParaRPr lang="it-IT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71685" name="Immagine 13" descr="logoIsfol_blu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2FDA9CC0-64F3-4111-A471-93CA37C0E384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285750" y="1914525"/>
            <a:ext cx="8858250" cy="3486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</a:t>
            </a:r>
            <a:r>
              <a:rPr lang="it-I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Danimarca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</a:t>
            </a: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stagista di un altro Paese UE </a:t>
            </a: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è visto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come </a:t>
            </a:r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un’opportunità per la crescita dell’azienda </a:t>
            </a: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 lo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106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accoglie: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tabLst>
                <a:tab pos="361950" algn="l"/>
              </a:tabLst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Si segnala </a:t>
            </a: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l’articolo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Could an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international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student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bring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new</a:t>
            </a:r>
            <a:endParaRPr lang="it-IT" sz="2400" i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hlinkClick r:id="rId3"/>
            </a:endParaRPr>
          </a:p>
          <a:p>
            <a:pPr marL="341313" indent="20638">
              <a:buFont typeface="Arial" charset="0"/>
              <a:buNone/>
              <a:tabLst>
                <a:tab pos="361950" algn="l"/>
              </a:tabLst>
              <a:defRPr/>
            </a:pP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skills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and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perspectives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</a:t>
            </a:r>
            <a:r>
              <a:rPr lang="it-IT" sz="24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to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 your company</a:t>
            </a:r>
            <a:r>
              <a:rPr lang="it-IT" sz="24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?</a:t>
            </a:r>
            <a:r>
              <a:rPr lang="en-US" sz="2400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</a:t>
            </a:r>
          </a:p>
          <a:p>
            <a:pPr>
              <a:buFont typeface="Arial" charset="0"/>
              <a:buNone/>
              <a:defRPr/>
            </a:pPr>
            <a:endParaRPr lang="it-IT" sz="2400" b="1" i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vedi anche  l’opuscolo </a:t>
            </a:r>
            <a:r>
              <a:rPr lang="it-IT" sz="24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“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PIST – Placements </a:t>
            </a: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for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 International</a:t>
            </a:r>
          </a:p>
          <a:p>
            <a:pPr indent="361950">
              <a:buFont typeface="Arial" charset="0"/>
              <a:buNone/>
              <a:defRPr/>
            </a:pPr>
            <a:r>
              <a:rPr lang="it-IT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Students</a:t>
            </a:r>
            <a:r>
              <a:rPr lang="it-IT" sz="2400" b="1" i="1" dirty="0" smtClean="0">
                <a:solidFill>
                  <a:srgbClr val="003399"/>
                </a:solidFill>
                <a:latin typeface="Helvetica" pitchFamily="34" charset="0"/>
              </a:rPr>
              <a:t>”</a:t>
            </a:r>
            <a:endParaRPr lang="it-IT" sz="2400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dirty="0" smtClean="0"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dirty="0" smtClean="0">
              <a:latin typeface="Helvetica" pitchFamily="34" charset="0"/>
            </a:endParaRPr>
          </a:p>
        </p:txBody>
      </p:sp>
      <p:sp>
        <p:nvSpPr>
          <p:cNvPr id="73730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771525"/>
            <a:ext cx="6326187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73733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FBD52559-6D11-440B-942C-D25937871954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0" y="1716088"/>
            <a:ext cx="9144000" cy="42576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endParaRPr lang="it-IT" sz="2300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 </a:t>
            </a:r>
            <a:r>
              <a:rPr lang="it-IT" sz="23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Finlandia 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tirocini sono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obbligatori 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corsi universitari 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cienze</a:t>
            </a:r>
          </a:p>
          <a:p>
            <a:pPr>
              <a:buFont typeface="Arial" charset="0"/>
              <a:buNone/>
              <a:defRPr/>
            </a:pP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ociali, scienze della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ormazione, scienze della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alute e nei Politecnici;</a:t>
            </a:r>
          </a:p>
          <a:p>
            <a:pPr>
              <a:buFont typeface="Wingdings" pitchFamily="2" charset="2"/>
              <a:buChar char="Ø"/>
              <a:defRPr/>
            </a:pPr>
            <a:endParaRPr lang="it-IT" sz="2400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Durata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dai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2-3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fino ad un massimo di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mesi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Arial" charset="0"/>
              <a:buNone/>
              <a:defRPr/>
            </a:pPr>
            <a:endParaRPr lang="it-IT" sz="2400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Rimborso spese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dai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 al mese, pagato con una</a:t>
            </a:r>
          </a:p>
          <a:p>
            <a:pPr>
              <a:buFont typeface="Arial" charset="0"/>
              <a:buNone/>
              <a:defRPr/>
            </a:pP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borsa di studio 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primi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mesi 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dal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datore di lavoro 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</a:t>
            </a:r>
          </a:p>
          <a:p>
            <a:pPr>
              <a:buFont typeface="Arial" charset="0"/>
              <a:buNone/>
              <a:defRPr/>
            </a:pP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successivi mesi della durata del tirocinio;</a:t>
            </a:r>
          </a:p>
          <a:p>
            <a:pPr>
              <a:buFont typeface="Arial" charset="0"/>
              <a:buNone/>
              <a:defRPr/>
            </a:pPr>
            <a:endParaRPr lang="it-IT" sz="2400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Per trovare un’azienda: </a:t>
            </a:r>
            <a:r>
              <a:rPr lang="it-IT" sz="2300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3"/>
              </a:rPr>
              <a:t>http://fi.sireh.com</a:t>
            </a:r>
            <a:r>
              <a:rPr lang="it-IT" sz="2300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it-IT" sz="125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it-IT" sz="125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it-IT" sz="22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Info su Europass CV e </a:t>
            </a:r>
            <a:r>
              <a:rPr lang="it-I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riconoscimento titoli  di studio </a:t>
            </a:r>
            <a:r>
              <a:rPr lang="it-IT" sz="22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 Finlandia:</a:t>
            </a:r>
          </a:p>
          <a:p>
            <a:pPr>
              <a:buFont typeface="Arial" charset="0"/>
              <a:buNone/>
              <a:defRPr/>
            </a:pPr>
            <a:r>
              <a:rPr lang="it-IT" sz="22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 </a:t>
            </a:r>
            <a:r>
              <a:rPr lang="it-IT" sz="1600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4"/>
              </a:rPr>
              <a:t>www.infopankki.fi/en/</a:t>
            </a:r>
            <a:r>
              <a:rPr lang="it-IT" sz="1600" i="1" dirty="0" err="1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4"/>
              </a:rPr>
              <a:t>living-in-finland</a:t>
            </a:r>
            <a:r>
              <a:rPr lang="it-IT" sz="1600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1600" i="1" dirty="0" err="1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4"/>
              </a:rPr>
              <a:t>work-and-enterprise</a:t>
            </a:r>
            <a:r>
              <a:rPr lang="it-IT" sz="1600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1600" i="1" dirty="0" err="1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4"/>
              </a:rPr>
              <a:t>where-to-find-work</a:t>
            </a:r>
            <a:r>
              <a:rPr lang="it-IT" sz="1600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1600" i="1" dirty="0" err="1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hlinkClick r:id="rId4"/>
              </a:rPr>
              <a:t>job-application-and-cv</a:t>
            </a:r>
            <a:r>
              <a:rPr lang="it-IT" sz="16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</a:p>
        </p:txBody>
      </p:sp>
      <p:sp>
        <p:nvSpPr>
          <p:cNvPr id="75778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66725"/>
            <a:ext cx="6326187" cy="676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  <a:endParaRPr lang="it-IT" sz="2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75781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2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EB2190BC-4BE2-4C54-AC18-DCCC4D236F46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0" y="1716088"/>
            <a:ext cx="9144000" cy="4513262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sz="28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: </a:t>
            </a:r>
          </a:p>
          <a:p>
            <a:pPr eaLnBrk="1" hangingPunct="1">
              <a:buFont typeface="Arial" charset="0"/>
              <a:buNone/>
              <a:defRPr/>
            </a:pPr>
            <a:endParaRPr lang="it-IT" sz="1800" dirty="0" smtClean="0">
              <a:solidFill>
                <a:srgbClr val="00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it-IT" sz="2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In </a:t>
            </a:r>
            <a:r>
              <a:rPr lang="it-IT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Spagna </a:t>
            </a:r>
            <a:r>
              <a:rPr lang="it-IT" sz="23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</a:t>
            </a:r>
            <a:r>
              <a:rPr lang="es-ES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contrato en practica </a:t>
            </a:r>
            <a:r>
              <a:rPr lang="es-ES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contrato para la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s-E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formacion </a:t>
            </a:r>
            <a:r>
              <a:rPr lang="es-ES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 da un minimo di </a:t>
            </a:r>
            <a:r>
              <a:rPr lang="es-E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mesi </a:t>
            </a:r>
            <a:r>
              <a:rPr lang="es-ES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un massimo di </a:t>
            </a:r>
            <a:r>
              <a:rPr lang="es-ES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anni</a:t>
            </a:r>
            <a:r>
              <a:rPr lang="es-ES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eaLnBrk="1" hangingPunct="1">
              <a:buFont typeface="Arial" charset="0"/>
              <a:buNone/>
              <a:defRPr/>
            </a:pPr>
            <a:endParaRPr lang="es-ES" sz="2300" dirty="0" smtClean="0">
              <a:solidFill>
                <a:srgbClr val="004F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s-ES" sz="2300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pagato per legge con una </a:t>
            </a:r>
            <a:r>
              <a:rPr lang="es-E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 </a:t>
            </a:r>
            <a:r>
              <a:rPr lang="es-ES" sz="2300" i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(borsa) </a:t>
            </a:r>
            <a:r>
              <a:rPr lang="es-E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practica </a:t>
            </a:r>
            <a:r>
              <a:rPr lang="es-ES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s-E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può essere inferiore, per il primo anno, al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 del salario in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vigore nel settore di inserimento </a:t>
            </a: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lavoratore dipendente e al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3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 per il secondo 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</a:t>
            </a:r>
            <a:r>
              <a:rPr lang="it-IT" sz="2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3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Link utili:</a:t>
            </a:r>
          </a:p>
          <a:p>
            <a:pPr eaLnBrk="1" hangingPunct="1"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www.ies-consulting.es/ofertas.php</a:t>
            </a:r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s-ES" sz="24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www.expansionyempleo.com/</a:t>
            </a:r>
            <a:r>
              <a:rPr lang="it-IT" sz="18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buscar-trabajo-empleo</a:t>
            </a: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4"/>
              </a:rPr>
              <a:t>/canal/4514/</a:t>
            </a:r>
            <a:r>
              <a:rPr lang="it-IT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1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5"/>
              </a:rPr>
              <a:t>www.laboris.net</a:t>
            </a:r>
            <a:endParaRPr lang="it-IT" sz="2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it-IT" sz="23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Arial" charset="0"/>
              <a:buNone/>
              <a:defRPr/>
            </a:pPr>
            <a:endParaRPr lang="it-IT" sz="1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77826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657225"/>
            <a:ext cx="6326187" cy="7524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defRPr/>
            </a:pPr>
            <a:endParaRPr lang="it-IT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77829" name="Immagine 13" descr="logoIsfol_bl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8265BE12-F5A1-4873-8653-3C1BF9BBCBE2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81000" y="1914525"/>
            <a:ext cx="8515350" cy="41814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2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sapevate che</a:t>
            </a:r>
            <a:r>
              <a:rPr lang="it-IT" sz="2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it-IT" sz="260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tirocinio in </a:t>
            </a:r>
            <a:r>
              <a:rPr lang="it-IT" sz="2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Austria </a:t>
            </a:r>
            <a:r>
              <a:rPr lang="it-IT" sz="26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si chiama </a:t>
            </a:r>
            <a:r>
              <a:rPr lang="it-IT" sz="2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berufspraktikum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27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sz="2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in </a:t>
            </a:r>
            <a:r>
              <a:rPr lang="it-IT" sz="2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</a:t>
            </a:r>
            <a:r>
              <a:rPr lang="it-IT" sz="2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6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si dice </a:t>
            </a:r>
            <a:r>
              <a:rPr lang="it-IT" sz="2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prakticum</a:t>
            </a:r>
            <a:r>
              <a:rPr lang="it-IT" sz="2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ed è </a:t>
            </a:r>
            <a:r>
              <a:rPr lang="it-IT" sz="26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obbligatorio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26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nelle scuole e nelle università tecniche, mentre si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26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chiama </a:t>
            </a:r>
            <a:r>
              <a:rPr lang="it-IT" sz="2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volontariat </a:t>
            </a:r>
            <a:r>
              <a:rPr lang="it-IT" sz="26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(sia in AT che in DE), se svolto al di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26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fuori di un percorso formativo.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z="260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it-IT" sz="2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Sono possibili accordi e partenariati fra centri di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26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formazione, fra scuole e fra università</a:t>
            </a:r>
            <a:endParaRPr lang="it-IT" sz="26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it-IT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400" smtClean="0">
              <a:latin typeface="Helvetica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400" smtClean="0">
              <a:latin typeface="Helvetica" pitchFamily="34" charset="0"/>
            </a:endParaRPr>
          </a:p>
        </p:txBody>
      </p:sp>
      <p:sp>
        <p:nvSpPr>
          <p:cNvPr id="79874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647700"/>
            <a:ext cx="6326187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90000"/>
              </a:lnSpc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79877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8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4D48B2D-6B58-4BEF-B45A-9873366E35C9}" type="slidenum">
              <a:rPr lang="it-IT" smtClean="0">
                <a:latin typeface="Helvetica" pitchFamily="34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0" y="1914525"/>
            <a:ext cx="9020175" cy="405923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endParaRPr lang="it-IT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Scelta del Paese → </a:t>
            </a: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Austria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20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Alcuni </a:t>
            </a:r>
            <a:r>
              <a:rPr lang="it-IT" sz="22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siti specializzati per trovare un </a:t>
            </a:r>
            <a:r>
              <a:rPr lang="it-IT" sz="2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berufspraktikum</a:t>
            </a:r>
            <a:r>
              <a:rPr lang="it-IT" sz="22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  <a:r>
              <a:rPr lang="it-IT" sz="220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it-IT" sz="24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▪</a:t>
            </a:r>
            <a:r>
              <a:rPr lang="it-IT" sz="24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www.berufspraktikum.at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▪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www.karriere.at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sz="240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(in tedesco)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400" b="1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</a:t>
            </a: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▪ 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www.careerjet.at/english-internship-jobs.html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sz="2400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(in inglese);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40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smtClean="0"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smtClean="0">
              <a:latin typeface="Helvetica" pitchFamily="34" charset="0"/>
            </a:endParaRPr>
          </a:p>
        </p:txBody>
      </p:sp>
      <p:sp>
        <p:nvSpPr>
          <p:cNvPr id="81922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628650"/>
            <a:ext cx="6326187" cy="600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81925" name="Immagine 13" descr="logoIsfol_bl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058C762-D150-4081-9E49-E4F51289C907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0" y="1914525"/>
            <a:ext cx="9020175" cy="4059238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Scelta del Paese → </a:t>
            </a:r>
            <a:r>
              <a:rPr lang="it-IT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Austria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it-IT" sz="24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20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Fare uno prakticum nella </a:t>
            </a:r>
            <a:r>
              <a:rPr lang="it-IT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 Refugee Agency – High Commissioner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sz="22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for Refugee (UNHCR)</a:t>
            </a:r>
            <a:r>
              <a:rPr lang="it-IT" sz="220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 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20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www.unhcr.at/english/internships.html</a:t>
            </a:r>
            <a:r>
              <a:rPr lang="it-IT" sz="24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;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4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it-IT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▪</a:t>
            </a:r>
            <a:r>
              <a:rPr lang="it-IT" sz="2400" b="1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 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www.unhcr.at/unhcr/jobs-und-business/praktikum.html</a:t>
            </a:r>
            <a:r>
              <a:rPr lang="it-IT" sz="2400" i="1" smtClean="0">
                <a:solidFill>
                  <a:srgbClr val="0541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it-IT" sz="2400" smtClean="0">
              <a:solidFill>
                <a:srgbClr val="0541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smtClean="0">
              <a:latin typeface="Helvetica" pitchFamily="34" charset="0"/>
            </a:endParaRPr>
          </a:p>
          <a:p>
            <a:pPr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800" smtClean="0">
              <a:latin typeface="Helvetica" pitchFamily="34" charset="0"/>
            </a:endParaRPr>
          </a:p>
        </p:txBody>
      </p:sp>
      <p:sp>
        <p:nvSpPr>
          <p:cNvPr id="83970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628650"/>
            <a:ext cx="6326187" cy="600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it-IT" sz="13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80000"/>
              </a:lnSpc>
              <a:defRPr/>
            </a:pPr>
            <a:endParaRPr lang="it-IT" sz="1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83973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408DEF7D-8C1A-4D76-9178-A07BBA10E593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egnaposto numero diapositiva 5"/>
          <p:cNvSpPr txBox="1">
            <a:spLocks noGrp="1"/>
          </p:cNvSpPr>
          <p:nvPr/>
        </p:nvSpPr>
        <p:spPr bwMode="auto">
          <a:xfrm>
            <a:off x="0" y="63563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9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r>
              <a:rPr lang="it-IT" sz="1200" b="1">
                <a:solidFill>
                  <a:schemeClr val="bg1"/>
                </a:solidFill>
              </a:rPr>
              <a:t> </a:t>
            </a:r>
            <a:fld id="{D4028FD4-68BE-4F7B-8FBC-38EA60968543}" type="slidenum">
              <a:rPr lang="it-IT" sz="1200" b="1">
                <a:solidFill>
                  <a:schemeClr val="bg1"/>
                </a:solidFill>
              </a:rPr>
              <a:pPr/>
              <a:t>39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104775" y="1257300"/>
            <a:ext cx="8924925" cy="4819650"/>
          </a:xfrm>
        </p:spPr>
        <p:txBody>
          <a:bodyPr>
            <a:normAutofit fontScale="40000" lnSpcReduction="20000"/>
          </a:bodyPr>
          <a:lstStyle/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● </a:t>
            </a:r>
            <a:r>
              <a:rPr lang="it-IT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Opportunità di tirocini in organismi internazionali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45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Nelle istituzioni europee: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21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43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Parlamento Europeo </a:t>
            </a:r>
            <a:r>
              <a:rPr lang="it-IT" sz="4300" b="1" dirty="0" smtClean="0">
                <a:solidFill>
                  <a:srgbClr val="0842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–</a:t>
            </a:r>
            <a:r>
              <a:rPr lang="it-IT" sz="43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Lussemburgo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b="1" dirty="0" smtClean="0">
                <a:solidFill>
                  <a:srgbClr val="0842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www.europarl.europa.eu/</a:t>
            </a:r>
            <a:r>
              <a:rPr lang="it-IT" sz="43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aboutparliament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/</a:t>
            </a:r>
            <a:r>
              <a:rPr lang="it-IT" sz="43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it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/007cecd1cc/</a:t>
            </a:r>
            <a:r>
              <a:rPr lang="it-IT" sz="43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Tirocini.html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4300" b="1" i="1" dirty="0" smtClean="0">
              <a:solidFill>
                <a:srgbClr val="0842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3800" b="1" dirty="0" smtClean="0">
                <a:latin typeface="Helvetica" pitchFamily="34" charset="0"/>
              </a:rPr>
              <a:t> </a:t>
            </a:r>
            <a:r>
              <a:rPr lang="it-IT" sz="4300" b="1" dirty="0" smtClean="0">
                <a:solidFill>
                  <a:srgbClr val="004F8A"/>
                </a:solidFill>
                <a:latin typeface="Helvetica" pitchFamily="34" charset="0"/>
              </a:rPr>
              <a:t>Consiglio dell’Unione europea – Bruxelles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dirty="0" smtClean="0">
                <a:latin typeface="Helvetica" pitchFamily="34" charset="0"/>
              </a:rPr>
              <a:t> 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www.consilium.europa.eu/</a:t>
            </a:r>
            <a:r>
              <a:rPr lang="it-IT" sz="43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contacts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/</a:t>
            </a:r>
            <a:r>
              <a:rPr lang="it-IT" sz="43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traineeships-office.aspx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?</a:t>
            </a:r>
            <a:r>
              <a:rPr lang="it-IT" sz="43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lang=it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4300" b="1" i="1" dirty="0" smtClean="0">
              <a:solidFill>
                <a:srgbClr val="004F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3800" b="1" dirty="0" smtClean="0">
                <a:solidFill>
                  <a:srgbClr val="0842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4300" b="1" dirty="0" smtClean="0">
                <a:solidFill>
                  <a:srgbClr val="004F8A"/>
                </a:solidFill>
                <a:latin typeface="Helvetica" pitchFamily="34" charset="0"/>
              </a:rPr>
              <a:t>Commissione europea – Bruxelles e Lussemburgo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i="1" dirty="0" smtClean="0">
                <a:latin typeface="Helvetica" pitchFamily="34" charset="0"/>
              </a:rPr>
              <a:t> 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www.ec.europa.eu/</a:t>
            </a:r>
            <a:r>
              <a:rPr lang="it-IT" sz="43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stages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5"/>
              </a:rPr>
              <a:t>/index_en.htm</a:t>
            </a:r>
            <a:r>
              <a:rPr lang="it-IT" sz="43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3800" b="1" dirty="0" smtClean="0">
                <a:latin typeface="Helvetica" pitchFamily="34" charset="0"/>
              </a:rPr>
              <a:t> </a:t>
            </a:r>
            <a:r>
              <a:rPr lang="it-IT" sz="4300" b="1" dirty="0" smtClean="0">
                <a:solidFill>
                  <a:srgbClr val="004F8A"/>
                </a:solidFill>
                <a:latin typeface="Helvetica" pitchFamily="34" charset="0"/>
              </a:rPr>
              <a:t>Corte di Giustizia dell’Unione europea – Lussemburgo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i="1" dirty="0" smtClean="0">
                <a:latin typeface="Helvetica" pitchFamily="34" charset="0"/>
              </a:rPr>
              <a:t> </a:t>
            </a:r>
            <a:r>
              <a:rPr lang="it-IT" sz="4300" i="1" dirty="0" smtClean="0">
                <a:latin typeface="Helvetica" pitchFamily="34" charset="0"/>
                <a:hlinkClick r:id="rId6"/>
              </a:rPr>
              <a:t>http://curia.europa.eu/jcms/jcms/Jo2_7008/</a:t>
            </a:r>
            <a:r>
              <a:rPr lang="it-IT" sz="4300" i="1" dirty="0" smtClean="0">
                <a:latin typeface="Helvetica" pitchFamily="34" charset="0"/>
              </a:rPr>
              <a:t> 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3800" b="1" dirty="0" smtClean="0">
                <a:latin typeface="Helvetica" pitchFamily="34" charset="0"/>
              </a:rPr>
              <a:t> </a:t>
            </a:r>
            <a:r>
              <a:rPr lang="it-IT" sz="4300" b="1" dirty="0" smtClean="0">
                <a:solidFill>
                  <a:srgbClr val="004F8A"/>
                </a:solidFill>
                <a:latin typeface="Helvetica" pitchFamily="34" charset="0"/>
              </a:rPr>
              <a:t>Corte dei conti europea – Lussemburgo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i="1" dirty="0" smtClean="0">
                <a:latin typeface="Helvetica" pitchFamily="34" charset="0"/>
              </a:rPr>
              <a:t> </a:t>
            </a:r>
            <a:r>
              <a:rPr lang="it-IT" sz="4300" i="1" dirty="0" smtClean="0">
                <a:latin typeface="Helvetica" pitchFamily="34" charset="0"/>
                <a:hlinkClick r:id="rId7"/>
              </a:rPr>
              <a:t>www.eca.europa.eu/en/</a:t>
            </a:r>
            <a:r>
              <a:rPr lang="it-IT" sz="4300" i="1" dirty="0" err="1" smtClean="0">
                <a:latin typeface="Helvetica" pitchFamily="34" charset="0"/>
                <a:hlinkClick r:id="rId7"/>
              </a:rPr>
              <a:t>Pages</a:t>
            </a:r>
            <a:r>
              <a:rPr lang="it-IT" sz="4300" i="1" dirty="0" smtClean="0">
                <a:latin typeface="Helvetica" pitchFamily="34" charset="0"/>
                <a:hlinkClick r:id="rId7"/>
              </a:rPr>
              <a:t>/</a:t>
            </a:r>
            <a:r>
              <a:rPr lang="it-IT" sz="4300" i="1" dirty="0" err="1" smtClean="0">
                <a:latin typeface="Helvetica" pitchFamily="34" charset="0"/>
                <a:hlinkClick r:id="rId7"/>
              </a:rPr>
              <a:t>Traineeships.aspx</a:t>
            </a:r>
            <a:r>
              <a:rPr lang="it-IT" sz="4300" i="1" dirty="0" smtClean="0">
                <a:latin typeface="Helvetica" pitchFamily="34" charset="0"/>
              </a:rPr>
              <a:t> </a:t>
            </a:r>
            <a:endParaRPr lang="it-IT" sz="4300" b="1" dirty="0" smtClean="0">
              <a:solidFill>
                <a:srgbClr val="004F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b="1" dirty="0" smtClean="0">
                <a:solidFill>
                  <a:srgbClr val="0842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Comitato Economico e Sociale – Bruxelles  </a:t>
            </a:r>
            <a:endParaRPr lang="it-IT" sz="4300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www.eesc.europa.eu/?i=portal.fr.traineeships</a:t>
            </a:r>
            <a:endParaRPr lang="it-IT" sz="4300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b="1" dirty="0" smtClean="0">
                <a:latin typeface="Helvetica" pitchFamily="34" charset="0"/>
              </a:rPr>
              <a:t> </a:t>
            </a:r>
            <a:r>
              <a:rPr lang="it-IT" sz="4300" b="1" dirty="0" smtClean="0">
                <a:solidFill>
                  <a:srgbClr val="004F8A"/>
                </a:solidFill>
                <a:latin typeface="Helvetica" pitchFamily="34" charset="0"/>
              </a:rPr>
              <a:t>Comitato delle Regioni – Bruxelles</a:t>
            </a:r>
          </a:p>
          <a:p>
            <a:pPr indent="0" algn="just" eaLnBrk="1" hangingPunct="1">
              <a:lnSpc>
                <a:spcPct val="120000"/>
              </a:lnSpc>
              <a:buClr>
                <a:srgbClr val="E27222"/>
              </a:buClr>
              <a:buSzTx/>
              <a:buFontTx/>
              <a:buNone/>
              <a:defRPr/>
            </a:pPr>
            <a:r>
              <a:rPr lang="it-IT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4300" i="1" dirty="0" smtClean="0">
                <a:latin typeface="Helvetica" pitchFamily="34" charset="0"/>
              </a:rPr>
              <a:t> </a:t>
            </a:r>
            <a:r>
              <a:rPr lang="it-IT" sz="4300" i="1" dirty="0" smtClean="0">
                <a:latin typeface="Helvetica" pitchFamily="34" charset="0"/>
                <a:hlinkClick r:id="rId9"/>
              </a:rPr>
              <a:t>http://cor.europa.eu/fr/about/traineeships/Pages/traineeships.aspx</a:t>
            </a:r>
            <a:r>
              <a:rPr lang="it-IT" sz="4300" i="1" dirty="0" smtClean="0">
                <a:latin typeface="Helvetica" pitchFamily="34" charset="0"/>
              </a:rPr>
              <a:t> </a:t>
            </a:r>
            <a:endParaRPr lang="it-IT" sz="4300" dirty="0" smtClean="0">
              <a:solidFill>
                <a:srgbClr val="004F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4500" b="1" dirty="0" smtClean="0">
                <a:solidFill>
                  <a:srgbClr val="0842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                                                                                                        </a:t>
            </a:r>
            <a:r>
              <a:rPr lang="it-IT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►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1600" y="-1588"/>
            <a:ext cx="2692400" cy="156527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04775" y="573088"/>
            <a:ext cx="6326188" cy="42703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it-IT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86021" name="Immagine 13" descr="logoIsfol_blu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45375" y="12573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0" y="1914525"/>
            <a:ext cx="9144000" cy="3486150"/>
          </a:xfrm>
        </p:spPr>
        <p:txBody>
          <a:bodyPr>
            <a:normAutofit fontScale="92500" lnSpcReduction="2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24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nuova tendenza da incentivare per facilitare i propri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utenti a trovarsi più preparati sul mercato del lavoro: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Fare uno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stage</a:t>
            </a: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in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Italia </a:t>
            </a: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in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Europa durante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scuola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durante </a:t>
            </a:r>
            <a:r>
              <a:rPr lang="it-IT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l’università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piuttosto che dopo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Come?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endParaRPr lang="it-IT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Promuovere</a:t>
            </a:r>
            <a:r>
              <a:rPr lang="it-IT" sz="2400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attraverso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azioni di sensibilizzazione </a:t>
            </a: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che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coinvolgano anche le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famiglie</a:t>
            </a:r>
            <a:r>
              <a:rPr lang="it-IT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2400" b="1" dirty="0" smtClean="0">
                <a:solidFill>
                  <a:srgbClr val="203E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l’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investimento anticipato</a:t>
            </a: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nel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24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proprio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futuro professionale</a:t>
            </a:r>
            <a:r>
              <a:rPr lang="it-IT" sz="2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.</a:t>
            </a:r>
            <a:endParaRPr lang="it-IT" sz="24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defRPr/>
            </a:pPr>
            <a:endParaRPr lang="it-IT" sz="2400" dirty="0" smtClean="0">
              <a:latin typeface="Helvetica" pitchFamily="34" charset="0"/>
            </a:endParaRPr>
          </a:p>
        </p:txBody>
      </p:sp>
      <p:sp>
        <p:nvSpPr>
          <p:cNvPr id="14338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409575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</p:txBody>
      </p:sp>
      <p:pic>
        <p:nvPicPr>
          <p:cNvPr id="14341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D2C680F9-D838-4503-85C5-C4AD889A6327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egnaposto numero diapositiva 5"/>
          <p:cNvSpPr txBox="1">
            <a:spLocks noGrp="1"/>
          </p:cNvSpPr>
          <p:nvPr/>
        </p:nvSpPr>
        <p:spPr bwMode="auto">
          <a:xfrm>
            <a:off x="0" y="6356350"/>
            <a:ext cx="914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9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r>
              <a:rPr lang="it-IT" sz="1200" b="1">
                <a:solidFill>
                  <a:schemeClr val="bg1"/>
                </a:solidFill>
              </a:rPr>
              <a:t> </a:t>
            </a:r>
            <a:fld id="{5E0C1482-FD0C-4FFB-8A5C-840006B29A7B}" type="slidenum">
              <a:rPr lang="it-IT" sz="1200" b="1">
                <a:solidFill>
                  <a:schemeClr val="bg1"/>
                </a:solidFill>
              </a:rPr>
              <a:pPr/>
              <a:t>40</a:t>
            </a:fld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104775" y="1257300"/>
            <a:ext cx="8924925" cy="4848225"/>
          </a:xfrm>
        </p:spPr>
        <p:txBody>
          <a:bodyPr>
            <a:normAutofit lnSpcReduction="10000"/>
          </a:bodyPr>
          <a:lstStyle/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● Opportunità di tirocini in organismi internazionali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Nelle istituzioni europee: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Banca centrale europea (BCE) – Francoforte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2400" b="1" dirty="0" smtClean="0">
                <a:solidFill>
                  <a:srgbClr val="0842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600" i="1" dirty="0" smtClean="0">
                <a:latin typeface="Helvetica" pitchFamily="34" charset="0"/>
                <a:hlinkClick r:id="rId3"/>
              </a:rPr>
              <a:t>www.ecb.int/</a:t>
            </a:r>
            <a:r>
              <a:rPr lang="it-IT" sz="1600" i="1" dirty="0" err="1" smtClean="0">
                <a:latin typeface="Helvetica" pitchFamily="34" charset="0"/>
                <a:hlinkClick r:id="rId3"/>
              </a:rPr>
              <a:t>ecb</a:t>
            </a:r>
            <a:r>
              <a:rPr lang="it-IT" sz="1600" i="1" dirty="0" smtClean="0">
                <a:latin typeface="Helvetica" pitchFamily="34" charset="0"/>
                <a:hlinkClick r:id="rId3"/>
              </a:rPr>
              <a:t>/</a:t>
            </a:r>
            <a:r>
              <a:rPr lang="it-IT" sz="1600" i="1" dirty="0" err="1" smtClean="0">
                <a:latin typeface="Helvetica" pitchFamily="34" charset="0"/>
                <a:hlinkClick r:id="rId3"/>
              </a:rPr>
              <a:t>jobs</a:t>
            </a:r>
            <a:r>
              <a:rPr lang="it-IT" sz="1600" i="1" dirty="0" smtClean="0">
                <a:latin typeface="Helvetica" pitchFamily="34" charset="0"/>
                <a:hlinkClick r:id="rId3"/>
              </a:rPr>
              <a:t>/</a:t>
            </a:r>
            <a:r>
              <a:rPr lang="it-IT" sz="1600" i="1" dirty="0" err="1" smtClean="0">
                <a:latin typeface="Helvetica" pitchFamily="34" charset="0"/>
                <a:hlinkClick r:id="rId3"/>
              </a:rPr>
              <a:t>apply</a:t>
            </a:r>
            <a:r>
              <a:rPr lang="it-IT" sz="1600" i="1" dirty="0" smtClean="0">
                <a:latin typeface="Helvetica" pitchFamily="34" charset="0"/>
                <a:hlinkClick r:id="rId3"/>
              </a:rPr>
              <a:t>/html/</a:t>
            </a:r>
            <a:r>
              <a:rPr lang="it-IT" sz="1600" i="1" dirty="0" err="1" smtClean="0">
                <a:latin typeface="Helvetica" pitchFamily="34" charset="0"/>
                <a:hlinkClick r:id="rId3"/>
              </a:rPr>
              <a:t>index.it.html</a:t>
            </a:r>
            <a:endParaRPr lang="it-IT" sz="1600" i="1" dirty="0" smtClean="0"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600" b="1" dirty="0" smtClean="0"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04F8A"/>
                </a:solidFill>
                <a:latin typeface="Helvetica" pitchFamily="34" charset="0"/>
              </a:rPr>
              <a:t>Banca europea per gli investimenti (BEI) – Lussemburgo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600" dirty="0" smtClean="0">
                <a:latin typeface="Helvetica" pitchFamily="34" charset="0"/>
              </a:rPr>
              <a:t> </a:t>
            </a:r>
            <a:r>
              <a:rPr lang="it-IT" sz="1600" i="1" dirty="0" smtClean="0">
                <a:latin typeface="Helvetica" pitchFamily="34" charset="0"/>
                <a:hlinkClick r:id="rId4"/>
              </a:rPr>
              <a:t>www.eib.org/</a:t>
            </a:r>
            <a:r>
              <a:rPr lang="it-IT" sz="1600" i="1" dirty="0" err="1" smtClean="0">
                <a:latin typeface="Helvetica" pitchFamily="34" charset="0"/>
                <a:hlinkClick r:id="rId4"/>
              </a:rPr>
              <a:t>about</a:t>
            </a:r>
            <a:r>
              <a:rPr lang="it-IT" sz="1600" i="1" dirty="0" smtClean="0">
                <a:latin typeface="Helvetica" pitchFamily="34" charset="0"/>
                <a:hlinkClick r:id="rId4"/>
              </a:rPr>
              <a:t>/</a:t>
            </a:r>
            <a:r>
              <a:rPr lang="it-IT" sz="1600" i="1" dirty="0" err="1" smtClean="0">
                <a:latin typeface="Helvetica" pitchFamily="34" charset="0"/>
                <a:hlinkClick r:id="rId4"/>
              </a:rPr>
              <a:t>jobs</a:t>
            </a:r>
            <a:r>
              <a:rPr lang="it-IT" sz="1600" i="1" dirty="0" smtClean="0">
                <a:latin typeface="Helvetica" pitchFamily="34" charset="0"/>
                <a:hlinkClick r:id="rId4"/>
              </a:rPr>
              <a:t>/</a:t>
            </a:r>
            <a:r>
              <a:rPr lang="it-IT" sz="1600" i="1" dirty="0" err="1" smtClean="0">
                <a:latin typeface="Helvetica" pitchFamily="34" charset="0"/>
                <a:hlinkClick r:id="rId4"/>
              </a:rPr>
              <a:t>working</a:t>
            </a:r>
            <a:r>
              <a:rPr lang="it-IT" sz="1600" i="1" dirty="0" smtClean="0">
                <a:latin typeface="Helvetica" pitchFamily="34" charset="0"/>
                <a:hlinkClick r:id="rId4"/>
              </a:rPr>
              <a:t>/internships/</a:t>
            </a:r>
            <a:r>
              <a:rPr lang="it-IT" sz="1600" i="1" dirty="0" err="1" smtClean="0">
                <a:latin typeface="Helvetica" pitchFamily="34" charset="0"/>
                <a:hlinkClick r:id="rId4"/>
              </a:rPr>
              <a:t>index.htm</a:t>
            </a:r>
            <a:endParaRPr lang="it-IT" sz="1600" i="1" dirty="0" smtClean="0"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1600" i="1" dirty="0" smtClean="0"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Nelle agenzie europee: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600" i="1" dirty="0" smtClean="0">
                <a:latin typeface="Helvetica" pitchFamily="34" charset="0"/>
              </a:rPr>
              <a:t> </a:t>
            </a:r>
            <a:r>
              <a:rPr lang="it-IT" sz="1600" b="1" dirty="0" smtClean="0">
                <a:solidFill>
                  <a:srgbClr val="004F8A"/>
                </a:solidFill>
                <a:latin typeface="Helvetica" pitchFamily="34" charset="0"/>
              </a:rPr>
              <a:t>CEDEFOP - European </a:t>
            </a:r>
            <a:r>
              <a:rPr lang="it-IT" sz="1600" b="1" dirty="0" err="1" smtClean="0">
                <a:solidFill>
                  <a:srgbClr val="004F8A"/>
                </a:solidFill>
                <a:latin typeface="Helvetica" pitchFamily="34" charset="0"/>
              </a:rPr>
              <a:t>Centre</a:t>
            </a:r>
            <a:r>
              <a:rPr lang="it-IT" sz="16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600" b="1" dirty="0" err="1" smtClean="0">
                <a:solidFill>
                  <a:srgbClr val="004F8A"/>
                </a:solidFill>
                <a:latin typeface="Helvetica" pitchFamily="34" charset="0"/>
              </a:rPr>
              <a:t>for</a:t>
            </a:r>
            <a:r>
              <a:rPr lang="it-IT" sz="1600" b="1" dirty="0" smtClean="0">
                <a:solidFill>
                  <a:srgbClr val="004F8A"/>
                </a:solidFill>
                <a:latin typeface="Helvetica" pitchFamily="34" charset="0"/>
              </a:rPr>
              <a:t> the </a:t>
            </a:r>
            <a:r>
              <a:rPr lang="it-IT" sz="1600" b="1" dirty="0" err="1" smtClean="0">
                <a:solidFill>
                  <a:srgbClr val="004F8A"/>
                </a:solidFill>
                <a:latin typeface="Helvetica" pitchFamily="34" charset="0"/>
              </a:rPr>
              <a:t>Development</a:t>
            </a:r>
            <a:r>
              <a:rPr lang="it-IT" sz="16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600" b="1" dirty="0" err="1" smtClean="0">
                <a:solidFill>
                  <a:srgbClr val="004F8A"/>
                </a:solidFill>
                <a:latin typeface="Helvetica" pitchFamily="34" charset="0"/>
              </a:rPr>
              <a:t>of</a:t>
            </a:r>
            <a:r>
              <a:rPr lang="it-IT" sz="16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600" b="1" dirty="0" err="1" smtClean="0">
                <a:solidFill>
                  <a:srgbClr val="004F8A"/>
                </a:solidFill>
                <a:latin typeface="Helvetica" pitchFamily="34" charset="0"/>
              </a:rPr>
              <a:t>Vocational</a:t>
            </a:r>
            <a:r>
              <a:rPr lang="it-IT" sz="1600" b="1" dirty="0" smtClean="0">
                <a:solidFill>
                  <a:srgbClr val="004F8A"/>
                </a:solidFill>
                <a:latin typeface="Helvetica" pitchFamily="34" charset="0"/>
              </a:rPr>
              <a:t> Training – Salonicco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600" i="1" dirty="0" smtClean="0">
                <a:latin typeface="Helvetica" pitchFamily="34" charset="0"/>
              </a:rPr>
              <a:t> </a:t>
            </a:r>
            <a:r>
              <a:rPr lang="it-IT" sz="1600" i="1" dirty="0" smtClean="0">
                <a:latin typeface="Helvetica" pitchFamily="34" charset="0"/>
                <a:hlinkClick r:id="rId5"/>
              </a:rPr>
              <a:t>www.cedefop.europa.eu/EN/</a:t>
            </a:r>
            <a:r>
              <a:rPr lang="it-IT" sz="1600" i="1" dirty="0" err="1" smtClean="0">
                <a:latin typeface="Helvetica" pitchFamily="34" charset="0"/>
                <a:hlinkClick r:id="rId5"/>
              </a:rPr>
              <a:t>working-with-us</a:t>
            </a:r>
            <a:r>
              <a:rPr lang="it-IT" sz="1600" i="1" dirty="0" smtClean="0">
                <a:latin typeface="Helvetica" pitchFamily="34" charset="0"/>
                <a:hlinkClick r:id="rId5"/>
              </a:rPr>
              <a:t>/</a:t>
            </a:r>
            <a:r>
              <a:rPr lang="it-IT" sz="1600" i="1" dirty="0" err="1" smtClean="0">
                <a:latin typeface="Helvetica" pitchFamily="34" charset="0"/>
                <a:hlinkClick r:id="rId5"/>
              </a:rPr>
              <a:t>Traineeships.aspx</a:t>
            </a:r>
            <a:endParaRPr lang="it-IT" sz="1600" i="1" dirty="0" smtClean="0"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600" b="1" dirty="0" smtClean="0">
                <a:latin typeface="Helvetica" pitchFamily="34" charset="0"/>
              </a:rPr>
              <a:t> 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EMEA - European </a:t>
            </a: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Medicines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</a:t>
            </a:r>
            <a:r>
              <a:rPr lang="it-IT" sz="1800" b="1" dirty="0" err="1" smtClean="0">
                <a:solidFill>
                  <a:srgbClr val="004F8A"/>
                </a:solidFill>
                <a:latin typeface="Helvetica" pitchFamily="34" charset="0"/>
              </a:rPr>
              <a:t>Agency</a:t>
            </a:r>
            <a:r>
              <a:rPr lang="it-IT" sz="1800" b="1" dirty="0" smtClean="0">
                <a:solidFill>
                  <a:srgbClr val="004F8A"/>
                </a:solidFill>
                <a:latin typeface="Helvetica" pitchFamily="34" charset="0"/>
              </a:rPr>
              <a:t> – Londra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sz="1600" i="1" dirty="0" smtClean="0">
                <a:latin typeface="Helvetica" pitchFamily="34" charset="0"/>
              </a:rPr>
              <a:t> 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www.ema.europa.eu/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ema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index.jsp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?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curl=pages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about_us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/</a:t>
            </a:r>
            <a:r>
              <a:rPr lang="it-IT" sz="14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general</a:t>
            </a:r>
            <a:r>
              <a:rPr lang="it-IT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6"/>
              </a:rPr>
              <a:t>/general_content_000321.jsp</a:t>
            </a:r>
            <a:r>
              <a:rPr lang="it-IT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r>
              <a:rPr lang="it-IT" sz="1600" i="1" dirty="0" smtClean="0">
                <a:latin typeface="Helvetica" pitchFamily="34" charset="0"/>
              </a:rPr>
              <a:t> </a:t>
            </a:r>
            <a:endParaRPr lang="it-IT" sz="1800" dirty="0" smtClean="0">
              <a:solidFill>
                <a:srgbClr val="004F8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1600" dirty="0" smtClean="0">
              <a:solidFill>
                <a:srgbClr val="0842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 eaLnBrk="1" hangingPunct="1">
              <a:buClr>
                <a:srgbClr val="E27222"/>
              </a:buClr>
              <a:buSzTx/>
              <a:buFontTx/>
              <a:buNone/>
              <a:defRPr/>
            </a:pPr>
            <a:endParaRPr lang="it-IT" sz="2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1600" y="-1588"/>
            <a:ext cx="2692400" cy="156527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04775" y="573088"/>
            <a:ext cx="6326188" cy="42703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80000"/>
              </a:lnSpc>
              <a:defRPr/>
            </a:pPr>
            <a:endParaRPr lang="it-IT" sz="2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88069" name="Immagine 13" descr="logoIsfol_blu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5375" y="12573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504825" y="1744663"/>
            <a:ext cx="8639175" cy="42291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it-IT" sz="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180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Scelta del Paese → </a:t>
            </a: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it-IT" sz="18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</a:t>
            </a:r>
            <a:r>
              <a:rPr lang="it-IT" sz="1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prakticum</a:t>
            </a:r>
            <a:r>
              <a:rPr lang="it-IT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volontario</a:t>
            </a:r>
            <a:r>
              <a:rPr lang="it-IT" sz="1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</a:t>
            </a: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è svolto 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anche dagli </a:t>
            </a: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studenti</a:t>
            </a:r>
          </a:p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soprattutto </a:t>
            </a: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universitari della UE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ed è particolarmente diffuso nei settori dei</a:t>
            </a:r>
          </a:p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</a:t>
            </a: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media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dell’</a:t>
            </a: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editoria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e della </a:t>
            </a: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pubblicità;</a:t>
            </a:r>
          </a:p>
          <a:p>
            <a:pPr algn="just">
              <a:lnSpc>
                <a:spcPct val="90000"/>
              </a:lnSpc>
              <a:buFont typeface="Arial" charset="0"/>
              <a:buNone/>
              <a:defRPr/>
            </a:pPr>
            <a:endParaRPr lang="it-IT" sz="1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Il mercato dei </a:t>
            </a: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“</a:t>
            </a:r>
            <a:r>
              <a:rPr lang="it-IT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praktika</a:t>
            </a: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” 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in </a:t>
            </a: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Germania </a:t>
            </a: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è online su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19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   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3"/>
              </a:rPr>
              <a:t>www.praktikum.de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– 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4"/>
              </a:rPr>
              <a:t>www.praktika.de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– 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5"/>
              </a:rPr>
              <a:t>www.prabo.de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–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   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6"/>
              </a:rPr>
              <a:t>www.praktikum.info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– 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  <a:hlinkClick r:id="rId7"/>
              </a:rPr>
              <a:t>www.absolutebeginners.de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–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     </a:t>
            </a:r>
            <a:r>
              <a:rPr lang="it-IT" sz="19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8"/>
              </a:rPr>
              <a:t>www.jobware.de/Praktikum.html</a:t>
            </a:r>
            <a:r>
              <a:rPr lang="it-IT" sz="19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cs typeface="Arial" charset="0"/>
              </a:rPr>
              <a:t>;</a:t>
            </a:r>
          </a:p>
          <a:p>
            <a:pPr algn="just">
              <a:lnSpc>
                <a:spcPct val="70000"/>
              </a:lnSpc>
              <a:buFont typeface="Wingdings" pitchFamily="2" charset="2"/>
              <a:buChar char="§"/>
              <a:defRPr/>
            </a:pPr>
            <a:endParaRPr lang="it-IT" sz="1900" b="1" i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cs typeface="Arial" charset="0"/>
            </a:endParaRPr>
          </a:p>
          <a:p>
            <a:pPr algn="just">
              <a:lnSpc>
                <a:spcPct val="7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it-IT" sz="180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70000"/>
              </a:lnSpc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it-IT" sz="180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è indispensabile conoscere bene la </a:t>
            </a:r>
            <a:r>
              <a:rPr lang="it-IT" sz="180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lingua tedesca</a:t>
            </a:r>
          </a:p>
          <a:p>
            <a:pPr algn="just">
              <a:lnSpc>
                <a:spcPct val="70000"/>
              </a:lnSpc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it-IT" sz="180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mtClean="0">
              <a:latin typeface="Helvetica" pitchFamily="34" charset="0"/>
            </a:endParaRPr>
          </a:p>
          <a:p>
            <a:pPr algn="just" eaLnBrk="1" hangingPunct="1">
              <a:lnSpc>
                <a:spcPct val="7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mtClean="0">
              <a:latin typeface="Helvetica" pitchFamily="34" charset="0"/>
            </a:endParaRPr>
          </a:p>
        </p:txBody>
      </p:sp>
      <p:sp>
        <p:nvSpPr>
          <p:cNvPr id="90114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762000"/>
            <a:ext cx="6326187" cy="6477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it-IT" sz="1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80000"/>
              </a:lnSpc>
              <a:defRPr/>
            </a:pPr>
            <a:endParaRPr lang="it-IT" sz="1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90117" name="Immagine 13" descr="logoIsfol_blu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8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3799FEF8-95C9-4F2B-AAB6-C270C9B8A8A1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371475" y="1914525"/>
            <a:ext cx="8772525" cy="3486150"/>
          </a:xfrm>
        </p:spPr>
        <p:txBody>
          <a:bodyPr rtlCol="0">
            <a:normAutofit fontScale="925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1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1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</a:t>
            </a:r>
            <a:r>
              <a:rPr lang="it-IT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Germania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potrebbe esser interessante candidarsi direttamente per un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lavoro stagionale</a:t>
            </a:r>
            <a:r>
              <a:rPr lang="it-IT" sz="24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trovandolo sul sito (anche in italiano) della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 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Borsa del lavoro tedesca</a:t>
            </a:r>
            <a:r>
              <a:rPr lang="it-IT" sz="24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: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it-IT" sz="2400" dirty="0" smtClean="0">
              <a:solidFill>
                <a:srgbClr val="0434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it-IT" sz="2200" i="1" dirty="0" smtClean="0">
                <a:solidFill>
                  <a:srgbClr val="04349E"/>
                </a:solidFill>
                <a:latin typeface="Helvetica" pitchFamily="34" charset="0"/>
                <a:hlinkClick r:id="rId3"/>
              </a:rPr>
              <a:t>http://jobboerse.arbeitsagentur.de/vamJB/startseite.html?m=1&amp;aa=1</a:t>
            </a:r>
            <a:r>
              <a:rPr lang="it-IT" sz="2200" i="1" dirty="0" smtClean="0">
                <a:solidFill>
                  <a:srgbClr val="04349E"/>
                </a:solidFill>
                <a:latin typeface="Helvetica" pitchFamily="34" charset="0"/>
              </a:rPr>
              <a:t> 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defRPr/>
            </a:pPr>
            <a:endParaRPr lang="it-IT" sz="2800" dirty="0"/>
          </a:p>
        </p:txBody>
      </p:sp>
      <p:sp>
        <p:nvSpPr>
          <p:cNvPr id="92162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847725"/>
            <a:ext cx="6326187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it-IT" sz="21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80000"/>
              </a:lnSpc>
              <a:defRPr/>
            </a:pPr>
            <a:endParaRPr lang="it-IT" sz="15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92165" name="Immagine 13" descr="logoIsfol_blu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6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  </a:t>
            </a:r>
            <a:fld id="{81C98E65-3E1E-4004-9D2E-1F5230B3697C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0" y="1571625"/>
            <a:ext cx="9144000" cy="42576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Germania: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endParaRPr lang="it-IT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Esempio di ricerca attraverso la “Borsa del lavoro”:</a:t>
            </a:r>
          </a:p>
          <a:p>
            <a:pPr>
              <a:lnSpc>
                <a:spcPct val="110000"/>
              </a:lnSpc>
              <a:buFont typeface="Arial" charset="0"/>
              <a:buNone/>
              <a:defRPr/>
            </a:pP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it-IT" sz="1600" b="1" i="1" dirty="0" smtClean="0">
                <a:solidFill>
                  <a:srgbClr val="04349E"/>
                </a:solidFill>
                <a:latin typeface="Helvetica" pitchFamily="34" charset="0"/>
                <a:hlinkClick r:id="rId3"/>
              </a:rPr>
              <a:t>http://jobboerse.arbeitsagentur.de</a:t>
            </a:r>
            <a:r>
              <a:rPr lang="it-IT" sz="1600" b="1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un servizio dell'Agenzia Federale per il Lavoro →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endParaRPr lang="it-IT" sz="1600" b="1" dirty="0" smtClean="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it-IT" sz="16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3.034.086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Profili dei candidati</a:t>
            </a:r>
            <a:r>
              <a:rPr lang="it-IT" sz="1600" b="1" dirty="0" smtClean="0">
                <a:solidFill>
                  <a:srgbClr val="1C3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</a:t>
            </a:r>
            <a:r>
              <a:rPr lang="it-IT" sz="16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873.714</a:t>
            </a:r>
            <a:r>
              <a:rPr lang="it-IT" sz="1600" b="1" dirty="0" smtClean="0">
                <a:solidFill>
                  <a:srgbClr val="1C3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Posti di lavoro</a:t>
            </a:r>
            <a:r>
              <a:rPr lang="it-IT" sz="1600" b="1" dirty="0" smtClean="0">
                <a:solidFill>
                  <a:srgbClr val="1C38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</a:t>
            </a:r>
            <a:r>
              <a:rPr lang="it-IT" sz="16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261.708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Posti di apprendistato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endParaRPr lang="it-IT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it-IT" sz="1600" b="1" dirty="0" smtClean="0">
                <a:solidFill>
                  <a:srgbClr val="004F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Stato di aggiornamento: </a:t>
            </a:r>
            <a:r>
              <a:rPr lang="it-IT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27 novembre 2014</a:t>
            </a:r>
            <a:r>
              <a:rPr lang="it-IT" sz="1600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endParaRPr lang="it-IT" sz="1600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it-IT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Esempi di opportunità di lavoro nei settori dell’ambiente, della cultura, dell’arte e del </a:t>
            </a:r>
            <a:r>
              <a:rPr lang="it-IT" sz="1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deisign</a:t>
            </a:r>
            <a:r>
              <a:rPr lang="it-IT" sz="1600" dirty="0" smtClean="0">
                <a:solidFill>
                  <a:srgbClr val="04349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endParaRPr lang="it-IT" sz="1600" i="1" dirty="0" smtClean="0">
              <a:solidFill>
                <a:srgbClr val="04349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rgbClr val="0C60AC"/>
                </a:solidFill>
                <a:latin typeface="Helvetica" pitchFamily="34" charset="0"/>
                <a:hlinkClick r:id="rId4"/>
              </a:rPr>
              <a:t>http://jobboerse.arbeitsagentur.de/vamJB/startseite.html?kgr=as&amp;m=1&amp;aa=1&amp;e1=74688#klicksuche</a:t>
            </a:r>
            <a:r>
              <a:rPr lang="it-IT" sz="1400" i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it-IT" sz="1400" i="1" dirty="0" smtClean="0">
                <a:solidFill>
                  <a:srgbClr val="0C60AC"/>
                </a:solidFill>
                <a:latin typeface="Helvetica" pitchFamily="34" charset="0"/>
                <a:hlinkClick r:id="rId5"/>
              </a:rPr>
              <a:t>http</a:t>
            </a:r>
            <a:r>
              <a:rPr lang="it-IT" sz="1400" i="1" dirty="0" smtClean="0">
                <a:solidFill>
                  <a:srgbClr val="0C60AC"/>
                </a:solidFill>
                <a:latin typeface="Helvetica" pitchFamily="34" charset="0"/>
                <a:hlinkClick r:id="rId5"/>
              </a:rPr>
              <a:t>://jobboerse.arbeitsagentur.de/vamJB/startseite.html?kgr=as&amp;m=1&amp;aa=1&amp;e1=74245#klicksuche</a:t>
            </a:r>
            <a:r>
              <a:rPr lang="it-IT" sz="1400" i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94210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685800"/>
            <a:ext cx="6326187" cy="7239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</a:t>
            </a:r>
          </a:p>
          <a:p>
            <a:pPr>
              <a:lnSpc>
                <a:spcPct val="90000"/>
              </a:lnSpc>
              <a:defRPr/>
            </a:pPr>
            <a:endParaRPr 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94213" name="Immagine 13" descr="logoIsfol_blu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4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D4C7DC2C-739F-46DB-A76F-288554622DB9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125414" y="1543050"/>
            <a:ext cx="8875712" cy="46101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Memo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lang="it-IT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la </a:t>
            </a:r>
            <a:r>
              <a:rPr lang="it-IT" b="1" dirty="0" smtClean="0">
                <a:solidFill>
                  <a:srgbClr val="0C60AC"/>
                </a:solidFill>
                <a:latin typeface="Helvetica" pitchFamily="34" charset="0"/>
              </a:rPr>
              <a:t>“</a:t>
            </a:r>
            <a:r>
              <a:rPr lang="it-IT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letter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of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reference</a:t>
            </a:r>
            <a:r>
              <a:rPr lang="it-IT" b="1" dirty="0" smtClean="0">
                <a:solidFill>
                  <a:srgbClr val="003399"/>
                </a:solidFill>
                <a:latin typeface="Helvetica" pitchFamily="34" charset="0"/>
              </a:rPr>
              <a:t>” o attestazione dello stage </a:t>
            </a:r>
            <a:r>
              <a:rPr lang="it-IT" b="1" dirty="0" smtClean="0">
                <a:solidFill>
                  <a:srgbClr val="003399"/>
                </a:solidFill>
                <a:latin typeface="Batang" pitchFamily="18" charset="-127"/>
                <a:ea typeface="Batang" pitchFamily="18" charset="-127"/>
              </a:rPr>
              <a:t>→ </a:t>
            </a:r>
            <a:r>
              <a:rPr lang="it-IT" b="1" dirty="0" smtClean="0">
                <a:solidFill>
                  <a:srgbClr val="003399"/>
                </a:solidFill>
                <a:latin typeface="Helvetica" pitchFamily="34" charset="0"/>
                <a:ea typeface="Batang" pitchFamily="18" charset="-127"/>
              </a:rPr>
              <a:t>“</a:t>
            </a:r>
            <a:r>
              <a:rPr lang="it-IT" b="1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Batang" pitchFamily="18" charset="-127"/>
              </a:rPr>
              <a:t>attestation</a:t>
            </a:r>
            <a:r>
              <a:rPr lang="it-IT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Batang" pitchFamily="18" charset="-127"/>
              </a:rPr>
              <a:t> </a:t>
            </a:r>
            <a:r>
              <a:rPr lang="it-IT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Batang" pitchFamily="18" charset="-127"/>
              </a:rPr>
              <a:t>de</a:t>
            </a:r>
          </a:p>
          <a:p>
            <a:pPr algn="just">
              <a:buNone/>
              <a:defRPr/>
            </a:pPr>
            <a:r>
              <a:rPr lang="it-IT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Batang" pitchFamily="18" charset="-127"/>
              </a:rPr>
              <a:t> </a:t>
            </a:r>
            <a:r>
              <a:rPr lang="it-IT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Batang" pitchFamily="18" charset="-127"/>
              </a:rPr>
              <a:t>     </a:t>
            </a:r>
            <a:r>
              <a:rPr lang="it-IT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ea typeface="Batang" pitchFamily="18" charset="-127"/>
              </a:rPr>
              <a:t>stage</a:t>
            </a:r>
            <a:r>
              <a:rPr lang="it-IT" b="1" dirty="0" smtClean="0">
                <a:solidFill>
                  <a:srgbClr val="003399"/>
                </a:solidFill>
                <a:latin typeface="Helvetica" pitchFamily="34" charset="0"/>
                <a:ea typeface="Batang" pitchFamily="18" charset="-127"/>
              </a:rPr>
              <a:t>”</a:t>
            </a:r>
            <a:r>
              <a:rPr lang="it-IT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su carta intestata dell’azienda deve contenere (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oltre ai dati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su</a:t>
            </a:r>
          </a:p>
          <a:p>
            <a:pPr algn="just">
              <a:buNone/>
              <a:defRPr/>
            </a:pP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  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u="sng" dirty="0" smtClean="0">
                <a:solidFill>
                  <a:srgbClr val="0C60AC"/>
                </a:solidFill>
                <a:latin typeface="Helvetica" pitchFamily="34" charset="0"/>
              </a:rPr>
              <a:t>tirocinante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, </a:t>
            </a:r>
            <a:r>
              <a:rPr lang="it-IT" u="sng" dirty="0" smtClean="0">
                <a:solidFill>
                  <a:srgbClr val="0C60AC"/>
                </a:solidFill>
                <a:latin typeface="Helvetica" pitchFamily="34" charset="0"/>
              </a:rPr>
              <a:t>durata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dello stage, </a:t>
            </a:r>
            <a:r>
              <a:rPr lang="it-IT" u="sng" dirty="0" smtClean="0">
                <a:solidFill>
                  <a:srgbClr val="0C60AC"/>
                </a:solidFill>
                <a:latin typeface="Helvetica" pitchFamily="34" charset="0"/>
              </a:rPr>
              <a:t>orario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di lavoro,  </a:t>
            </a:r>
            <a:r>
              <a:rPr lang="it-IT" u="sng" dirty="0" smtClean="0">
                <a:solidFill>
                  <a:srgbClr val="0C60AC"/>
                </a:solidFill>
                <a:latin typeface="Helvetica" pitchFamily="34" charset="0"/>
              </a:rPr>
              <a:t>settore/funzione</a:t>
            </a:r>
          </a:p>
          <a:p>
            <a:pPr algn="just">
              <a:buNone/>
              <a:defRPr/>
            </a:pP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     aziendale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di inserimento, </a:t>
            </a:r>
            <a:r>
              <a:rPr lang="it-IT" u="sng" dirty="0" smtClean="0">
                <a:solidFill>
                  <a:srgbClr val="0C60AC"/>
                </a:solidFill>
                <a:latin typeface="Helvetica" pitchFamily="34" charset="0"/>
              </a:rPr>
              <a:t>programma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, </a:t>
            </a:r>
            <a:r>
              <a:rPr lang="it-IT" u="sng" dirty="0" smtClean="0">
                <a:solidFill>
                  <a:srgbClr val="0C60AC"/>
                </a:solidFill>
                <a:latin typeface="Helvetica" pitchFamily="34" charset="0"/>
              </a:rPr>
              <a:t>obiettivi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e </a:t>
            </a:r>
            <a:r>
              <a:rPr lang="it-IT" u="sng" dirty="0" smtClean="0">
                <a:solidFill>
                  <a:srgbClr val="0C60AC"/>
                </a:solidFill>
                <a:latin typeface="Helvetica" pitchFamily="34" charset="0"/>
              </a:rPr>
              <a:t>mansioni</a:t>
            </a:r>
            <a:r>
              <a:rPr lang="it-IT" b="1" dirty="0" smtClean="0">
                <a:solidFill>
                  <a:srgbClr val="0C60AC"/>
                </a:solidFill>
                <a:latin typeface="Helvetica" pitchFamily="34" charset="0"/>
              </a:rPr>
              <a:t>):</a:t>
            </a:r>
          </a:p>
          <a:p>
            <a:pPr algn="just">
              <a:buFont typeface="Arial" charset="0"/>
              <a:buNone/>
              <a:defRPr/>
            </a:pPr>
            <a:endParaRPr lang="it-IT" b="1" dirty="0" smtClean="0">
              <a:solidFill>
                <a:srgbClr val="003399"/>
              </a:solidFill>
              <a:latin typeface="Helvetic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l’elenco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di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conoscenze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abilità 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</a:t>
            </a:r>
            <a:r>
              <a:rPr lang="it-IT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sviluppate dal tirocinante;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it-IT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la</a:t>
            </a:r>
            <a:r>
              <a:rPr lang="it-IT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firma</a:t>
            </a:r>
            <a:r>
              <a:rPr lang="it-IT" b="1" dirty="0" smtClean="0">
                <a:solidFill>
                  <a:srgbClr val="003399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del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tutor aziendale</a:t>
            </a:r>
            <a:r>
              <a:rPr lang="it-IT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o persona di riferimento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all’interno</a:t>
            </a:r>
          </a:p>
          <a:p>
            <a:pPr algn="just">
              <a:buNone/>
              <a:defRPr/>
            </a:pP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 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dell’azienda;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it-IT" dirty="0" smtClean="0">
              <a:solidFill>
                <a:srgbClr val="003399"/>
              </a:solidFill>
              <a:latin typeface="Helvetica" pitchFamily="34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la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latin typeface="Helvetica" pitchFamily="34" charset="0"/>
              </a:rPr>
              <a:t>“</a:t>
            </a:r>
            <a:r>
              <a:rPr lang="it-IT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letter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of</a:t>
            </a:r>
            <a:r>
              <a:rPr lang="it-IT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reference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”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deve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diventare il passaporto</a:t>
            </a:r>
            <a:r>
              <a:rPr lang="it-IT" b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un</a:t>
            </a:r>
            <a:r>
              <a:rPr lang="it-IT" b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lavoro!</a:t>
            </a:r>
            <a:endParaRPr lang="it-IT" dirty="0" smtClean="0">
              <a:solidFill>
                <a:srgbClr val="003399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it-IT" b="1" i="1" dirty="0" smtClean="0">
              <a:solidFill>
                <a:srgbClr val="0066CC"/>
              </a:solidFill>
              <a:latin typeface="Helvetic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b="1" i="1" dirty="0" smtClean="0">
                <a:solidFill>
                  <a:srgbClr val="0066CC"/>
                </a:solidFill>
                <a:latin typeface="Helvetica" pitchFamily="34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buClr>
                <a:srgbClr val="E27222"/>
              </a:buClr>
              <a:buSzTx/>
              <a:buFontTx/>
              <a:buNone/>
              <a:defRPr/>
            </a:pPr>
            <a:endParaRPr lang="it-IT" sz="700" dirty="0" smtClean="0"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76250"/>
            <a:ext cx="6326187" cy="7524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defRPr/>
            </a:pP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>
              <a:defRPr/>
            </a:pP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96260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B02FF9E5-281E-4D65-8906-882095493761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4294967295"/>
          </p:nvPr>
        </p:nvSpPr>
        <p:spPr>
          <a:xfrm>
            <a:off x="0" y="1716088"/>
            <a:ext cx="9144000" cy="4503737"/>
          </a:xfrm>
        </p:spPr>
        <p:txBody>
          <a:bodyPr>
            <a:normAutofit/>
          </a:bodyPr>
          <a:lstStyle/>
          <a:p>
            <a:pPr indent="0" algn="just">
              <a:buFont typeface="Arial" charset="0"/>
              <a:buNone/>
              <a:defRPr/>
            </a:pPr>
            <a:endPara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>
              <a:buFont typeface="Wingdings" pitchFamily="2" charset="2"/>
              <a:buChar char="Ø"/>
              <a:defRPr/>
            </a:pPr>
            <a:r>
              <a:rPr lang="it-I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Ricordare ai propri utenti di 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aggiornare</a:t>
            </a:r>
            <a:r>
              <a:rPr lang="it-I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l’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3"/>
              </a:rPr>
              <a:t>Europass CV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in italiano e 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in inglese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</a:t>
            </a:r>
            <a:r>
              <a:rPr lang="it-I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lla</a:t>
            </a:r>
          </a:p>
          <a:p>
            <a:pPr indent="0" algn="just"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fine dello stage, 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inserendovi</a:t>
            </a:r>
            <a:r>
              <a:rPr lang="it-I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il 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tirocinio in Italia o all’estero </a:t>
            </a:r>
            <a:r>
              <a:rPr lang="it-I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da poco concluso,</a:t>
            </a:r>
          </a:p>
          <a:p>
            <a:pPr indent="0" algn="just">
              <a:buFont typeface="Wingdings" pitchFamily="2" charset="2"/>
              <a:buNone/>
              <a:defRPr/>
            </a:pPr>
            <a:r>
              <a:rPr lang="it-IT" sz="1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indicando con precisione 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sede, durata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compiti</a:t>
            </a:r>
            <a:r>
              <a:rPr lang="it-IT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</a:t>
            </a:r>
            <a:r>
              <a:rPr lang="it-IT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implementate e</a:t>
            </a:r>
          </a:p>
          <a:p>
            <a:pPr indent="0" algn="just">
              <a:buFont typeface="Wingdings" pitchFamily="2" charset="2"/>
              <a:buNone/>
              <a:defRPr/>
            </a:pPr>
            <a:r>
              <a:rPr lang="it-IT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acquisite:</a:t>
            </a:r>
          </a:p>
          <a:p>
            <a:pPr indent="0" algn="ctr">
              <a:lnSpc>
                <a:spcPct val="150000"/>
              </a:lnSpc>
              <a:buFont typeface="Arial" charset="0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È indispensabile </a:t>
            </a: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orientare alla </a:t>
            </a:r>
            <a:r>
              <a:rPr lang="it-IT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valorizzazione delle esperienze!</a:t>
            </a:r>
            <a:endParaRPr lang="it-IT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it-IT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______________________________________________________________________</a:t>
            </a:r>
          </a:p>
        </p:txBody>
      </p:sp>
      <p:sp>
        <p:nvSpPr>
          <p:cNvPr id="98306" name="Segnaposto piè di pagina 6"/>
          <p:cNvSpPr txBox="1">
            <a:spLocks/>
          </p:cNvSpPr>
          <p:nvPr/>
        </p:nvSpPr>
        <p:spPr bwMode="auto">
          <a:xfrm>
            <a:off x="3386138" y="5608638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150813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23838" y="495300"/>
            <a:ext cx="6326187" cy="7715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defRPr/>
            </a:pP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  <a:p>
            <a:pPr>
              <a:defRPr/>
            </a:pPr>
            <a:endParaRPr lang="it-IT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98309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409700"/>
            <a:ext cx="7381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0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ECDF94FF-C495-431E-B797-8D8E7C555566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52525" y="4060825"/>
            <a:ext cx="7991475" cy="2044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scaricare i Manuali:</a:t>
            </a:r>
            <a:endParaRPr lang="it-IT" sz="1600" i="1">
              <a:solidFill>
                <a:srgbClr val="0D2B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i="1">
                <a:latin typeface="Helvetica" pitchFamily="34" charset="0"/>
                <a:hlinkClick r:id="rId7"/>
              </a:rPr>
              <a:t>http://alturl.com/pthpa</a:t>
            </a:r>
            <a:endParaRPr lang="it-IT" sz="1600" i="1">
              <a:latin typeface="Helvetica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1000" b="1" i="1">
                <a:hlinkClick r:id="rId8"/>
              </a:rPr>
              <a:t>http://bw5.cilea.it/bw5ne2/opac.aspx?web=ISFL&amp;opac=Default&amp;ids=20155</a:t>
            </a:r>
            <a:r>
              <a:rPr lang="it-IT" sz="1000" i="1"/>
              <a:t> </a:t>
            </a:r>
            <a:r>
              <a:rPr lang="it-IT" sz="1600" i="1">
                <a:latin typeface="Helvetica" pitchFamily="34" charset="0"/>
              </a:rPr>
              <a:t> </a:t>
            </a:r>
            <a:endParaRPr lang="it-IT" sz="1600" i="1">
              <a:solidFill>
                <a:srgbClr val="0D2B8D"/>
              </a:solidFill>
              <a:latin typeface="Helvetica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endParaRPr lang="it-IT" sz="1600" i="1">
              <a:solidFill>
                <a:srgbClr val="0D2B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richiedere le slides: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 i="1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9"/>
              </a:rPr>
              <a:t>g.benini@isfol.it</a:t>
            </a:r>
            <a:r>
              <a:rPr lang="it-IT" sz="1600" i="1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endParaRPr lang="it-IT" sz="1600" i="1">
              <a:solidFill>
                <a:srgbClr val="0D2B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endParaRPr lang="it-IT" sz="160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BUON VIAGGIO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</a:t>
            </a:r>
          </a:p>
          <a:p>
            <a:pPr algn="ctr">
              <a:lnSpc>
                <a:spcPct val="80000"/>
              </a:lnSpc>
              <a:buFont typeface="Arial" charset="0"/>
              <a:buNone/>
              <a:defRPr/>
            </a:pPr>
            <a:r>
              <a:rPr lang="it-IT" sz="160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GRAZIE </a:t>
            </a:r>
            <a:r>
              <a:rPr lang="it-IT" sz="1600">
                <a:solidFill>
                  <a:srgbClr val="0C60AC"/>
                </a:solidFill>
                <a:latin typeface="Helvetica" pitchFamily="34" charset="0"/>
              </a:rPr>
              <a:t>PER L’ATTENZIONE</a:t>
            </a:r>
          </a:p>
        </p:txBody>
      </p:sp>
      <p:pic>
        <p:nvPicPr>
          <p:cNvPr id="98312" name="Picture 2" descr="http://bw5.cilea.it/bw5ne2/ThumbJpeg.ashx?FileName=R2AsBCDdEuk%2b5t9G5HRnOMPncEgolAb7XYx%2bMWgfA1PGvZg1Aesb29vj%2faMTqI3r&amp;amp;Pixels=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3838" y="4038600"/>
            <a:ext cx="1819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3" name="Picture 11" descr="Manuale del tirocinant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45375" y="4060825"/>
            <a:ext cx="15811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125413" y="1757363"/>
            <a:ext cx="8856662" cy="4376737"/>
          </a:xfrm>
        </p:spPr>
        <p:txBody>
          <a:bodyPr>
            <a:normAutofit fontScale="92500"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►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Perché è importante fare uno stage in Italia (anche al di fuori della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propria Regione di residenza) e all’estero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durante </a:t>
            </a: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la scuola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durante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l’università piuttosto che dopo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 a cosa serve: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None/>
              <a:defRPr/>
            </a:pPr>
            <a:endParaRPr lang="it-IT" b="1" dirty="0" smtClean="0">
              <a:solidFill>
                <a:srgbClr val="1C38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Rendersi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più appetibili sul mercato del lavoro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Acquisire una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maggiore sicurezza di sé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delle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proprie capacità 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competenze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Allargare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 propri orizzonti culturali e professionali</a:t>
            </a:r>
            <a:r>
              <a:rPr lang="it-IT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Imparare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 lavorare in un’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altra lingua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ed acquisire una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visione non più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locale del mondo che ci circonda e della cultura aziendale</a:t>
            </a:r>
            <a:r>
              <a:rPr lang="it-IT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genere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durante lo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stage all’estero;</a:t>
            </a: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sp>
        <p:nvSpPr>
          <p:cNvPr id="16386" name="Segnaposto piè di pagina 6"/>
          <p:cNvSpPr txBox="1">
            <a:spLocks/>
          </p:cNvSpPr>
          <p:nvPr/>
        </p:nvSpPr>
        <p:spPr bwMode="auto">
          <a:xfrm>
            <a:off x="2662238" y="5243513"/>
            <a:ext cx="2311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it-IT" sz="1200" b="1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57200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</p:txBody>
      </p:sp>
      <p:pic>
        <p:nvPicPr>
          <p:cNvPr id="16389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293813"/>
            <a:ext cx="7381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B4578609-8B31-40AA-A75D-67DF664A6B4A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0" y="1757363"/>
            <a:ext cx="9070975" cy="4376737"/>
          </a:xfrm>
        </p:spPr>
        <p:txBody>
          <a:bodyPr>
            <a:normAutofit/>
          </a:bodyPr>
          <a:lstStyle/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altLang="it-IT" b="1" dirty="0" smtClean="0">
                <a:solidFill>
                  <a:srgbClr val="0C60AC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Le tre macro tipologie di tirocinio/stage in Italia e in Europa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  </a:t>
            </a:r>
            <a:endParaRPr lang="it-IT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57200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</p:txBody>
      </p:sp>
      <p:pic>
        <p:nvPicPr>
          <p:cNvPr id="18436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293813"/>
            <a:ext cx="7381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810F1B7F-853C-4049-8DBB-BAA1FBEBD27D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3" name="Ovale 3"/>
          <p:cNvSpPr>
            <a:spLocks noChangeArrowheads="1"/>
          </p:cNvSpPr>
          <p:nvPr/>
        </p:nvSpPr>
        <p:spPr bwMode="auto">
          <a:xfrm>
            <a:off x="125413" y="2352675"/>
            <a:ext cx="2855912" cy="1189038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Tirocini curriculari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(obbligatori e non) anche estivi (UE) e transnazionali</a:t>
            </a:r>
          </a:p>
        </p:txBody>
      </p:sp>
      <p:sp>
        <p:nvSpPr>
          <p:cNvPr id="14" name="Ovale 7"/>
          <p:cNvSpPr>
            <a:spLocks noChangeArrowheads="1"/>
          </p:cNvSpPr>
          <p:nvPr/>
        </p:nvSpPr>
        <p:spPr bwMode="auto">
          <a:xfrm>
            <a:off x="6223000" y="2201863"/>
            <a:ext cx="2727325" cy="144780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Tirocini  obbligatori per l’accesso alle professioni regolamentate</a:t>
            </a:r>
          </a:p>
        </p:txBody>
      </p:sp>
      <p:sp>
        <p:nvSpPr>
          <p:cNvPr id="18" name="Freccia in giù 17"/>
          <p:cNvSpPr/>
          <p:nvPr/>
        </p:nvSpPr>
        <p:spPr>
          <a:xfrm>
            <a:off x="1358900" y="3649663"/>
            <a:ext cx="366713" cy="45243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24"/>
          <p:cNvSpPr txBox="1">
            <a:spLocks noChangeArrowheads="1"/>
          </p:cNvSpPr>
          <p:nvPr/>
        </p:nvSpPr>
        <p:spPr bwMode="auto">
          <a:xfrm>
            <a:off x="3133725" y="4102100"/>
            <a:ext cx="31146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altLang="it-IT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Sono svolti al di fuori dei percorsi di istruzione e formazione e sono finalizzati a favorire la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transizione tra scuola e lavoro</a:t>
            </a:r>
            <a:r>
              <a:rPr lang="it-IT" altLang="it-IT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e a realizzare percorsi di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inserimento / reinserimento al lavoro;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Italia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per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legge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e in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diversi Paesi UE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sono pagati con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un’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indennità;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la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normativa italiana non 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ha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regolamentato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tirocini transnazionali.    </a:t>
            </a:r>
          </a:p>
        </p:txBody>
      </p:sp>
      <p:sp>
        <p:nvSpPr>
          <p:cNvPr id="20" name="Freccia in giù 19"/>
          <p:cNvSpPr/>
          <p:nvPr/>
        </p:nvSpPr>
        <p:spPr>
          <a:xfrm>
            <a:off x="4386263" y="3667125"/>
            <a:ext cx="366712" cy="45402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0325" y="4102100"/>
            <a:ext cx="2921000" cy="1865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altLang="it-IT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Sono svolti all’interno di un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percorso di istruzione o formazione </a:t>
            </a:r>
            <a:r>
              <a:rPr lang="it-IT" altLang="it-IT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e sono finalizzati a completare la formazione teorica; danno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crediti formativi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in Italia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si svolgono spesso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a titolo gratuito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nella UE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sono più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spesso pagati, </a:t>
            </a:r>
            <a:r>
              <a:rPr lang="it-IT" altLang="it-IT" sz="1200" b="1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con importanti </a:t>
            </a:r>
            <a:r>
              <a:rPr lang="it-IT" alt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differenze tra Paese e Paese.</a:t>
            </a:r>
          </a:p>
        </p:txBody>
      </p:sp>
      <p:sp>
        <p:nvSpPr>
          <p:cNvPr id="17" name="Ovale 7"/>
          <p:cNvSpPr>
            <a:spLocks noChangeArrowheads="1"/>
          </p:cNvSpPr>
          <p:nvPr/>
        </p:nvSpPr>
        <p:spPr bwMode="auto">
          <a:xfrm>
            <a:off x="3133725" y="2352675"/>
            <a:ext cx="2895600" cy="1314450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Tirocini  extracurriculari </a:t>
            </a:r>
          </a:p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(sul mercato libero)  anche estivi e transnazionali</a:t>
            </a:r>
          </a:p>
        </p:txBody>
      </p:sp>
      <p:sp>
        <p:nvSpPr>
          <p:cNvPr id="22" name="Freccia in giù 21"/>
          <p:cNvSpPr/>
          <p:nvPr/>
        </p:nvSpPr>
        <p:spPr>
          <a:xfrm>
            <a:off x="7445375" y="3649663"/>
            <a:ext cx="366713" cy="452437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400800" y="4254500"/>
            <a:ext cx="254952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sz="12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Sono svolti dai futuri </a:t>
            </a:r>
            <a:r>
              <a:rPr lang="it-IT" sz="12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avvocati, medici, insegnanti, architetti, commercialisti,ecc. </a:t>
            </a:r>
            <a:r>
              <a:rPr lang="it-IT" sz="12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• </a:t>
            </a:r>
            <a:r>
              <a:rPr lang="it-IT" sz="12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come </a:t>
            </a:r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periodo di pratica professionale </a:t>
            </a:r>
            <a:r>
              <a:rPr lang="it-IT" sz="12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•</a:t>
            </a:r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it-IT" sz="1200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 preparazione dell’</a:t>
            </a:r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esame di stato </a:t>
            </a:r>
            <a:r>
              <a:rPr lang="it-IT" sz="12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• </a:t>
            </a:r>
            <a:r>
              <a:rPr lang="it-IT" sz="1200" spc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propedeutici per l’iscrizione all’</a:t>
            </a:r>
            <a:r>
              <a:rPr lang="it-IT" sz="1200" b="1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Albo</a:t>
            </a:r>
            <a:r>
              <a:rPr lang="it-IT" sz="1200" spc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• </a:t>
            </a:r>
            <a:r>
              <a:rPr lang="it-IT" sz="1200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regolamentati dai rispettivi </a:t>
            </a:r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ordini professionali.</a:t>
            </a:r>
            <a:endParaRPr lang="it-IT" altLang="it-IT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defRPr/>
            </a:pPr>
            <a:endParaRPr lang="it-IT" altLang="it-IT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107950" y="1600200"/>
            <a:ext cx="8856663" cy="4376738"/>
          </a:xfrm>
        </p:spPr>
        <p:txBody>
          <a:bodyPr>
            <a:normAutofit/>
          </a:bodyPr>
          <a:lstStyle/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b="1" dirty="0" smtClean="0">
                <a:solidFill>
                  <a:srgbClr val="0C60AC"/>
                </a:solidFill>
                <a:latin typeface="Helvetica" pitchFamily="34" charset="0"/>
              </a:rPr>
              <a:t> </a:t>
            </a:r>
            <a:r>
              <a:rPr lang="it-IT" altLang="it-IT" b="1" dirty="0" smtClean="0">
                <a:solidFill>
                  <a:srgbClr val="0C60AC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Le tipologie di tirocinio extracurriculare in Italia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  </a:t>
            </a:r>
            <a:endParaRPr lang="it-IT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57200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</p:txBody>
      </p:sp>
      <p:pic>
        <p:nvPicPr>
          <p:cNvPr id="20484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293813"/>
            <a:ext cx="7381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87A6B265-44E3-4581-8C4B-CC52973A8964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Ovale 7"/>
          <p:cNvSpPr>
            <a:spLocks noChangeArrowheads="1"/>
          </p:cNvSpPr>
          <p:nvPr/>
        </p:nvSpPr>
        <p:spPr bwMode="auto">
          <a:xfrm>
            <a:off x="2028825" y="1978025"/>
            <a:ext cx="4422775" cy="1268413"/>
          </a:xfrm>
          <a:prstGeom prst="ellipse">
            <a:avLst/>
          </a:prstGeom>
          <a:solidFill>
            <a:srgbClr val="F8F8F8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it-IT" altLang="it-IT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Tirocini  extracurriculari regolamentati da 19 Leggi regionali e 2 Leggi provinciali  (TN e BZ) </a:t>
            </a:r>
          </a:p>
        </p:txBody>
      </p:sp>
      <p:cxnSp>
        <p:nvCxnSpPr>
          <p:cNvPr id="20487" name="Connettore 2 26"/>
          <p:cNvCxnSpPr>
            <a:cxnSpLocks noChangeShapeType="1"/>
          </p:cNvCxnSpPr>
          <p:nvPr/>
        </p:nvCxnSpPr>
        <p:spPr bwMode="auto">
          <a:xfrm flipH="1">
            <a:off x="1327150" y="2682875"/>
            <a:ext cx="881063" cy="45720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6" name="CasellaDiTesto 28"/>
          <p:cNvSpPr txBox="1">
            <a:spLocks noChangeArrowheads="1"/>
          </p:cNvSpPr>
          <p:nvPr/>
        </p:nvSpPr>
        <p:spPr bwMode="auto">
          <a:xfrm>
            <a:off x="168275" y="3330575"/>
            <a:ext cx="28082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alt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Formativi e di orientamento</a:t>
            </a:r>
          </a:p>
          <a:p>
            <a:pPr algn="ctr">
              <a:lnSpc>
                <a:spcPct val="120000"/>
              </a:lnSpc>
              <a:defRPr/>
            </a:pPr>
            <a:endParaRPr lang="it-IT" altLang="it-IT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Destinatari</a:t>
            </a: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: persone che hanno conseguito un titolo di studio da non più di 12 mesi.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Durata massima</a:t>
            </a: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altLang="it-IT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6 mesi</a:t>
            </a:r>
            <a:endParaRPr lang="it-IT" altLang="it-IT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89" name="Rettangolo 1"/>
          <p:cNvSpPr>
            <a:spLocks noChangeArrowheads="1"/>
          </p:cNvSpPr>
          <p:nvPr/>
        </p:nvSpPr>
        <p:spPr bwMode="auto">
          <a:xfrm>
            <a:off x="223838" y="3246438"/>
            <a:ext cx="2747962" cy="1684337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cxnSp>
        <p:nvCxnSpPr>
          <p:cNvPr id="20490" name="Connettore 2 31"/>
          <p:cNvCxnSpPr>
            <a:cxnSpLocks noChangeShapeType="1"/>
          </p:cNvCxnSpPr>
          <p:nvPr/>
        </p:nvCxnSpPr>
        <p:spPr bwMode="auto">
          <a:xfrm rot="16200000" flipH="1">
            <a:off x="4016375" y="3513138"/>
            <a:ext cx="865187" cy="173038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0491" name="Rettangolo 1"/>
          <p:cNvSpPr>
            <a:spLocks noChangeArrowheads="1"/>
          </p:cNvSpPr>
          <p:nvPr/>
        </p:nvSpPr>
        <p:spPr bwMode="auto">
          <a:xfrm>
            <a:off x="3098800" y="3886200"/>
            <a:ext cx="2854325" cy="209073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cxnSp>
        <p:nvCxnSpPr>
          <p:cNvPr id="20492" name="Connettore 2 31"/>
          <p:cNvCxnSpPr>
            <a:cxnSpLocks noChangeShapeType="1"/>
          </p:cNvCxnSpPr>
          <p:nvPr/>
        </p:nvCxnSpPr>
        <p:spPr bwMode="auto">
          <a:xfrm>
            <a:off x="6075363" y="2846388"/>
            <a:ext cx="1370012" cy="484187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9" name="CasellaDiTesto 24"/>
          <p:cNvSpPr txBox="1">
            <a:spLocks noChangeArrowheads="1"/>
          </p:cNvSpPr>
          <p:nvPr/>
        </p:nvSpPr>
        <p:spPr bwMode="auto">
          <a:xfrm>
            <a:off x="3081338" y="3894138"/>
            <a:ext cx="28717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altLang="it-IT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Tirocini di inserimento / reinserimento lavorativo</a:t>
            </a:r>
          </a:p>
          <a:p>
            <a:pPr algn="ctr">
              <a:lnSpc>
                <a:spcPct val="120000"/>
              </a:lnSpc>
              <a:defRPr/>
            </a:pPr>
            <a:endParaRPr lang="it-IT" altLang="it-IT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Destinatari</a:t>
            </a:r>
            <a:r>
              <a:rPr lang="it-IT" altLang="it-IT" sz="1400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inoccupati, disoccupati, lavoratori in mobilità o in cassa integrazione.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Durata massima</a:t>
            </a:r>
            <a:r>
              <a:rPr lang="it-IT" altLang="it-IT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: 12 mesi  (6 in alcune regioni)</a:t>
            </a:r>
            <a:endParaRPr lang="it-IT" altLang="it-IT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494" name="Rettangolo 1"/>
          <p:cNvSpPr>
            <a:spLocks noChangeArrowheads="1"/>
          </p:cNvSpPr>
          <p:nvPr/>
        </p:nvSpPr>
        <p:spPr bwMode="auto">
          <a:xfrm>
            <a:off x="6115050" y="3508375"/>
            <a:ext cx="2932113" cy="2692400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/>
          <a:lstStyle/>
          <a:p>
            <a:pPr defTabSz="449263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 sz="1800">
              <a:solidFill>
                <a:srgbClr val="FFFFFF"/>
              </a:solidFill>
            </a:endParaRPr>
          </a:p>
        </p:txBody>
      </p:sp>
      <p:sp>
        <p:nvSpPr>
          <p:cNvPr id="31" name="Titolo 7"/>
          <p:cNvSpPr txBox="1">
            <a:spLocks/>
          </p:cNvSpPr>
          <p:nvPr/>
        </p:nvSpPr>
        <p:spPr>
          <a:xfrm>
            <a:off x="0" y="1952625"/>
            <a:ext cx="8964613" cy="42481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altLang="it-IT" sz="2400" b="1" i="1" cap="all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altLang="it-IT" b="1" cap="all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it-IT" altLang="it-IT" b="1" cap="all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it-IT" altLang="it-IT" b="1" cap="all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/>
            </a:r>
            <a:br>
              <a:rPr lang="it-IT" altLang="it-IT" b="1" cap="all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it-IT" altLang="it-IT" sz="2800" b="1" cap="all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br>
              <a:rPr lang="it-IT" altLang="it-IT" sz="2800" b="1" cap="all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</a:br>
            <a:r>
              <a:rPr lang="it-IT" altLang="it-IT" sz="2800" b="1" cap="all">
                <a:solidFill>
                  <a:srgbClr val="0070C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											</a:t>
            </a:r>
            <a:endParaRPr lang="it-IT" altLang="it-IT" sz="1600" b="1" i="1" cap="all" dirty="0">
              <a:solidFill>
                <a:srgbClr val="0070C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Rettangolo 33"/>
          <p:cNvSpPr/>
          <p:nvPr/>
        </p:nvSpPr>
        <p:spPr>
          <a:xfrm>
            <a:off x="6229350" y="3508375"/>
            <a:ext cx="291465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Tirocini di orientamento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e formazione e di inserimento / 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reinserimento lavorativo</a:t>
            </a:r>
          </a:p>
          <a:p>
            <a:pPr algn="ctr">
              <a:lnSpc>
                <a:spcPct val="120000"/>
              </a:lnSpc>
              <a:defRPr/>
            </a:pPr>
            <a:endParaRPr lang="it-IT" altLang="it-IT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Destinatari</a:t>
            </a:r>
            <a:r>
              <a:rPr lang="it-IT" altLang="it-IT" sz="1400" dirty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soggetti svantaggiati</a:t>
            </a:r>
          </a:p>
          <a:p>
            <a:pPr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 e disabili.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Durata massima</a:t>
            </a: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altLang="it-IT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12 mesi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per persone svantaggiate, 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24 mesi </a:t>
            </a: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per disabili (con </a:t>
            </a:r>
          </a:p>
          <a:p>
            <a:pPr algn="just">
              <a:lnSpc>
                <a:spcPct val="120000"/>
              </a:lnSpc>
              <a:defRPr/>
            </a:pPr>
            <a:r>
              <a:rPr lang="it-IT" altLang="it-IT" sz="1400" dirty="0">
                <a:solidFill>
                  <a:srgbClr val="0070C0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eccezioni in alcune regioni)  </a:t>
            </a:r>
            <a:endParaRPr lang="it-IT" altLang="it-IT" sz="1400" dirty="0">
              <a:solidFill>
                <a:srgbClr val="FF0000"/>
              </a:solidFill>
              <a:latin typeface="Helvetic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Freccia in giù 19"/>
          <p:cNvSpPr/>
          <p:nvPr/>
        </p:nvSpPr>
        <p:spPr>
          <a:xfrm>
            <a:off x="1327150" y="3649663"/>
            <a:ext cx="271463" cy="236537"/>
          </a:xfrm>
          <a:prstGeom prst="downArrow">
            <a:avLst/>
          </a:prstGeom>
          <a:solidFill>
            <a:srgbClr val="0C60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3" name="Freccia in giù 22"/>
          <p:cNvSpPr/>
          <p:nvPr/>
        </p:nvSpPr>
        <p:spPr>
          <a:xfrm>
            <a:off x="7310438" y="4308475"/>
            <a:ext cx="269875" cy="311150"/>
          </a:xfrm>
          <a:prstGeom prst="downArrow">
            <a:avLst>
              <a:gd name="adj1" fmla="val 42962"/>
              <a:gd name="adj2" fmla="val 50000"/>
            </a:avLst>
          </a:prstGeom>
          <a:solidFill>
            <a:srgbClr val="0C60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4" name="Freccia in giù 23"/>
          <p:cNvSpPr/>
          <p:nvPr/>
        </p:nvSpPr>
        <p:spPr>
          <a:xfrm>
            <a:off x="4090988" y="4500563"/>
            <a:ext cx="271462" cy="236537"/>
          </a:xfrm>
          <a:prstGeom prst="downArrow">
            <a:avLst>
              <a:gd name="adj1" fmla="val 42962"/>
              <a:gd name="adj2" fmla="val 50000"/>
            </a:avLst>
          </a:prstGeom>
          <a:solidFill>
            <a:srgbClr val="0C60A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476250" y="1733550"/>
            <a:ext cx="7972425" cy="4376738"/>
          </a:xfrm>
        </p:spPr>
        <p:txBody>
          <a:bodyPr>
            <a:normAutofit fontScale="25000" lnSpcReduction="20000"/>
          </a:bodyPr>
          <a:lstStyle/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b="1" dirty="0" smtClean="0">
              <a:solidFill>
                <a:srgbClr val="FF0000"/>
              </a:solidFill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96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80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Verdana" pitchFamily="34" charset="0"/>
                <a:cs typeface="Verdana" pitchFamily="34" charset="0"/>
              </a:rPr>
              <a:t>Le tipologie di tirocinio extracurriculare in Italia </a:t>
            </a:r>
            <a:r>
              <a:rPr lang="it-IT" altLang="it-IT" sz="8000" b="1" dirty="0" smtClean="0">
                <a:solidFill>
                  <a:srgbClr val="0C60AC"/>
                </a:solidFill>
                <a:latin typeface="Helvetic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ctr"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defTabSz="449263">
              <a:lnSpc>
                <a:spcPct val="17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4600" b="1" dirty="0" smtClean="0">
              <a:solidFill>
                <a:srgbClr val="0C60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algn="ctr" defTabSz="449263">
              <a:lnSpc>
                <a:spcPct val="17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9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tirocini </a:t>
            </a:r>
            <a:r>
              <a:rPr lang="it-IT" sz="9800" dirty="0" smtClean="0">
                <a:solidFill>
                  <a:srgbClr val="0C60AC"/>
                </a:solidFill>
              </a:rPr>
              <a:t>promossi dal </a:t>
            </a:r>
            <a:r>
              <a:rPr lang="it-IT" sz="9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Progetto Garanzia Giovani, </a:t>
            </a:r>
            <a:r>
              <a:rPr lang="it-IT" sz="9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fanno parte integrante delle Politiche Attive del Lavoro </a:t>
            </a:r>
            <a:r>
              <a:rPr lang="it-IT" sz="9800" b="1" dirty="0" smtClean="0">
                <a:solidFill>
                  <a:srgbClr val="0C60AC"/>
                </a:solidFill>
              </a:rPr>
              <a:t>(</a:t>
            </a:r>
            <a:r>
              <a:rPr lang="it-IT" sz="98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</a:t>
            </a:r>
            <a:r>
              <a:rPr lang="it-IT" sz="98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in inglese </a:t>
            </a:r>
            <a:r>
              <a:rPr lang="it-IT" sz="98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r>
              <a:rPr lang="it-IT" sz="98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98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it-IT" sz="98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 </a:t>
            </a:r>
            <a:r>
              <a:rPr lang="it-IT" sz="98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Policies</a:t>
            </a:r>
            <a:r>
              <a:rPr lang="it-IT" sz="9800" i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it-IT" sz="9800" i="1" dirty="0" err="1" smtClean="0">
                <a:solidFill>
                  <a:srgbClr val="0C60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ALMPs</a:t>
            </a:r>
            <a:r>
              <a:rPr lang="it-IT" sz="9800" b="1" dirty="0" smtClean="0">
                <a:solidFill>
                  <a:srgbClr val="0C60AC"/>
                </a:solidFill>
              </a:rPr>
              <a:t>)</a:t>
            </a:r>
            <a:r>
              <a:rPr lang="it-IT" sz="9800" i="1" dirty="0" smtClean="0">
                <a:solidFill>
                  <a:srgbClr val="0C60AC"/>
                </a:solidFill>
              </a:rPr>
              <a:t> </a:t>
            </a:r>
            <a:r>
              <a:rPr lang="it-IT" sz="9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della UE</a:t>
            </a:r>
            <a:r>
              <a:rPr lang="it-IT" sz="9800" i="1" dirty="0" smtClean="0">
                <a:solidFill>
                  <a:srgbClr val="0C60AC"/>
                </a:solidFill>
              </a:rPr>
              <a:t>,  </a:t>
            </a:r>
            <a:r>
              <a:rPr lang="it-IT" sz="9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destinati ai </a:t>
            </a:r>
            <a:r>
              <a:rPr lang="it-IT" sz="9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NEET</a:t>
            </a:r>
            <a:r>
              <a:rPr lang="it-IT" sz="9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9800" dirty="0" smtClean="0">
                <a:solidFill>
                  <a:srgbClr val="0C60AC"/>
                </a:solidFill>
              </a:rPr>
              <a:t>sono </a:t>
            </a:r>
            <a:r>
              <a:rPr lang="it-IT" sz="12800" b="1" dirty="0" smtClean="0">
                <a:solidFill>
                  <a:srgbClr val="FF0000"/>
                </a:solidFill>
              </a:rPr>
              <a:t>extracurriculari</a:t>
            </a:r>
            <a:r>
              <a:rPr lang="it-IT" sz="14400" b="1" dirty="0" smtClean="0">
                <a:solidFill>
                  <a:srgbClr val="FF0000"/>
                </a:solidFill>
              </a:rPr>
              <a:t> </a:t>
            </a:r>
            <a:endParaRPr lang="it-IT" altLang="it-IT" sz="14400" b="1" dirty="0" smtClean="0">
              <a:solidFill>
                <a:srgbClr val="FF0000"/>
              </a:solidFill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4600" b="1" dirty="0" smtClean="0">
              <a:solidFill>
                <a:srgbClr val="0C60AC"/>
              </a:solidFill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 defTabSz="449263">
              <a:lnSpc>
                <a:spcPct val="8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b="1" dirty="0" smtClean="0">
              <a:solidFill>
                <a:srgbClr val="0C60AC"/>
              </a:solidFill>
              <a:latin typeface="Helvetic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>
              <a:defRPr/>
            </a:pPr>
            <a:endParaRPr lang="it-IT" b="1" dirty="0" smtClean="0">
              <a:solidFill>
                <a:srgbClr val="0C60AC"/>
              </a:solidFill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endParaRPr lang="it-I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defRPr/>
            </a:pPr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  </a:t>
            </a:r>
            <a:endParaRPr lang="it-IT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57200"/>
            <a:ext cx="6326187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</p:txBody>
      </p:sp>
      <p:pic>
        <p:nvPicPr>
          <p:cNvPr id="22532" name="Immagine 13" descr="logoIsfol_blu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75" y="1293813"/>
            <a:ext cx="7381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2289C396-AA4A-4BAD-9932-D2E88A7DFE59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testo 3"/>
          <p:cNvSpPr>
            <a:spLocks noGrp="1"/>
          </p:cNvSpPr>
          <p:nvPr>
            <p:ph sz="quarter" idx="13"/>
          </p:nvPr>
        </p:nvSpPr>
        <p:spPr>
          <a:xfrm>
            <a:off x="125413" y="1600200"/>
            <a:ext cx="9018587" cy="4600575"/>
          </a:xfrm>
        </p:spPr>
        <p:txBody>
          <a:bodyPr>
            <a:normAutofit fontScale="25000" lnSpcReduction="20000"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tirocinio curriculare e extracurriculare in Italia e nella UE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 soggetti coinvolti e i documenti del tirocinio</a:t>
            </a:r>
            <a:endParaRPr lang="it-IT" sz="64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ctr" defTabSz="449263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64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ctr" defTabSz="449263" fontAlgn="base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64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Il tirocinio prevede il coinvolgimento di due/tre soggetti: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tirocinante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soggetto ospitante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il soggetto promotore </a:t>
            </a: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(in molti Paesi fra cui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                                                              l’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Italia</a:t>
            </a: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in questo caso per legge)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 Documenti del tirocinio: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64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Il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Contratto di tirocinio UE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altLang="it-IT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Progetto formativo – </a:t>
            </a:r>
            <a:r>
              <a:rPr lang="it-IT" sz="6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Training agreement – Convention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6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de stage – </a:t>
            </a:r>
            <a:r>
              <a:rPr lang="it-IT" sz="6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Convenio</a:t>
            </a:r>
            <a:r>
              <a:rPr lang="it-IT" sz="6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de </a:t>
            </a:r>
            <a:r>
              <a:rPr lang="it-IT" sz="6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practicas</a:t>
            </a:r>
            <a:r>
              <a:rPr lang="it-IT" sz="6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Contrato de </a:t>
            </a:r>
            <a:r>
              <a:rPr lang="it-IT" sz="6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estagio</a:t>
            </a:r>
            <a:r>
              <a:rPr lang="it-IT" sz="6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– </a:t>
            </a:r>
            <a:r>
              <a:rPr lang="it-IT" sz="6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Praktikumsvereinbarung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sottoscritto dal soggetto ospitante, dal tirocinante e dal soggetto promotore, quando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presente, come in Italia per legge;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6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La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Convenzione</a:t>
            </a: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siglata dal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soggetto ospitante</a:t>
            </a: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, d</a:t>
            </a: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al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soggetto promotore e dal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tirocinante </a:t>
            </a: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in quei Paese che lo prevedono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→ in </a:t>
            </a: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Italia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nella maggior parte delle regioni il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tirocinante non firma la Convenzione → in molti Paesi Convenzione e Progetto formativo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coincidono come in </a:t>
            </a: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Francia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dove la</a:t>
            </a:r>
            <a:r>
              <a:rPr lang="it-IT" sz="6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Convention de stage </a:t>
            </a:r>
            <a:r>
              <a:rPr 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coincide</a:t>
            </a:r>
            <a:r>
              <a:rPr lang="it-IT" altLang="it-IT" sz="6400" b="1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 il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Contratto di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tirocinio UE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ossia con il </a:t>
            </a:r>
            <a:r>
              <a:rPr lang="it-IT" altLang="it-IT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Progetto formativo italiano;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6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6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il </a:t>
            </a:r>
            <a:r>
              <a:rPr lang="it-IT" altLang="it-IT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Contratto di mobilità </a:t>
            </a: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per i tirocini transnazionali 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endParaRPr lang="it-IT" altLang="it-IT" sz="6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 </a:t>
            </a:r>
            <a:r>
              <a:rPr lang="it-IT" sz="6400" b="1" i="1" dirty="0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www.european-mobility.eu/</a:t>
            </a:r>
            <a:r>
              <a:rPr lang="it-IT" sz="6400" b="1" i="1" dirty="0" err="1" smtClean="0">
                <a:solidFill>
                  <a:srgbClr val="FF0000"/>
                </a:solidFill>
                <a:latin typeface="Helvetica" pitchFamily="34" charset="0"/>
                <a:hlinkClick r:id="rId3"/>
              </a:rPr>
              <a:t>agreements-european-mobility.php</a:t>
            </a:r>
            <a:r>
              <a:rPr lang="it-IT" sz="6400" b="1" i="1" dirty="0" smtClean="0">
                <a:solidFill>
                  <a:srgbClr val="FF0000"/>
                </a:solidFill>
                <a:latin typeface="Helvetica" pitchFamily="34" charset="0"/>
              </a:rPr>
              <a:t> 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altLang="it-IT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</a:t>
            </a:r>
            <a:r>
              <a:rPr lang="it-IT" altLang="it-IT" sz="6400" dirty="0" smtClean="0">
                <a:solidFill>
                  <a:srgbClr val="0C60A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→</a:t>
            </a:r>
            <a:r>
              <a:rPr lang="it-IT" altLang="it-IT" sz="6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</a:t>
            </a:r>
            <a:r>
              <a:rPr lang="it-IT" sz="64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  <a:hlinkClick r:id="rId4"/>
              </a:rPr>
              <a:t>www.european-mobility.eu/customizer-0.php</a:t>
            </a:r>
            <a:endParaRPr lang="it-IT" altLang="it-IT" sz="6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64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7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it-IT" sz="2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it-IT" altLang="it-IT" sz="1700" b="1" dirty="0" smtClean="0">
              <a:solidFill>
                <a:srgbClr val="0C60A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altLang="it-IT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b="1" dirty="0" smtClean="0">
              <a:solidFill>
                <a:srgbClr val="FF0000"/>
              </a:solidFill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E2722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 smtClean="0">
              <a:solidFill>
                <a:srgbClr val="0C60AC"/>
              </a:solidFill>
              <a:latin typeface="Helvetica" pitchFamily="34" charset="0"/>
            </a:endParaRPr>
          </a:p>
          <a:p>
            <a:pPr algn="l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500" b="1" dirty="0" smtClean="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7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7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algn="l"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it-IT" sz="700" dirty="0" smtClean="0"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  <a:p>
            <a:pPr defTabSz="449263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E2B86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              </a:t>
            </a:r>
            <a:endParaRPr lang="it-IT" sz="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</a:endParaRPr>
          </a:p>
        </p:txBody>
      </p:sp>
      <p:pic>
        <p:nvPicPr>
          <p:cNvPr id="11" name="Immagine 10" descr="slide_on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600" y="0"/>
            <a:ext cx="2692400" cy="156527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25413" y="457200"/>
            <a:ext cx="6326187" cy="83661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 STAGE  IN EUROPA E IL TIROCINIO IN ITALIA</a:t>
            </a:r>
          </a:p>
        </p:txBody>
      </p:sp>
      <p:pic>
        <p:nvPicPr>
          <p:cNvPr id="24580" name="Immagine 13" descr="logoIsfol_blu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5375" y="1293813"/>
            <a:ext cx="7381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egnaposto numero diapositiva 5"/>
          <p:cNvSpPr>
            <a:spLocks noGrp="1"/>
          </p:cNvSpPr>
          <p:nvPr>
            <p:ph type="sldNum" sz="quarter" idx="16"/>
          </p:nvPr>
        </p:nvSpPr>
        <p:spPr bwMode="auto">
          <a:xfrm>
            <a:off x="0" y="6356350"/>
            <a:ext cx="91440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900" smtClean="0">
                <a:latin typeface="Helvetica" pitchFamily="34" charset="0"/>
                <a:cs typeface="Helvetica" pitchFamily="34" charset="0"/>
              </a:rPr>
              <a:t>Lo stage in Europa e il tirocinio in Italia – Ginevra Benini – Isfol – Seminario di Info-Formazione per la Rete Nazionale di Diffusione Euroguidance Italy –  Sala CDA Isfol – Corso d’Italia, 33 – Roma – Giovedì 27 novembre 2014 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latin typeface="Arial" charset="0"/>
                <a:cs typeface="Arial" charset="0"/>
              </a:rPr>
              <a:t> </a:t>
            </a:r>
            <a:fld id="{DF3DF728-0A5E-44CE-87BC-DF3A6CB86401}" type="slidenum">
              <a:rPr lang="it-IT" smtClean="0">
                <a:latin typeface="Arial" charset="0"/>
                <a:cs typeface="Arial" charset="0"/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latin typeface="Helvetica" pitchFamily="34" charset="0"/>
              <a:cs typeface="Helvetica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it-IT" smtClean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mat_Presentazione_ISFOL">
  <a:themeElements>
    <a:clrScheme name="Colori ISFOL">
      <a:dk1>
        <a:sysClr val="windowText" lastClr="000000"/>
      </a:dk1>
      <a:lt1>
        <a:sysClr val="window" lastClr="FFFFFF"/>
      </a:lt1>
      <a:dk2>
        <a:srgbClr val="E3E3E3"/>
      </a:dk2>
      <a:lt2>
        <a:srgbClr val="B2B2B2"/>
      </a:lt2>
      <a:accent1>
        <a:srgbClr val="8D8D8D"/>
      </a:accent1>
      <a:accent2>
        <a:srgbClr val="727272"/>
      </a:accent2>
      <a:accent3>
        <a:srgbClr val="656565"/>
      </a:accent3>
      <a:accent4>
        <a:srgbClr val="E27222"/>
      </a:accent4>
      <a:accent5>
        <a:srgbClr val="1E2B86"/>
      </a:accent5>
      <a:accent6>
        <a:srgbClr val="008E6D"/>
      </a:accent6>
      <a:hlink>
        <a:srgbClr val="0077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Helvetica"/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Format_Presentazione_ISFOL</Template>
  <TotalTime>6266</TotalTime>
  <Words>5976</Words>
  <Application>Microsoft Office PowerPoint</Application>
  <PresentationFormat>Presentazione su schermo (4:3)</PresentationFormat>
  <Paragraphs>899</Paragraphs>
  <Slides>45</Slides>
  <Notes>45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Format_Presentazione_ISFOL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g.benini</dc:creator>
  <cp:lastModifiedBy>g.benini</cp:lastModifiedBy>
  <cp:revision>937</cp:revision>
  <cp:lastPrinted>2013-07-05T14:08:28Z</cp:lastPrinted>
  <dcterms:created xsi:type="dcterms:W3CDTF">2014-03-10T09:55:19Z</dcterms:created>
  <dcterms:modified xsi:type="dcterms:W3CDTF">2014-11-27T15:54:08Z</dcterms:modified>
</cp:coreProperties>
</file>