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sldIdLst>
    <p:sldId id="256" r:id="rId3"/>
    <p:sldId id="267" r:id="rId4"/>
    <p:sldId id="265" r:id="rId5"/>
    <p:sldId id="268" r:id="rId6"/>
    <p:sldId id="269" r:id="rId7"/>
    <p:sldId id="271" r:id="rId8"/>
    <p:sldId id="272" r:id="rId9"/>
    <p:sldId id="270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ore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D462F"/>
    <a:srgbClr val="D2B4A6"/>
    <a:srgbClr val="734F29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280" autoAdjust="0"/>
  </p:normalViewPr>
  <p:slideViewPr>
    <p:cSldViewPr snapToGrid="0">
      <p:cViewPr>
        <p:scale>
          <a:sx n="70" d="100"/>
          <a:sy n="70" d="100"/>
        </p:scale>
        <p:origin x="-450" y="-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17BDF7-3786-4BAA-A07F-C25A61C42576}" type="slidenum">
              <a:rPr lang="it-IT" altLang="it-IT" sz="13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 sz="130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8943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6F10D0-8D3D-4521-9082-520C7FBACBF4}" type="slidenum">
              <a:rPr lang="it-IT" altLang="it-IT" sz="13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z="1300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27263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588253-7FAF-4278-890E-41E1EF60D2A5}" type="slidenum">
              <a:rPr lang="it-IT" altLang="it-IT" sz="13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 sz="130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7928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00206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06E-1801-41FE-BB6D-607AFB85F3B0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Centro Studi Pluriversum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08" y="5277360"/>
            <a:ext cx="107899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E02E-FFA6-41E5-8C61-07F0A171FE8E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Centro Studi Pluriversum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6A4D-B00C-4531-8582-AFAACFA1C5DF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Centro Studi Pluriversum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9E1C-418E-4DCB-9627-0A6FD961BDD3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Centro Studi Pluriversum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00206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A9AB-2D44-4047-957C-8E5BC56B069C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Centro Studi Pluriversum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1698-E4B8-436B-BB13-714B83546CEC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Centro Studi Pluriversum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6BD1-7DE2-4E76-BD8B-876285424ADA}" type="datetime1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Centro Studi Pluriversum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780C-A4FE-4D62-9549-9E256E1C5124}" type="datetime1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Centro Studi Pluriversum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1D0C-3D5B-4338-9800-4F97CFAB8F2D}" type="datetime1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Centro Studi Pluriversum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3AA8-3D57-4691-9665-D152A268D28F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Centro Studi Pluriversum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BD7-7FEE-4045-93BD-914243FADA63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Centro Studi Pluriversum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F340E-8CF7-4C35-9884-EC76078131E3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Centro Studi Pluriversum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hyperlink" Target="http://www.wideningthefuture.e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hyperlink" Target="mailto:info@sorprendo.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200" y="2473134"/>
            <a:ext cx="10515600" cy="2387600"/>
          </a:xfrm>
        </p:spPr>
        <p:txBody>
          <a:bodyPr>
            <a:normAutofit/>
          </a:bodyPr>
          <a:lstStyle/>
          <a:p>
            <a:r>
              <a:rPr lang="it-IT" noProof="1" smtClean="0"/>
              <a:t>Strumenti e metodologie</a:t>
            </a:r>
            <a:br>
              <a:rPr lang="it-IT" noProof="1" smtClean="0"/>
            </a:br>
            <a:r>
              <a:rPr lang="it-IT" noProof="1" smtClean="0"/>
              <a:t>per l’orientamento  </a:t>
            </a:r>
            <a:endParaRPr lang="it-IT" noProof="1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8427718" cy="1137793"/>
          </a:xfrm>
        </p:spPr>
        <p:txBody>
          <a:bodyPr>
            <a:noAutofit/>
          </a:bodyPr>
          <a:lstStyle/>
          <a:p>
            <a:r>
              <a:rPr lang="it-IT" sz="2600" b="1" noProof="1" smtClean="0"/>
              <a:t>Alessandra Bottalini – Centro Studi Pluriversum</a:t>
            </a:r>
            <a:endParaRPr lang="it-IT" sz="2600" b="1" noProof="1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Centro Studi Pluriversum</a:t>
            </a:r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393"/>
            <a:ext cx="12192000" cy="31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618608" y="70114"/>
            <a:ext cx="10069711" cy="114636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it-IT" altLang="it-IT" dirty="0" smtClean="0"/>
              <a:t>Centro Studi </a:t>
            </a:r>
            <a:r>
              <a:rPr lang="it-IT" altLang="it-IT" dirty="0" err="1" smtClean="0"/>
              <a:t>Pluriversum</a:t>
            </a: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sz="2400" i="1" dirty="0"/>
              <a:t>Strumenti e risorse per vivere la </a:t>
            </a:r>
            <a:r>
              <a:rPr lang="it-IT" altLang="it-IT" sz="2400" i="1" dirty="0" smtClean="0"/>
              <a:t>complessità - www.pluriversum.eu</a:t>
            </a:r>
            <a:endParaRPr lang="it-IT" altLang="it-IT" sz="2400" i="1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8" y="1487577"/>
            <a:ext cx="9622672" cy="546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017760" y="-142240"/>
            <a:ext cx="2174241" cy="7098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4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6080" y="128790"/>
            <a:ext cx="11623040" cy="9481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noProof="1" smtClean="0"/>
              <a:t>Metodologie e tecnologie </a:t>
            </a:r>
            <a:r>
              <a:rPr lang="it-IT" noProof="1"/>
              <a:t>per l’orientamento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96537"/>
            <a:ext cx="12192000" cy="22966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5">
                  <a:lumMod val="75000"/>
                </a:schemeClr>
              </a:buClr>
            </a:pPr>
            <a:r>
              <a:rPr lang="it-IT" sz="2300" dirty="0" smtClean="0">
                <a:solidFill>
                  <a:schemeClr val="tx1"/>
                </a:solidFill>
              </a:rPr>
              <a:t>In coerenza con le </a:t>
            </a:r>
            <a:r>
              <a:rPr lang="it-IT" sz="2300" dirty="0">
                <a:solidFill>
                  <a:schemeClr val="tx1"/>
                </a:solidFill>
              </a:rPr>
              <a:t>linee guida nazionali </a:t>
            </a:r>
            <a:r>
              <a:rPr lang="it-IT" sz="2300" dirty="0" smtClean="0">
                <a:solidFill>
                  <a:schemeClr val="tx1"/>
                </a:solidFill>
              </a:rPr>
              <a:t>sull’orientamento [dicembre 2013] sviluppiamo:</a:t>
            </a:r>
            <a:endParaRPr lang="it-IT" sz="23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300" dirty="0" smtClean="0">
                <a:solidFill>
                  <a:schemeClr val="tx1"/>
                </a:solidFill>
              </a:rPr>
              <a:t>Metodologie e risorse formative per promuovere l’apprendimento </a:t>
            </a:r>
            <a:r>
              <a:rPr lang="it-IT" sz="2300" dirty="0">
                <a:solidFill>
                  <a:schemeClr val="tx1"/>
                </a:solidFill>
              </a:rPr>
              <a:t>di Career Management </a:t>
            </a:r>
            <a:r>
              <a:rPr lang="it-IT" sz="2300" dirty="0" err="1" smtClean="0">
                <a:solidFill>
                  <a:schemeClr val="tx1"/>
                </a:solidFill>
              </a:rPr>
              <a:t>Skills</a:t>
            </a:r>
            <a:r>
              <a:rPr lang="it-IT" sz="2300" dirty="0" smtClean="0">
                <a:solidFill>
                  <a:schemeClr val="tx1"/>
                </a:solidFill>
              </a:rPr>
              <a:t>, in funzione di diversi target</a:t>
            </a:r>
          </a:p>
          <a:p>
            <a:pPr marL="285750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300" dirty="0" smtClean="0">
                <a:solidFill>
                  <a:schemeClr val="tx1"/>
                </a:solidFill>
              </a:rPr>
              <a:t>Tecnologie </a:t>
            </a:r>
            <a:r>
              <a:rPr lang="it-IT" sz="2300" dirty="0">
                <a:solidFill>
                  <a:schemeClr val="tx1"/>
                </a:solidFill>
              </a:rPr>
              <a:t>per l’orientamento </a:t>
            </a:r>
            <a:r>
              <a:rPr lang="it-IT" sz="2300" dirty="0" smtClean="0">
                <a:solidFill>
                  <a:schemeClr val="tx1"/>
                </a:solidFill>
              </a:rPr>
              <a:t>professionale.</a:t>
            </a:r>
            <a:endParaRPr lang="it-IT" sz="2300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Centro Studi Pluriversum</a:t>
            </a:r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3199"/>
            <a:ext cx="12192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07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313954"/>
            <a:ext cx="8229024" cy="114636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it-IT" altLang="it-IT" dirty="0" smtClean="0"/>
              <a:t>Centro Studi </a:t>
            </a:r>
            <a:r>
              <a:rPr lang="it-IT" altLang="it-IT" dirty="0" err="1" smtClean="0"/>
              <a:t>Pluriversum</a:t>
            </a: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sz="2540" i="1" dirty="0"/>
              <a:t>Strumenti e risorse per vivere la </a:t>
            </a:r>
            <a:r>
              <a:rPr lang="it-IT" altLang="it-IT" sz="2540" i="1" dirty="0" smtClean="0"/>
              <a:t>complessità – www.educaweb.it</a:t>
            </a:r>
            <a:r>
              <a:rPr lang="it-IT" altLang="it-IT" sz="2540" i="1" dirty="0">
                <a:solidFill>
                  <a:srgbClr val="000080"/>
                </a:solidFill>
              </a:rPr>
              <a:t/>
            </a:r>
            <a:br>
              <a:rPr lang="it-IT" altLang="it-IT" sz="2540" i="1" dirty="0">
                <a:solidFill>
                  <a:srgbClr val="000080"/>
                </a:solidFill>
              </a:rPr>
            </a:br>
            <a:r>
              <a:rPr lang="it-IT" altLang="it-IT" sz="2903" i="1" dirty="0">
                <a:solidFill>
                  <a:srgbClr val="0070C0"/>
                </a:solidFill>
              </a:rPr>
              <a:t>www.educaweb.it</a:t>
            </a:r>
          </a:p>
        </p:txBody>
      </p:sp>
      <p:pic>
        <p:nvPicPr>
          <p:cNvPr id="10244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7754"/>
            <a:ext cx="12354560" cy="694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553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8" y="192034"/>
            <a:ext cx="9033391" cy="114636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it-IT" altLang="it-IT" dirty="0" smtClean="0"/>
              <a:t>Centro Studi </a:t>
            </a:r>
            <a:r>
              <a:rPr lang="it-IT" altLang="it-IT" dirty="0" err="1" smtClean="0"/>
              <a:t>Pluriversum</a:t>
            </a: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sz="2540" i="1" dirty="0"/>
              <a:t>Strumenti e risorse per vivere la </a:t>
            </a:r>
            <a:r>
              <a:rPr lang="it-IT" altLang="it-IT" sz="2540" i="1" dirty="0" smtClean="0"/>
              <a:t>complessità &gt; www.sorprendo.it</a:t>
            </a:r>
            <a:endParaRPr lang="it-IT" altLang="it-IT" sz="2540" i="1" dirty="0"/>
          </a:p>
        </p:txBody>
      </p:sp>
      <p:pic>
        <p:nvPicPr>
          <p:cNvPr id="1229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394"/>
            <a:ext cx="11136219" cy="626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224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04434" y="0"/>
            <a:ext cx="11262446" cy="1208868"/>
          </a:xfrm>
        </p:spPr>
        <p:txBody>
          <a:bodyPr>
            <a:normAutofit/>
          </a:bodyPr>
          <a:lstStyle/>
          <a:p>
            <a:r>
              <a:rPr lang="it-IT" dirty="0">
                <a:latin typeface="Gill Sans"/>
                <a:cs typeface="Gill Sans"/>
              </a:rPr>
              <a:t>Le linee guida nazionali sull’orientamento [C.U. 2013]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Gill Sans"/>
                <a:cs typeface="Gill Sans"/>
              </a:rPr>
              <a:t>1</a:t>
            </a:r>
          </a:p>
        </p:txBody>
      </p:sp>
      <p:pic>
        <p:nvPicPr>
          <p:cNvPr id="3" name="Immagine 2" descr="WFuture_header_only_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47" y="5844611"/>
            <a:ext cx="7621398" cy="873106"/>
          </a:xfrm>
          <a:prstGeom prst="rect">
            <a:avLst/>
          </a:prstGeom>
        </p:spPr>
      </p:pic>
      <p:pic>
        <p:nvPicPr>
          <p:cNvPr id="16" name="Immagine 15" descr="WFuture_logo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5720438"/>
            <a:ext cx="2076848" cy="81847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31841" y="1410075"/>
            <a:ext cx="4702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45000"/>
            </a:pPr>
            <a:r>
              <a:rPr lang="it-IT" altLang="it-IT" sz="2400" b="1" dirty="0"/>
              <a:t>Funzione Educativa</a:t>
            </a:r>
          </a:p>
          <a:p>
            <a:pPr>
              <a:buSzPct val="45000"/>
            </a:pPr>
            <a:r>
              <a:rPr lang="it-IT" altLang="it-IT" sz="2400" dirty="0"/>
              <a:t>«Le azioni principali di orientamento nella scuola sono </a:t>
            </a:r>
            <a:r>
              <a:rPr lang="it-IT" altLang="it-IT" sz="2400" b="1" dirty="0"/>
              <a:t>responsabilità di ogni docente</a:t>
            </a:r>
            <a:r>
              <a:rPr lang="it-IT" altLang="it-IT" sz="2400" dirty="0"/>
              <a:t>, a partire dalla </a:t>
            </a:r>
            <a:r>
              <a:rPr lang="it-IT" altLang="it-IT" sz="2400" b="1" dirty="0"/>
              <a:t>scuola primaria </a:t>
            </a:r>
            <a:r>
              <a:rPr lang="it-IT" altLang="it-IT" sz="2400" dirty="0"/>
              <a:t>e sono inserite nel </a:t>
            </a:r>
            <a:r>
              <a:rPr lang="it-IT" altLang="it-IT" sz="2400" b="1" dirty="0"/>
              <a:t>Piano formativo della scuola e di ogni classe</a:t>
            </a:r>
            <a:r>
              <a:rPr lang="it-IT" altLang="it-IT" sz="2400" dirty="0"/>
              <a:t>».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4" y="1410075"/>
            <a:ext cx="49768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04434" y="0"/>
            <a:ext cx="11262446" cy="1208868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Gill Sans"/>
                <a:cs typeface="Gill Sans"/>
              </a:rPr>
              <a:t>Il progetto </a:t>
            </a:r>
            <a:r>
              <a:rPr lang="it-IT" dirty="0" err="1" smtClean="0">
                <a:latin typeface="Gill Sans"/>
                <a:cs typeface="Gill Sans"/>
              </a:rPr>
              <a:t>Widening</a:t>
            </a:r>
            <a:r>
              <a:rPr lang="it-IT" dirty="0" smtClean="0">
                <a:latin typeface="Gill Sans"/>
                <a:cs typeface="Gill Sans"/>
              </a:rPr>
              <a:t> the future</a:t>
            </a:r>
            <a:endParaRPr lang="it-IT" dirty="0">
              <a:latin typeface="Gill Sans"/>
              <a:cs typeface="Gill Sans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Gill Sans"/>
                <a:cs typeface="Gill Sans"/>
              </a:rPr>
              <a:t>1</a:t>
            </a:r>
          </a:p>
        </p:txBody>
      </p:sp>
      <p:pic>
        <p:nvPicPr>
          <p:cNvPr id="3" name="Immagine 2" descr="WFuture_header_only_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29" y="5848371"/>
            <a:ext cx="7621398" cy="873106"/>
          </a:xfrm>
          <a:prstGeom prst="rect">
            <a:avLst/>
          </a:prstGeom>
        </p:spPr>
      </p:pic>
      <p:pic>
        <p:nvPicPr>
          <p:cNvPr id="16" name="Immagine 15" descr="WFuture_logo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5720438"/>
            <a:ext cx="2076848" cy="81847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9416" y="1436871"/>
            <a:ext cx="76401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45000"/>
            </a:pPr>
            <a:r>
              <a:rPr lang="it-IT" altLang="it-IT" sz="2800" b="1" dirty="0" err="1" smtClean="0"/>
              <a:t>Widening</a:t>
            </a:r>
            <a:r>
              <a:rPr lang="it-IT" altLang="it-IT" sz="2800" b="1" dirty="0" smtClean="0"/>
              <a:t> the Future</a:t>
            </a:r>
          </a:p>
          <a:p>
            <a:pPr>
              <a:buSzPct val="45000"/>
            </a:pPr>
            <a:r>
              <a:rPr lang="it-IT" altLang="it-IT" sz="2400" dirty="0" smtClean="0"/>
              <a:t>Migliorare le azioni di orientamento a scuola</a:t>
            </a:r>
          </a:p>
          <a:p>
            <a:pPr>
              <a:buSzPct val="45000"/>
            </a:pPr>
            <a:r>
              <a:rPr lang="it-IT" altLang="it-IT" sz="2000" i="1" dirty="0" smtClean="0"/>
              <a:t>Manuale per insegnanti</a:t>
            </a:r>
          </a:p>
          <a:p>
            <a:pPr>
              <a:buSzPct val="45000"/>
            </a:pPr>
            <a:endParaRPr lang="it-IT" altLang="it-IT" sz="2800" i="1" dirty="0"/>
          </a:p>
          <a:p>
            <a:pPr>
              <a:buSzPct val="45000"/>
            </a:pPr>
            <a:r>
              <a:rPr lang="it-IT" altLang="it-IT" sz="2800" i="1" dirty="0" smtClean="0"/>
              <a:t>Disponibile on line</a:t>
            </a:r>
          </a:p>
          <a:p>
            <a:pPr>
              <a:buSzPct val="45000"/>
            </a:pPr>
            <a:r>
              <a:rPr lang="it-IT" altLang="it-IT" sz="2800" b="1" dirty="0" smtClean="0">
                <a:hlinkClick r:id="rId4"/>
              </a:rPr>
              <a:t>www.wideningthefuture.eu</a:t>
            </a:r>
            <a:endParaRPr lang="it-IT" altLang="it-IT" sz="2800" b="1" dirty="0" smtClean="0"/>
          </a:p>
          <a:p>
            <a:pPr>
              <a:buSzPct val="45000"/>
            </a:pPr>
            <a:endParaRPr lang="it-IT" altLang="it-IT" sz="2800" b="1" dirty="0" smtClean="0"/>
          </a:p>
          <a:p>
            <a:pPr>
              <a:buSzPct val="45000"/>
            </a:pPr>
            <a:r>
              <a:rPr lang="it-IT" altLang="it-IT" sz="2400" dirty="0" smtClean="0"/>
              <a:t>Nel sito anche video, materiali e 50 Unità didattiche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787" y="1807178"/>
            <a:ext cx="2698840" cy="381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Report sulla sperimentazione nazionale del MIUR</a:t>
            </a:r>
            <a:br>
              <a:rPr lang="it-IT" dirty="0" smtClean="0"/>
            </a:br>
            <a:r>
              <a:rPr lang="it-IT" sz="3200" b="1" dirty="0" smtClean="0"/>
              <a:t>www.sorprendo.it</a:t>
            </a:r>
            <a:endParaRPr lang="it-IT" sz="32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Centro Studi Pluriversum</a:t>
            </a:r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926" y="1364152"/>
            <a:ext cx="10445229" cy="5872574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7261" y="1677758"/>
            <a:ext cx="3625306" cy="4678593"/>
          </a:xfrm>
        </p:spPr>
        <p:txBody>
          <a:bodyPr>
            <a:normAutofit/>
          </a:bodyPr>
          <a:lstStyle/>
          <a:p>
            <a:r>
              <a:rPr lang="it-IT" sz="1900" b="1" dirty="0" smtClean="0"/>
              <a:t>Competenze di orientamento a scuola: conoscere ed esplorare le professioni</a:t>
            </a:r>
          </a:p>
          <a:p>
            <a:endParaRPr lang="it-IT" sz="1900" i="1" dirty="0" smtClean="0"/>
          </a:p>
          <a:p>
            <a:r>
              <a:rPr lang="it-IT" sz="1900" i="1" dirty="0" smtClean="0"/>
              <a:t>Report sulla sperimentazione del software S.OR.PRENDO realizzata dal Ministero dell’Istruzione a livello nazionale.</a:t>
            </a:r>
            <a:endParaRPr lang="it-IT" sz="1900" i="1" dirty="0"/>
          </a:p>
        </p:txBody>
      </p:sp>
    </p:spTree>
    <p:extLst>
      <p:ext uri="{BB962C8B-B14F-4D97-AF65-F5344CB8AC3E}">
        <p14:creationId xmlns:p14="http://schemas.microsoft.com/office/powerpoint/2010/main" val="4068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Grazie!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Centro Studi Pluriversum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7261" y="1677758"/>
            <a:ext cx="10967802" cy="467859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Per maggiori informazioni:</a:t>
            </a:r>
          </a:p>
          <a:p>
            <a:r>
              <a:rPr lang="it-IT" sz="2800" b="1" dirty="0" smtClean="0"/>
              <a:t>Dr. Giulio Iannis</a:t>
            </a:r>
          </a:p>
          <a:p>
            <a:r>
              <a:rPr lang="it-IT" sz="2800" b="1" dirty="0" smtClean="0">
                <a:hlinkClick r:id="rId2"/>
              </a:rPr>
              <a:t>info@sorprendo.it</a:t>
            </a:r>
            <a:endParaRPr lang="it-IT" sz="2800" b="1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64" y="2955218"/>
            <a:ext cx="3275463" cy="29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0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to PowerPoint_TP10292394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" id="{AF3C2725-E792-40C4-98FD-562AC06C582F}" vid="{94A984C3-3099-431C-9D91-059FD31E71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Introduzione a PowerPoint</Template>
  <TotalTime>0</TotalTime>
  <Words>195</Words>
  <Application>Microsoft Office PowerPoint</Application>
  <PresentationFormat>Personalizzato</PresentationFormat>
  <Paragraphs>39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Welcome to PowerPoint_TP102923943</vt:lpstr>
      <vt:lpstr>Strumenti e metodologie per l’orientamento  </vt:lpstr>
      <vt:lpstr>Centro Studi Pluriversum Strumenti e risorse per vivere la complessità - www.pluriversum.eu</vt:lpstr>
      <vt:lpstr>Metodologie e tecnologie per l’orientamento </vt:lpstr>
      <vt:lpstr>Centro Studi Pluriversum Strumenti e risorse per vivere la complessità – www.educaweb.it www.educaweb.it</vt:lpstr>
      <vt:lpstr>Centro Studi Pluriversum Strumenti e risorse per vivere la complessità &gt; www.sorprendo.it</vt:lpstr>
      <vt:lpstr>Le linee guida nazionali sull’orientamento [C.U. 2013]</vt:lpstr>
      <vt:lpstr>Il progetto Widening the future</vt:lpstr>
      <vt:lpstr>Report sulla sperimentazione nazionale del MIUR www.sorprendo.it</vt:lpstr>
      <vt:lpstr>Grazie!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2014-08-30T22:15:55Z</dcterms:created>
  <dcterms:modified xsi:type="dcterms:W3CDTF">2014-12-05T10:40:50Z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