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7" r:id="rId4"/>
    <p:sldId id="260" r:id="rId5"/>
    <p:sldId id="261" r:id="rId6"/>
    <p:sldId id="274" r:id="rId7"/>
    <p:sldId id="276" r:id="rId8"/>
    <p:sldId id="275" r:id="rId9"/>
    <p:sldId id="262" r:id="rId10"/>
    <p:sldId id="265" r:id="rId11"/>
    <p:sldId id="266" r:id="rId12"/>
    <p:sldId id="267" r:id="rId13"/>
    <p:sldId id="269" r:id="rId14"/>
    <p:sldId id="268" r:id="rId15"/>
    <p:sldId id="270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E17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9.9075289199961225E-2"/>
          <c:y val="5.9212890055410021E-2"/>
          <c:w val="0.8094471177213961"/>
          <c:h val="0.76420997375328281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Foglio1!$A$2</c:f>
              <c:strCache>
                <c:ptCount val="1"/>
                <c:pt idx="0">
                  <c:v>Soci CEFO - dal 2008 a oggi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258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Foglio1!$A$2</c:f>
              <c:strCache>
                <c:ptCount val="1"/>
                <c:pt idx="0">
                  <c:v>Soci CEFO - dal 2008 a oggi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381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Foglio1!$A$2</c:f>
              <c:strCache>
                <c:ptCount val="1"/>
                <c:pt idx="0">
                  <c:v>Soci CEFO - dal 2008 a oggi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476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Foglio1!$A$2</c:f>
              <c:strCache>
                <c:ptCount val="1"/>
                <c:pt idx="0">
                  <c:v>Soci CEFO - dal 2008 a oggi</c:v>
                </c:pt>
              </c:strCache>
            </c:strRef>
          </c:cat>
          <c:val>
            <c:numRef>
              <c:f>Foglio1!$E$2</c:f>
              <c:numCache>
                <c:formatCode>General</c:formatCode>
                <c:ptCount val="1"/>
                <c:pt idx="0">
                  <c:v>647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Foglio1!$A$2</c:f>
              <c:strCache>
                <c:ptCount val="1"/>
                <c:pt idx="0">
                  <c:v>Soci CEFO - dal 2008 a oggi</c:v>
                </c:pt>
              </c:strCache>
            </c:strRef>
          </c:cat>
          <c:val>
            <c:numRef>
              <c:f>Foglio1!$F$2</c:f>
              <c:numCache>
                <c:formatCode>General</c:formatCode>
                <c:ptCount val="1"/>
                <c:pt idx="0">
                  <c:v>952</c:v>
                </c:pt>
              </c:numCache>
            </c:numRef>
          </c:val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Foglio1!$A$2</c:f>
              <c:strCache>
                <c:ptCount val="1"/>
                <c:pt idx="0">
                  <c:v>Soci CEFO - dal 2008 a oggi</c:v>
                </c:pt>
              </c:strCache>
            </c:strRef>
          </c:cat>
          <c:val>
            <c:numRef>
              <c:f>Foglio1!$G$2</c:f>
              <c:numCache>
                <c:formatCode>General</c:formatCode>
                <c:ptCount val="1"/>
                <c:pt idx="0">
                  <c:v>734</c:v>
                </c:pt>
              </c:numCache>
            </c:numRef>
          </c:val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Foglio1!$A$2</c:f>
              <c:strCache>
                <c:ptCount val="1"/>
                <c:pt idx="0">
                  <c:v>Soci CEFO - dal 2008 a oggi</c:v>
                </c:pt>
              </c:strCache>
            </c:strRef>
          </c:cat>
          <c:val>
            <c:numRef>
              <c:f>Foglio1!$H$2</c:f>
              <c:numCache>
                <c:formatCode>General</c:formatCode>
                <c:ptCount val="1"/>
                <c:pt idx="0">
                  <c:v>635</c:v>
                </c:pt>
              </c:numCache>
            </c:numRef>
          </c:val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Foglio1!$A$2</c:f>
              <c:strCache>
                <c:ptCount val="1"/>
                <c:pt idx="0">
                  <c:v>Soci CEFO - dal 2008 a oggi</c:v>
                </c:pt>
              </c:strCache>
            </c:strRef>
          </c:cat>
          <c:val>
            <c:numRef>
              <c:f>Foglio1!$I$2</c:f>
              <c:numCache>
                <c:formatCode>General</c:formatCode>
                <c:ptCount val="1"/>
                <c:pt idx="0">
                  <c:v>462</c:v>
                </c:pt>
              </c:numCache>
            </c:numRef>
          </c:val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Foglio1!$A$2</c:f>
              <c:strCache>
                <c:ptCount val="1"/>
                <c:pt idx="0">
                  <c:v>Soci CEFO - dal 2008 a oggi</c:v>
                </c:pt>
              </c:strCache>
            </c:strRef>
          </c:cat>
          <c:val>
            <c:numRef>
              <c:f>Foglio1!$J$2</c:f>
              <c:numCache>
                <c:formatCode>General</c:formatCode>
                <c:ptCount val="1"/>
                <c:pt idx="0">
                  <c:v>458</c:v>
                </c:pt>
              </c:numCache>
            </c:numRef>
          </c:val>
        </c:ser>
        <c:axId val="82738176"/>
        <c:axId val="82779136"/>
      </c:barChart>
      <c:catAx>
        <c:axId val="82738176"/>
        <c:scaling>
          <c:orientation val="minMax"/>
        </c:scaling>
        <c:axPos val="b"/>
        <c:tickLblPos val="nextTo"/>
        <c:crossAx val="82779136"/>
        <c:crosses val="autoZero"/>
        <c:auto val="1"/>
        <c:lblAlgn val="ctr"/>
        <c:lblOffset val="100"/>
      </c:catAx>
      <c:valAx>
        <c:axId val="82779136"/>
        <c:scaling>
          <c:orientation val="minMax"/>
        </c:scaling>
        <c:axPos val="l"/>
        <c:majorGridlines/>
        <c:numFmt formatCode="General" sourceLinked="1"/>
        <c:tickLblPos val="nextTo"/>
        <c:crossAx val="82738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63351803246849"/>
          <c:y val="8.8811898512686574E-2"/>
          <c:w val="9.1477593078643227E-2"/>
          <c:h val="0.88163546223389189"/>
        </c:manualLayout>
      </c:layout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60DB5-295B-41E7-9221-08FB3EC1250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7EDD8-EB02-4282-B0BD-5FFBF4CB2CC1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7EDD8-EB02-4282-B0BD-5FFBF4CB2C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9C65-4907-4EA3-831D-3DEA02289E0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AF2-11A5-4B5B-B0D8-9A93D7F55C7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9C65-4907-4EA3-831D-3DEA02289E0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AF2-11A5-4B5B-B0D8-9A93D7F55C7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9C65-4907-4EA3-831D-3DEA02289E0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AF2-11A5-4B5B-B0D8-9A93D7F55C7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9C65-4907-4EA3-831D-3DEA02289E0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AF2-11A5-4B5B-B0D8-9A93D7F55C7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9C65-4907-4EA3-831D-3DEA02289E0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AF2-11A5-4B5B-B0D8-9A93D7F55C7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9C65-4907-4EA3-831D-3DEA02289E0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AF2-11A5-4B5B-B0D8-9A93D7F55C7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9C65-4907-4EA3-831D-3DEA02289E0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AF2-11A5-4B5B-B0D8-9A93D7F55C7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9C65-4907-4EA3-831D-3DEA02289E0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AF2-11A5-4B5B-B0D8-9A93D7F55C7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9C65-4907-4EA3-831D-3DEA02289E0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AF2-11A5-4B5B-B0D8-9A93D7F55C7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9C65-4907-4EA3-831D-3DEA02289E0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AF2-11A5-4B5B-B0D8-9A93D7F55C7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9C65-4907-4EA3-831D-3DEA02289E0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AF2-11A5-4B5B-B0D8-9A93D7F55C7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9C65-4907-4EA3-831D-3DEA02289E0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73AF2-11A5-4B5B-B0D8-9A93D7F55C7C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fo.it/" TargetMode="External"/><Relationship Id="rId2" Type="http://schemas.openxmlformats.org/officeDocument/2006/relationships/hyperlink" Target="mailto:ceforoma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facebook.com/cefo.rom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572140"/>
            <a:ext cx="9144000" cy="1285860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715016"/>
            <a:ext cx="9501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u="sng" dirty="0" smtClean="0">
              <a:solidFill>
                <a:schemeClr val="bg1"/>
              </a:solidFill>
            </a:endParaRPr>
          </a:p>
          <a:p>
            <a:r>
              <a:rPr lang="en-US" sz="2000" b="1" u="sng" dirty="0" smtClean="0">
                <a:solidFill>
                  <a:schemeClr val="bg1"/>
                </a:solidFill>
              </a:rPr>
              <a:t>LA MOBILIT</a:t>
            </a:r>
            <a:r>
              <a:rPr lang="en-US" sz="2000" b="1" u="sng" dirty="0" smtClean="0">
                <a:solidFill>
                  <a:schemeClr val="bg1"/>
                </a:solidFill>
                <a:latin typeface="Calibri"/>
              </a:rPr>
              <a:t>À EDUCATIVA TRANSNAZIONALE</a:t>
            </a:r>
            <a:r>
              <a:rPr lang="en-US" sz="2000" b="1" u="sng" dirty="0" smtClean="0">
                <a:solidFill>
                  <a:schemeClr val="bg1"/>
                </a:solidFill>
              </a:rPr>
              <a:t>:</a:t>
            </a:r>
            <a:r>
              <a:rPr lang="en-US" sz="2000" b="1" i="1" u="sng" dirty="0" smtClean="0">
                <a:solidFill>
                  <a:schemeClr val="bg1"/>
                </a:solidFill>
              </a:rPr>
              <a:t> </a:t>
            </a:r>
            <a:r>
              <a:rPr lang="en-US" sz="2000" b="1" u="sng" dirty="0" smtClean="0">
                <a:solidFill>
                  <a:schemeClr val="bg1"/>
                </a:solidFill>
              </a:rPr>
              <a:t>UN PONTE PER IL FUTURO DEI GIOVANI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i="1" u="sng" dirty="0" smtClean="0"/>
              <a:t>Selezione</a:t>
            </a:r>
            <a:endParaRPr lang="it-IT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b="1" u="sng" dirty="0" smtClean="0">
                <a:solidFill>
                  <a:schemeClr val="bg1"/>
                </a:solidFill>
              </a:rPr>
              <a:t>PRESELEZIONE</a:t>
            </a:r>
            <a:r>
              <a:rPr lang="it-IT" sz="1800" b="1" dirty="0" smtClean="0">
                <a:solidFill>
                  <a:schemeClr val="bg1"/>
                </a:solidFill>
              </a:rPr>
              <a:t>: SCREENING DEI CURRICULA</a:t>
            </a:r>
          </a:p>
          <a:p>
            <a:pPr>
              <a:buNone/>
            </a:pPr>
            <a:r>
              <a:rPr lang="it-IT" sz="1600" b="1" i="1" dirty="0" smtClean="0">
                <a:solidFill>
                  <a:srgbClr val="E36E17"/>
                </a:solidFill>
              </a:rPr>
              <a:t>Requisiti: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Età compresa fra i 21 e i 35 anni per i soggiorni in Italia;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Età compresa fra i 23 e i 35 anni per i soggiorni all’estero;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Diploma di scuola secondaria superiore; 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Disponibilità minima di 15 giorni consecutivi nel periodo estivo;</a:t>
            </a:r>
          </a:p>
          <a:p>
            <a:pPr>
              <a:buNone/>
            </a:pPr>
            <a:r>
              <a:rPr lang="it-IT" sz="1600" b="1" i="1" dirty="0" smtClean="0">
                <a:solidFill>
                  <a:srgbClr val="E36E17"/>
                </a:solidFill>
              </a:rPr>
              <a:t>Elementi preferenziali</a:t>
            </a:r>
            <a:r>
              <a:rPr lang="it-IT" sz="1600" b="1" i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Laurea;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Conoscenza di una o più lingue straniere;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Esperienze lavorative all’estero;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Esperienze pregresse nel settore </a:t>
            </a:r>
            <a:r>
              <a:rPr lang="it-IT" sz="1600" i="1" dirty="0" smtClean="0">
                <a:solidFill>
                  <a:schemeClr val="bg1"/>
                </a:solidFill>
              </a:rPr>
              <a:t>(es. attività di volontariato sociale con minori);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Disponibilità per più turni consecutivi</a:t>
            </a:r>
          </a:p>
          <a:p>
            <a:endParaRPr lang="it-IT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1800" b="1" dirty="0" smtClean="0">
                <a:solidFill>
                  <a:srgbClr val="E36E17"/>
                </a:solidFill>
              </a:rPr>
              <a:t>SELEZIONI: COLLOQUIO CONOSCITIVO</a:t>
            </a:r>
            <a:endParaRPr lang="it-IT" sz="1600" dirty="0" smtClean="0">
              <a:solidFill>
                <a:srgbClr val="E36E17"/>
              </a:solidFill>
            </a:endParaRPr>
          </a:p>
          <a:p>
            <a:pPr>
              <a:buNone/>
            </a:pPr>
            <a:r>
              <a:rPr lang="it-IT" sz="1600" dirty="0" smtClean="0">
                <a:solidFill>
                  <a:schemeClr val="bg1"/>
                </a:solidFill>
              </a:rPr>
              <a:t>Vengono effettuati solo </a:t>
            </a:r>
            <a:r>
              <a:rPr lang="it-IT" sz="1600" i="1" dirty="0" smtClean="0">
                <a:solidFill>
                  <a:schemeClr val="bg1"/>
                </a:solidFill>
              </a:rPr>
              <a:t>colloqui presenziali</a:t>
            </a:r>
            <a:r>
              <a:rPr lang="it-IT" sz="16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it-IT" sz="1600" dirty="0" smtClean="0">
                <a:solidFill>
                  <a:schemeClr val="bg1"/>
                </a:solidFill>
              </a:rPr>
              <a:t>Il candidato per i soggiorni all’estero dovrà sostenere sia il colloquio</a:t>
            </a:r>
          </a:p>
          <a:p>
            <a:pPr>
              <a:buNone/>
            </a:pPr>
            <a:r>
              <a:rPr lang="it-IT" sz="1600" dirty="0" smtClean="0">
                <a:solidFill>
                  <a:schemeClr val="bg1"/>
                </a:solidFill>
              </a:rPr>
              <a:t> in italiano che in lingua inglese.</a:t>
            </a: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C:\Users\Utente\Desktop\selezione-personale.jpg"/>
          <p:cNvPicPr>
            <a:picLocks noChangeAspect="1" noChangeArrowheads="1"/>
          </p:cNvPicPr>
          <p:nvPr/>
        </p:nvPicPr>
        <p:blipFill>
          <a:blip r:embed="rId2" cstate="print"/>
          <a:srcRect t="3695"/>
          <a:stretch>
            <a:fillRect/>
          </a:stretch>
        </p:blipFill>
        <p:spPr bwMode="auto">
          <a:xfrm>
            <a:off x="6143636" y="1714488"/>
            <a:ext cx="2643186" cy="1862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u="sng" dirty="0" smtClean="0"/>
              <a:t>Formazione</a:t>
            </a:r>
            <a:endParaRPr lang="it-IT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b="1" u="sng" dirty="0" smtClean="0">
                <a:solidFill>
                  <a:srgbClr val="E36E17"/>
                </a:solidFill>
              </a:rPr>
              <a:t>FORMAZIONE:</a:t>
            </a:r>
          </a:p>
          <a:p>
            <a:pPr>
              <a:buNone/>
            </a:pPr>
            <a:endParaRPr lang="it-IT" sz="1600" b="1" u="sng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bg1"/>
                </a:solidFill>
              </a:rPr>
              <a:t>Lezioni frontali</a:t>
            </a:r>
          </a:p>
          <a:p>
            <a:pPr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bg1"/>
                </a:solidFill>
              </a:rPr>
              <a:t>Esercitazioni pratiche</a:t>
            </a:r>
          </a:p>
          <a:p>
            <a:pPr>
              <a:buFont typeface="Wingdings" pitchFamily="2" charset="2"/>
              <a:buChar char="q"/>
            </a:pPr>
            <a:r>
              <a:rPr lang="it-IT" sz="1600" dirty="0" err="1" smtClean="0">
                <a:solidFill>
                  <a:schemeClr val="bg1"/>
                </a:solidFill>
              </a:rPr>
              <a:t>Video-formazione</a:t>
            </a:r>
            <a:endParaRPr lang="it-IT" sz="1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bg1"/>
                </a:solidFill>
              </a:rPr>
              <a:t>Questionario di verifica</a:t>
            </a:r>
          </a:p>
          <a:p>
            <a:pPr>
              <a:buFontTx/>
              <a:buChar char="-"/>
            </a:pPr>
            <a:endParaRPr lang="it-IT" sz="1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it-IT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2000" b="1" u="sng" dirty="0" smtClean="0">
                <a:solidFill>
                  <a:srgbClr val="E36E17"/>
                </a:solidFill>
              </a:rPr>
              <a:t>CONTENUTI: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Norme aeroportuali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Organizzazione del soggiorno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Ruoli e mansioni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Regolamento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Obblighi dello staff sanitario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Possibili problemi e proposte di soluzioni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Tecniche di animazione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Attività di </a:t>
            </a:r>
            <a:r>
              <a:rPr lang="it-IT" sz="1600" i="1" dirty="0" smtClean="0">
                <a:solidFill>
                  <a:schemeClr val="bg1"/>
                </a:solidFill>
              </a:rPr>
              <a:t>team-building</a:t>
            </a:r>
          </a:p>
          <a:p>
            <a:pPr>
              <a:buFontTx/>
              <a:buChar char="-"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C:\Users\Utente\Desktop\publicworkshop-icon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785794"/>
            <a:ext cx="2357430" cy="2357430"/>
          </a:xfrm>
          <a:prstGeom prst="rect">
            <a:avLst/>
          </a:prstGeom>
          <a:noFill/>
        </p:spPr>
      </p:pic>
      <p:pic>
        <p:nvPicPr>
          <p:cNvPr id="3074" name="Picture 2" descr="C:\Users\utente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643182"/>
            <a:ext cx="261937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u="sng" dirty="0" smtClean="0"/>
              <a:t>Assegnazione Soggiorni</a:t>
            </a:r>
            <a:endParaRPr lang="it-IT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it-IT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1600" dirty="0" smtClean="0">
                <a:solidFill>
                  <a:schemeClr val="bg1"/>
                </a:solidFill>
              </a:rPr>
              <a:t>L’assegnazione dei soggiorni avviene a partire dalla </a:t>
            </a:r>
            <a:r>
              <a:rPr lang="it-IT" sz="1600" i="1" dirty="0" smtClean="0">
                <a:solidFill>
                  <a:schemeClr val="bg1"/>
                </a:solidFill>
              </a:rPr>
              <a:t>seconda metà di giugno</a:t>
            </a:r>
            <a:r>
              <a:rPr lang="it-IT" sz="16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it-IT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1800" b="1" u="sng" dirty="0" smtClean="0">
                <a:solidFill>
                  <a:srgbClr val="E36E17"/>
                </a:solidFill>
              </a:rPr>
              <a:t>CRITERI </a:t>
            </a:r>
            <a:r>
              <a:rPr lang="it-IT" sz="1800" b="1" u="sng" dirty="0" err="1" smtClean="0">
                <a:solidFill>
                  <a:srgbClr val="E36E17"/>
                </a:solidFill>
              </a:rPr>
              <a:t>DI</a:t>
            </a:r>
            <a:r>
              <a:rPr lang="it-IT" sz="1800" b="1" u="sng" dirty="0" smtClean="0">
                <a:solidFill>
                  <a:srgbClr val="E36E17"/>
                </a:solidFill>
              </a:rPr>
              <a:t> ASSEGNAZIONE </a:t>
            </a:r>
            <a:endParaRPr lang="it-IT" sz="1600" dirty="0" smtClean="0">
              <a:solidFill>
                <a:srgbClr val="E36E17"/>
              </a:solidFill>
            </a:endParaRPr>
          </a:p>
          <a:p>
            <a:pPr>
              <a:buNone/>
            </a:pPr>
            <a:r>
              <a:rPr lang="it-IT" sz="1600" dirty="0" smtClean="0">
                <a:solidFill>
                  <a:schemeClr val="bg1"/>
                </a:solidFill>
              </a:rPr>
              <a:t>Il soggiorno viene assegnato in accordo a una serie di criteri:</a:t>
            </a:r>
          </a:p>
          <a:p>
            <a:pPr>
              <a:buNone/>
            </a:pPr>
            <a:r>
              <a:rPr lang="it-IT" sz="16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Compatibilità con il profilo ricercato;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Idoneità per l’Italia o per l’estero;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Disponibilità di periodo;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Città di provenienza; 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Conoscenza di una seconda lingua straniera</a:t>
            </a:r>
          </a:p>
          <a:p>
            <a:pPr>
              <a:buNone/>
            </a:pPr>
            <a:endParaRPr lang="it-IT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1800" b="1" u="sng" dirty="0" smtClean="0">
                <a:solidFill>
                  <a:srgbClr val="E36E17"/>
                </a:solidFill>
              </a:rPr>
              <a:t>INFORMAZIONI PRE-PARTENZA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Creazione del Team e minicorso;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Informazioni circa il viaggio e la struttura ospitante;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Regolamento CEFO e norme aeroportuali;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Colloquio telefonico </a:t>
            </a:r>
            <a:r>
              <a:rPr lang="it-IT" sz="1600" dirty="0" err="1" smtClean="0">
                <a:solidFill>
                  <a:schemeClr val="bg1"/>
                </a:solidFill>
              </a:rPr>
              <a:t>pre-partenza</a:t>
            </a:r>
            <a:endParaRPr lang="it-IT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C:\Users\Utente\Desktop\89e7703b97b4857a983a061506d39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688" y="2071678"/>
            <a:ext cx="3697468" cy="2247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u="sng" dirty="0" smtClean="0"/>
              <a:t>Il Soggiorno</a:t>
            </a:r>
            <a:endParaRPr lang="it-IT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572032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it-IT" sz="1800" b="1" u="sng" dirty="0" smtClean="0">
                <a:solidFill>
                  <a:srgbClr val="E36E17"/>
                </a:solidFill>
              </a:rPr>
              <a:t>ASSISTENZA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Assistenza aeroportuale</a:t>
            </a:r>
          </a:p>
          <a:p>
            <a:pPr>
              <a:buFont typeface="Wingdings" pitchFamily="2" charset="2"/>
              <a:buChar char="v"/>
            </a:pPr>
            <a:endParaRPr lang="it-IT" sz="1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Reperibilità telefonica per partenze e rientri </a:t>
            </a:r>
            <a:r>
              <a:rPr lang="it-IT" sz="1600" i="1" dirty="0" smtClean="0">
                <a:solidFill>
                  <a:schemeClr val="bg1"/>
                </a:solidFill>
              </a:rPr>
              <a:t>(Tour </a:t>
            </a:r>
            <a:r>
              <a:rPr lang="it-IT" sz="1600" i="1" dirty="0" err="1" smtClean="0">
                <a:solidFill>
                  <a:schemeClr val="bg1"/>
                </a:solidFill>
              </a:rPr>
              <a:t>Operator</a:t>
            </a:r>
            <a:r>
              <a:rPr lang="it-IT" sz="1600" i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it-IT" sz="16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Assistenza telefonica 24h su 24 e 7 giorni su 7 </a:t>
            </a:r>
            <a:r>
              <a:rPr lang="it-IT" sz="1600" i="1" dirty="0" smtClean="0">
                <a:solidFill>
                  <a:schemeClr val="bg1"/>
                </a:solidFill>
              </a:rPr>
              <a:t>(Ufficio del Personale)</a:t>
            </a:r>
          </a:p>
          <a:p>
            <a:pPr>
              <a:buFont typeface="Wingdings" pitchFamily="2" charset="2"/>
              <a:buChar char="v"/>
            </a:pPr>
            <a:endParaRPr lang="it-IT" sz="16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Consulenza psicologica per problemi in soggiorno </a:t>
            </a:r>
            <a:r>
              <a:rPr lang="it-IT" sz="1600" i="1" dirty="0" smtClean="0">
                <a:solidFill>
                  <a:schemeClr val="bg1"/>
                </a:solidFill>
              </a:rPr>
              <a:t>(Psicoterapeuta CEFO)</a:t>
            </a:r>
          </a:p>
          <a:p>
            <a:pPr>
              <a:buNone/>
            </a:pPr>
            <a:endParaRPr lang="it-IT" sz="1800" b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2" descr="C:\Users\Utente\Desktop\xhelp.jpg.pagespeed.ic.DemUng9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214422"/>
            <a:ext cx="2000240" cy="2000240"/>
          </a:xfrm>
          <a:prstGeom prst="rect">
            <a:avLst/>
          </a:prstGeom>
          <a:noFill/>
        </p:spPr>
      </p:pic>
      <p:pic>
        <p:nvPicPr>
          <p:cNvPr id="2050" name="Picture 2" descr="C:\Users\utente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43446"/>
            <a:ext cx="2643206" cy="1500198"/>
          </a:xfrm>
          <a:prstGeom prst="rect">
            <a:avLst/>
          </a:prstGeom>
          <a:noFill/>
        </p:spPr>
      </p:pic>
      <p:pic>
        <p:nvPicPr>
          <p:cNvPr id="2051" name="Picture 3" descr="C:\Users\utente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643446"/>
            <a:ext cx="2643206" cy="151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u="sng" dirty="0" smtClean="0"/>
              <a:t>Incontri di Verifica</a:t>
            </a:r>
            <a:endParaRPr lang="it-IT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it-IT" sz="1800" b="1" u="sng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it-IT" sz="1800" b="1" u="sng" dirty="0" smtClean="0">
                <a:solidFill>
                  <a:srgbClr val="E36E17"/>
                </a:solidFill>
              </a:rPr>
              <a:t>AL RIENTRO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it-IT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Questionari di valutazione;</a:t>
            </a:r>
          </a:p>
          <a:p>
            <a:pPr>
              <a:lnSpc>
                <a:spcPct val="80000"/>
              </a:lnSpc>
              <a:buNone/>
            </a:pPr>
            <a:endParaRPr lang="it-IT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it-IT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Incontri di verifica di gruppo;</a:t>
            </a:r>
          </a:p>
          <a:p>
            <a:pPr>
              <a:lnSpc>
                <a:spcPct val="80000"/>
              </a:lnSpc>
              <a:buNone/>
            </a:pPr>
            <a:endParaRPr lang="it-IT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it-IT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it-IT" sz="1600" dirty="0" smtClean="0">
                <a:solidFill>
                  <a:schemeClr val="bg1"/>
                </a:solidFill>
              </a:rPr>
              <a:t>Colloqui individuali telefonici o presso il nostro ufficio</a:t>
            </a:r>
            <a:endParaRPr lang="it-IT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it-IT" sz="1800" dirty="0" smtClean="0">
              <a:solidFill>
                <a:srgbClr val="FF66CC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it-IT" sz="1800" dirty="0" smtClean="0">
              <a:solidFill>
                <a:srgbClr val="FF66CC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it-IT" sz="1800" dirty="0" smtClean="0">
              <a:solidFill>
                <a:srgbClr val="FF66CC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it-IT" sz="1800" dirty="0" smtClean="0">
              <a:solidFill>
                <a:srgbClr val="FF66CC"/>
              </a:solidFill>
              <a:latin typeface="Arial" pitchFamily="34" charset="0"/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C:\Users\Utente\Desktop\vero-o-falso-omino_300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357298"/>
            <a:ext cx="2502006" cy="2214578"/>
          </a:xfrm>
          <a:prstGeom prst="rect">
            <a:avLst/>
          </a:prstGeom>
          <a:noFill/>
        </p:spPr>
      </p:pic>
      <p:pic>
        <p:nvPicPr>
          <p:cNvPr id="7" name="Picture 4" descr="C:\Users\utente\Desktop\imagesU48LJSU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7736"/>
            <a:ext cx="2619375" cy="2000264"/>
          </a:xfrm>
          <a:prstGeom prst="rect">
            <a:avLst/>
          </a:prstGeom>
          <a:noFill/>
        </p:spPr>
      </p:pic>
      <p:pic>
        <p:nvPicPr>
          <p:cNvPr id="8" name="Picture 3" descr="C:\Users\utente\Desktop\imagesOCFFP0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71942"/>
            <a:ext cx="2214578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it-IT" i="1" u="sng" dirty="0" smtClean="0"/>
              <a:t>Testimonianze</a:t>
            </a:r>
            <a:endParaRPr lang="it-IT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  <a:noFill/>
        </p:spPr>
        <p:txBody>
          <a:bodyPr>
            <a:normAutofit/>
          </a:bodyPr>
          <a:lstStyle/>
          <a:p>
            <a:pPr algn="ctr" eaLnBrk="0" hangingPunct="0">
              <a:lnSpc>
                <a:spcPct val="80000"/>
              </a:lnSpc>
              <a:buClr>
                <a:schemeClr val="hlink"/>
              </a:buClr>
              <a:buNone/>
            </a:pPr>
            <a:endParaRPr lang="it-IT" sz="1800" dirty="0" smtClean="0">
              <a:solidFill>
                <a:srgbClr val="FF66CC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it-IT" sz="1800" dirty="0" smtClean="0">
              <a:solidFill>
                <a:srgbClr val="FF66CC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it-IT" sz="1800" dirty="0" smtClean="0">
              <a:solidFill>
                <a:srgbClr val="FF66CC"/>
              </a:solidFill>
              <a:latin typeface="Arial" pitchFamily="34" charset="0"/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r="2521" b="9524"/>
          <a:stretch>
            <a:fillRect/>
          </a:stretch>
        </p:blipFill>
        <p:spPr bwMode="auto">
          <a:xfrm>
            <a:off x="500034" y="714356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l="5034" t="4032"/>
          <a:stretch>
            <a:fillRect/>
          </a:stretch>
        </p:blipFill>
        <p:spPr bwMode="auto">
          <a:xfrm>
            <a:off x="7429520" y="142852"/>
            <a:ext cx="1204911" cy="151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 descr="Fototessera"/>
          <p:cNvPicPr>
            <a:picLocks noChangeAspect="1" noChangeArrowheads="1"/>
          </p:cNvPicPr>
          <p:nvPr/>
        </p:nvPicPr>
        <p:blipFill>
          <a:blip r:embed="rId4" cstate="print"/>
          <a:srcRect t="9150" r="5882" b="13072"/>
          <a:stretch>
            <a:fillRect/>
          </a:stretch>
        </p:blipFill>
        <p:spPr bwMode="auto">
          <a:xfrm>
            <a:off x="428596" y="3071810"/>
            <a:ext cx="12774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2571744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asellaDiTesto 19"/>
          <p:cNvSpPr txBox="1"/>
          <p:nvPr/>
        </p:nvSpPr>
        <p:spPr>
          <a:xfrm>
            <a:off x="428596" y="2071678"/>
            <a:ext cx="142876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E36E17"/>
                </a:solidFill>
              </a:rPr>
              <a:t>LILIANA D. </a:t>
            </a:r>
          </a:p>
          <a:p>
            <a:r>
              <a:rPr lang="it-IT" sz="1000" dirty="0" smtClean="0">
                <a:solidFill>
                  <a:srgbClr val="E36E17"/>
                </a:solidFill>
              </a:rPr>
              <a:t>27 anni</a:t>
            </a:r>
          </a:p>
          <a:p>
            <a:r>
              <a:rPr lang="it-IT" sz="1000" dirty="0" smtClean="0">
                <a:solidFill>
                  <a:srgbClr val="E36E17"/>
                </a:solidFill>
              </a:rPr>
              <a:t>Traduttrice</a:t>
            </a:r>
          </a:p>
          <a:p>
            <a:r>
              <a:rPr lang="it-IT" sz="1000" dirty="0" smtClean="0">
                <a:solidFill>
                  <a:srgbClr val="E36E17"/>
                </a:solidFill>
              </a:rPr>
              <a:t>CITT</a:t>
            </a:r>
            <a:r>
              <a:rPr lang="it-IT" sz="1000" dirty="0" smtClean="0">
                <a:solidFill>
                  <a:srgbClr val="E36E17"/>
                </a:solidFill>
                <a:latin typeface="Calibri"/>
              </a:rPr>
              <a:t>À: </a:t>
            </a:r>
            <a:r>
              <a:rPr lang="it-IT" sz="1000" dirty="0" smtClean="0">
                <a:solidFill>
                  <a:srgbClr val="E36E17"/>
                </a:solidFill>
              </a:rPr>
              <a:t>Messina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28596" y="4500570"/>
            <a:ext cx="15001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E36E17"/>
                </a:solidFill>
              </a:rPr>
              <a:t>ETTORE M.</a:t>
            </a:r>
          </a:p>
          <a:p>
            <a:r>
              <a:rPr lang="it-IT" sz="1050" dirty="0" smtClean="0">
                <a:solidFill>
                  <a:srgbClr val="E36E17"/>
                </a:solidFill>
              </a:rPr>
              <a:t>25 anni</a:t>
            </a:r>
          </a:p>
          <a:p>
            <a:r>
              <a:rPr lang="it-IT" sz="1050" dirty="0" smtClean="0">
                <a:solidFill>
                  <a:srgbClr val="E36E17"/>
                </a:solidFill>
              </a:rPr>
              <a:t>Inoccupato</a:t>
            </a:r>
          </a:p>
          <a:p>
            <a:r>
              <a:rPr lang="it-IT" sz="1050" dirty="0" smtClean="0">
                <a:solidFill>
                  <a:srgbClr val="E36E17"/>
                </a:solidFill>
              </a:rPr>
              <a:t>CITT</a:t>
            </a:r>
            <a:r>
              <a:rPr lang="it-IT" sz="1050" dirty="0" smtClean="0">
                <a:solidFill>
                  <a:srgbClr val="E36E17"/>
                </a:solidFill>
                <a:latin typeface="Calibri"/>
              </a:rPr>
              <a:t>À: </a:t>
            </a:r>
            <a:r>
              <a:rPr lang="it-IT" sz="1050" dirty="0" smtClean="0">
                <a:solidFill>
                  <a:srgbClr val="E36E17"/>
                </a:solidFill>
              </a:rPr>
              <a:t>Roma</a:t>
            </a:r>
          </a:p>
          <a:p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358082" y="1643050"/>
            <a:ext cx="15001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E36E17"/>
                </a:solidFill>
              </a:rPr>
              <a:t>GIORGIA P.</a:t>
            </a:r>
          </a:p>
          <a:p>
            <a:r>
              <a:rPr lang="it-IT" sz="1100" dirty="0" smtClean="0">
                <a:solidFill>
                  <a:srgbClr val="E36E17"/>
                </a:solidFill>
              </a:rPr>
              <a:t>24 anni</a:t>
            </a:r>
          </a:p>
          <a:p>
            <a:r>
              <a:rPr lang="it-IT" sz="1100" dirty="0" smtClean="0">
                <a:solidFill>
                  <a:srgbClr val="E36E17"/>
                </a:solidFill>
              </a:rPr>
              <a:t>Studentessa</a:t>
            </a:r>
          </a:p>
          <a:p>
            <a:r>
              <a:rPr lang="it-IT" sz="1100" dirty="0" smtClean="0">
                <a:solidFill>
                  <a:srgbClr val="E36E17"/>
                </a:solidFill>
              </a:rPr>
              <a:t>CITT</a:t>
            </a:r>
            <a:r>
              <a:rPr lang="it-IT" sz="1100" dirty="0" smtClean="0">
                <a:solidFill>
                  <a:srgbClr val="E36E17"/>
                </a:solidFill>
                <a:latin typeface="Calibri"/>
              </a:rPr>
              <a:t>À: </a:t>
            </a:r>
            <a:r>
              <a:rPr lang="it-IT" sz="1100" dirty="0" smtClean="0">
                <a:solidFill>
                  <a:srgbClr val="E36E17"/>
                </a:solidFill>
              </a:rPr>
              <a:t>Teramo</a:t>
            </a:r>
          </a:p>
          <a:p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286644" y="4000504"/>
            <a:ext cx="15001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E36E17"/>
                </a:solidFill>
              </a:rPr>
              <a:t>MARIKA C.</a:t>
            </a:r>
          </a:p>
          <a:p>
            <a:r>
              <a:rPr lang="it-IT" sz="1100" dirty="0" smtClean="0">
                <a:solidFill>
                  <a:srgbClr val="E36E17"/>
                </a:solidFill>
              </a:rPr>
              <a:t>28 anni</a:t>
            </a:r>
          </a:p>
          <a:p>
            <a:r>
              <a:rPr lang="it-IT" sz="1100" dirty="0" smtClean="0">
                <a:solidFill>
                  <a:srgbClr val="E36E17"/>
                </a:solidFill>
              </a:rPr>
              <a:t>Professoressa </a:t>
            </a:r>
          </a:p>
          <a:p>
            <a:r>
              <a:rPr lang="it-IT" sz="1100" dirty="0" smtClean="0">
                <a:solidFill>
                  <a:srgbClr val="E36E17"/>
                </a:solidFill>
              </a:rPr>
              <a:t>CITT</a:t>
            </a:r>
            <a:r>
              <a:rPr lang="it-IT" sz="1100" dirty="0" smtClean="0">
                <a:solidFill>
                  <a:srgbClr val="E36E17"/>
                </a:solidFill>
                <a:latin typeface="Calibri"/>
              </a:rPr>
              <a:t>À: </a:t>
            </a:r>
            <a:r>
              <a:rPr lang="it-IT" sz="1100" dirty="0" smtClean="0">
                <a:solidFill>
                  <a:srgbClr val="E36E17"/>
                </a:solidFill>
              </a:rPr>
              <a:t>Varese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071670" y="857232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i="1" dirty="0" smtClean="0">
                <a:solidFill>
                  <a:srgbClr val="E36E17"/>
                </a:solidFill>
              </a:rPr>
              <a:t>Group Leader/Insegnante d’inglese in SARDEGNA –  ragazzi dagli 11 ai 14 anni</a:t>
            </a:r>
          </a:p>
          <a:p>
            <a:pPr algn="just"/>
            <a:r>
              <a:rPr lang="it-IT" sz="1200" b="1" i="1" dirty="0" smtClean="0">
                <a:solidFill>
                  <a:srgbClr val="E36E17"/>
                </a:solidFill>
              </a:rPr>
              <a:t>Liliana:</a:t>
            </a:r>
            <a:r>
              <a:rPr lang="it-IT" sz="1200" b="1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smtClean="0">
                <a:solidFill>
                  <a:schemeClr val="bg1"/>
                </a:solidFill>
              </a:rPr>
              <a:t>“Inizialmente avevo qualche preoccupazione, perché era la mia prima esperienza. Non sapevo cosa aspettarmi e non conoscevo nessuno. Le paure sono svanite subito; mi sono trovata in un ambiente amichevole. Ho conosciuto persone fantastiche che ora considero come una seconda famiglia”</a:t>
            </a:r>
            <a:endParaRPr lang="it-IT" sz="1200" i="1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071670" y="3714752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i="1" dirty="0" smtClean="0">
                <a:solidFill>
                  <a:srgbClr val="E36E17"/>
                </a:solidFill>
              </a:rPr>
              <a:t>Group Leader a NEW YORK–  ragazzi dai 16 ai 22 anni</a:t>
            </a:r>
          </a:p>
          <a:p>
            <a:pPr algn="just"/>
            <a:r>
              <a:rPr lang="it-IT" sz="1200" b="1" i="1" dirty="0" smtClean="0">
                <a:solidFill>
                  <a:srgbClr val="E36E17"/>
                </a:solidFill>
              </a:rPr>
              <a:t>Ettore: </a:t>
            </a:r>
            <a:r>
              <a:rPr lang="it-IT" sz="1200" b="1" i="1" dirty="0" smtClean="0">
                <a:solidFill>
                  <a:schemeClr val="bg1"/>
                </a:solidFill>
              </a:rPr>
              <a:t>“</a:t>
            </a:r>
            <a:r>
              <a:rPr lang="it-IT" sz="1200" i="1" dirty="0" smtClean="0">
                <a:solidFill>
                  <a:schemeClr val="bg1"/>
                </a:solidFill>
              </a:rPr>
              <a:t>Quest’esperienza mi ha cambiato la vita. Mi sono sentito finalmente gratificato </a:t>
            </a:r>
            <a:r>
              <a:rPr lang="it-IT" sz="1200" i="1" dirty="0" err="1" smtClean="0">
                <a:solidFill>
                  <a:schemeClr val="bg1"/>
                </a:solidFill>
              </a:rPr>
              <a:t>lavorativamente</a:t>
            </a:r>
            <a:r>
              <a:rPr lang="it-IT" sz="1200" i="1" dirty="0" smtClean="0">
                <a:solidFill>
                  <a:schemeClr val="bg1"/>
                </a:solidFill>
              </a:rPr>
              <a:t> e ho aumentato la fiducia nelle mie capacità. Un’esperienza elettrizzante!”</a:t>
            </a:r>
            <a:endParaRPr lang="it-IT" sz="1200" i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071670" y="2071678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i="1" dirty="0" err="1" smtClean="0">
                <a:solidFill>
                  <a:srgbClr val="E36E17"/>
                </a:solidFill>
              </a:rPr>
              <a:t>Capoanimatrice</a:t>
            </a:r>
            <a:r>
              <a:rPr lang="it-IT" sz="1200" b="1" i="1" dirty="0" smtClean="0">
                <a:solidFill>
                  <a:srgbClr val="E36E17"/>
                </a:solidFill>
              </a:rPr>
              <a:t> in SARDEGNA–  ragazzi dagli 11 ai 14 anni</a:t>
            </a:r>
          </a:p>
          <a:p>
            <a:pPr algn="just"/>
            <a:r>
              <a:rPr lang="it-IT" sz="1200" b="1" i="1" dirty="0" smtClean="0">
                <a:solidFill>
                  <a:srgbClr val="E36E17"/>
                </a:solidFill>
              </a:rPr>
              <a:t>Giorgia: </a:t>
            </a:r>
            <a:r>
              <a:rPr lang="it-IT" sz="1200" i="1" dirty="0" smtClean="0">
                <a:solidFill>
                  <a:schemeClr val="bg1"/>
                </a:solidFill>
              </a:rPr>
              <a:t>“Quando ti ritrovi a lavorare in una vacanza studio e, magari al terzo giorno, hai un attimo per guardarti allo specchio, ti guardi e ti dici: "Santo cielo, mi hanno sbattuta fuori dal mondo!".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i="1" dirty="0" smtClean="0">
                <a:solidFill>
                  <a:schemeClr val="bg1"/>
                </a:solidFill>
              </a:rPr>
              <a:t>Scoprire poi, in un'esplosione di meraviglia, che dentro quella dimensione tu puoi sentire tutta la potenza e l'energia del mondo...beh, ti fa sentire invincibile e incredibilmente felice.”</a:t>
            </a:r>
            <a:endParaRPr lang="it-IT" sz="1200" dirty="0" smtClean="0">
              <a:solidFill>
                <a:schemeClr val="bg1"/>
              </a:solidFill>
            </a:endParaRPr>
          </a:p>
          <a:p>
            <a:pPr algn="just"/>
            <a:endParaRPr lang="it-IT" sz="1200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000232" y="4929198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i="1" dirty="0" smtClean="0">
                <a:solidFill>
                  <a:srgbClr val="E36E17"/>
                </a:solidFill>
              </a:rPr>
              <a:t>Coordinatrice in SCOZIA –  ragazzi dai 14 ai 19 anni</a:t>
            </a:r>
          </a:p>
          <a:p>
            <a:pPr algn="just"/>
            <a:r>
              <a:rPr lang="it-IT" sz="1200" b="1" i="1" dirty="0" smtClean="0">
                <a:solidFill>
                  <a:srgbClr val="E36E17"/>
                </a:solidFill>
              </a:rPr>
              <a:t>Marika:</a:t>
            </a:r>
            <a:r>
              <a:rPr lang="it-IT" sz="1200" b="1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smtClean="0">
                <a:solidFill>
                  <a:schemeClr val="bg1"/>
                </a:solidFill>
              </a:rPr>
              <a:t>Questo è il mio terzo anno di soggiorni all’estero e il primo come coordinatrice. È sempre un’esperienza intensa, divertente e stimolante, che mi ha fatto crescere personalmente e professionalmente e di cui non riesco a fare a meno per ricaricarmi dopo un anno di intenso lavoro.”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u="sng" dirty="0" smtClean="0"/>
              <a:t/>
            </a:r>
            <a:br>
              <a:rPr lang="it-IT" u="sng" dirty="0" smtClean="0"/>
            </a:br>
            <a:r>
              <a:rPr lang="it-IT" u="sng" dirty="0" smtClean="0"/>
              <a:t>Grazie per l’attenzione</a:t>
            </a:r>
            <a:br>
              <a:rPr lang="it-IT" u="sng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71604" y="2000240"/>
            <a:ext cx="55721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dirty="0" smtClean="0">
              <a:solidFill>
                <a:schemeClr val="bg1"/>
              </a:solidFill>
            </a:endParaRP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CEFO – Centro Europeo Formazione e Orientamento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Presso l’ Eurodesk del Centro di 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Documentazione Europea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Via Castro Laurenziano, 9 – 00161 Roma (RM)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TEL     06/49766889</a:t>
            </a:r>
            <a:br>
              <a:rPr lang="it-IT" sz="2000" dirty="0" smtClean="0">
                <a:solidFill>
                  <a:schemeClr val="bg1"/>
                </a:solidFill>
              </a:rPr>
            </a:br>
            <a:r>
              <a:rPr lang="it-IT" sz="2000" dirty="0" smtClean="0">
                <a:solidFill>
                  <a:schemeClr val="bg1"/>
                </a:solidFill>
              </a:rPr>
              <a:t>FAX     06/62201307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E-mail: </a:t>
            </a:r>
            <a:r>
              <a:rPr lang="it-IT" sz="2000" dirty="0" smtClean="0">
                <a:solidFill>
                  <a:srgbClr val="E36E17"/>
                </a:solidFill>
                <a:hlinkClick r:id="rId2"/>
              </a:rPr>
              <a:t>ceforoma@gmail.com</a:t>
            </a:r>
            <a:endParaRPr lang="it-IT" sz="2000" dirty="0" smtClean="0">
              <a:solidFill>
                <a:srgbClr val="E36E17"/>
              </a:solidFill>
            </a:endParaRP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Sito: </a:t>
            </a:r>
            <a:r>
              <a:rPr lang="it-IT" sz="2000" dirty="0" smtClean="0">
                <a:solidFill>
                  <a:schemeClr val="bg1"/>
                </a:solidFill>
                <a:hlinkClick r:id="rId3"/>
              </a:rPr>
              <a:t>www.cefo.it</a:t>
            </a:r>
            <a:endParaRPr lang="it-IT" sz="2000" dirty="0" smtClean="0">
              <a:solidFill>
                <a:schemeClr val="bg1"/>
              </a:solidFill>
            </a:endParaRPr>
          </a:p>
          <a:p>
            <a:pPr algn="ctr"/>
            <a:endParaRPr lang="it-IT" sz="2000" dirty="0" smtClean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28794" y="4071942"/>
            <a:ext cx="55721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b="1" dirty="0" smtClean="0">
              <a:hlinkClick r:id="rId4" tooltip="blocked::http://www.facebook.com/cefo.roma"/>
            </a:endParaRPr>
          </a:p>
          <a:p>
            <a:pPr algn="ctr"/>
            <a:endParaRPr lang="it-IT" b="1" dirty="0" smtClean="0">
              <a:hlinkClick r:id="rId4" tooltip="blocked::http://www.facebook.com/cefo.roma"/>
            </a:endParaRPr>
          </a:p>
          <a:p>
            <a:pPr algn="ctr"/>
            <a:endParaRPr lang="it-IT" b="1" dirty="0" smtClean="0">
              <a:hlinkClick r:id="rId4" tooltip="blocked::http://www.facebook.com/cefo.roma"/>
            </a:endParaRPr>
          </a:p>
          <a:p>
            <a:pPr algn="ctr"/>
            <a:r>
              <a:rPr lang="it-IT" b="1" dirty="0" smtClean="0">
                <a:hlinkClick r:id="rId4" tooltip="blocked::http://www.facebook.com/cefo.roma"/>
              </a:rPr>
              <a:t>http://www.facebook.com/</a:t>
            </a:r>
            <a:r>
              <a:rPr lang="it-IT" b="1" dirty="0" err="1" smtClean="0">
                <a:hlinkClick r:id="rId4" tooltip="blocked::http://www.facebook.com/cefo.roma"/>
              </a:rPr>
              <a:t>cefo.roma</a:t>
            </a:r>
            <a:endParaRPr lang="it-IT" b="1" dirty="0" smtClean="0"/>
          </a:p>
          <a:p>
            <a:pPr algn="ctr"/>
            <a:r>
              <a:rPr lang="it-IT" b="1" dirty="0" smtClean="0">
                <a:solidFill>
                  <a:schemeClr val="hlink"/>
                </a:solidFill>
              </a:rPr>
              <a:t>http:/www.linkedin.com/pub/</a:t>
            </a:r>
            <a:r>
              <a:rPr lang="it-IT" b="1" dirty="0" err="1" smtClean="0">
                <a:solidFill>
                  <a:schemeClr val="hlink"/>
                </a:solidFill>
              </a:rPr>
              <a:t>cefo-roma</a:t>
            </a:r>
            <a:r>
              <a:rPr lang="it-IT" b="1" dirty="0" smtClean="0">
                <a:solidFill>
                  <a:schemeClr val="hlink"/>
                </a:solidFill>
              </a:rPr>
              <a:t>/84/92a/b56</a:t>
            </a:r>
            <a:endParaRPr lang="it-IT" dirty="0"/>
          </a:p>
        </p:txBody>
      </p:sp>
      <p:pic>
        <p:nvPicPr>
          <p:cNvPr id="5" name="Picture 1" descr="C:\Users\Utente\Desktop\cef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785794"/>
            <a:ext cx="228600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600" b="1" i="1" u="sng" dirty="0" smtClean="0">
                <a:solidFill>
                  <a:schemeClr val="bg1"/>
                </a:solidFill>
              </a:rPr>
              <a:t>CEFO: </a:t>
            </a:r>
            <a:r>
              <a:rPr lang="en-US" sz="2400" i="1" u="sng" dirty="0" smtClean="0">
                <a:solidFill>
                  <a:schemeClr val="bg1"/>
                </a:solidFill>
              </a:rPr>
              <a:t>Centro </a:t>
            </a:r>
            <a:r>
              <a:rPr lang="en-US" sz="2400" i="1" u="sng" dirty="0" err="1" smtClean="0">
                <a:solidFill>
                  <a:schemeClr val="bg1"/>
                </a:solidFill>
              </a:rPr>
              <a:t>Europeo</a:t>
            </a:r>
            <a:r>
              <a:rPr lang="en-US" sz="2400" i="1" u="sng" dirty="0" smtClean="0">
                <a:solidFill>
                  <a:schemeClr val="bg1"/>
                </a:solidFill>
              </a:rPr>
              <a:t> </a:t>
            </a:r>
            <a:r>
              <a:rPr lang="en-US" sz="2400" i="1" u="sng" dirty="0" err="1" smtClean="0">
                <a:solidFill>
                  <a:schemeClr val="bg1"/>
                </a:solidFill>
              </a:rPr>
              <a:t>Formazione</a:t>
            </a:r>
            <a:r>
              <a:rPr lang="en-US" sz="2400" i="1" u="sng" dirty="0" smtClean="0">
                <a:solidFill>
                  <a:schemeClr val="bg1"/>
                </a:solidFill>
              </a:rPr>
              <a:t> e </a:t>
            </a:r>
            <a:r>
              <a:rPr lang="en-US" sz="2400" i="1" u="sng" dirty="0" err="1" smtClean="0">
                <a:solidFill>
                  <a:schemeClr val="bg1"/>
                </a:solidFill>
              </a:rPr>
              <a:t>Orientamento</a:t>
            </a:r>
            <a:endParaRPr lang="en-US" i="1" u="sng" dirty="0">
              <a:solidFill>
                <a:schemeClr val="bg1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714612" y="1214422"/>
            <a:ext cx="6257940" cy="35718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u="sng" dirty="0" smtClean="0">
                <a:solidFill>
                  <a:srgbClr val="E36E17"/>
                </a:solidFill>
              </a:rPr>
              <a:t>Chi </a:t>
            </a:r>
            <a:r>
              <a:rPr lang="en-US" sz="2800" b="1" i="1" u="sng" dirty="0" err="1" smtClean="0">
                <a:solidFill>
                  <a:srgbClr val="E36E17"/>
                </a:solidFill>
              </a:rPr>
              <a:t>Siamo</a:t>
            </a:r>
            <a:endParaRPr lang="en-US" sz="2800" b="1" i="1" u="sng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Il </a:t>
            </a:r>
            <a:r>
              <a:rPr lang="en-US" sz="2000" b="1" dirty="0" smtClean="0">
                <a:solidFill>
                  <a:schemeClr val="bg1"/>
                </a:solidFill>
              </a:rPr>
              <a:t>CEFO</a:t>
            </a:r>
            <a:r>
              <a:rPr lang="en-US" sz="1800" dirty="0" smtClean="0">
                <a:solidFill>
                  <a:schemeClr val="bg1"/>
                </a:solidFill>
              </a:rPr>
              <a:t> è </a:t>
            </a:r>
            <a:r>
              <a:rPr lang="en-US" sz="1800" dirty="0" err="1" smtClean="0">
                <a:solidFill>
                  <a:schemeClr val="bg1"/>
                </a:solidFill>
              </a:rPr>
              <a:t>un’associazione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culturale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nata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nel</a:t>
            </a:r>
            <a:r>
              <a:rPr lang="en-US" sz="1800" dirty="0" smtClean="0">
                <a:solidFill>
                  <a:schemeClr val="bg1"/>
                </a:solidFill>
              </a:rPr>
              <a:t> 2008 con </a:t>
            </a:r>
            <a:r>
              <a:rPr lang="en-US" sz="1800" dirty="0" err="1" smtClean="0">
                <a:solidFill>
                  <a:schemeClr val="bg1"/>
                </a:solidFill>
              </a:rPr>
              <a:t>l’intento</a:t>
            </a:r>
            <a:r>
              <a:rPr lang="en-US" sz="1800" dirty="0" smtClean="0">
                <a:solidFill>
                  <a:schemeClr val="bg1"/>
                </a:solidFill>
              </a:rPr>
              <a:t> di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supportare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giovani</a:t>
            </a:r>
            <a:r>
              <a:rPr lang="en-US" sz="1800" dirty="0" smtClean="0">
                <a:solidFill>
                  <a:schemeClr val="bg1"/>
                </a:solidFill>
              </a:rPr>
              <a:t>  </a:t>
            </a:r>
            <a:r>
              <a:rPr lang="en-US" sz="1800" dirty="0" err="1" smtClean="0">
                <a:solidFill>
                  <a:schemeClr val="bg1"/>
                </a:solidFill>
              </a:rPr>
              <a:t>nel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processo</a:t>
            </a:r>
            <a:r>
              <a:rPr lang="en-US" sz="1800" dirty="0" smtClean="0">
                <a:solidFill>
                  <a:schemeClr val="bg1"/>
                </a:solidFill>
              </a:rPr>
              <a:t> di </a:t>
            </a:r>
            <a:r>
              <a:rPr lang="en-US" sz="1800" dirty="0" err="1" smtClean="0">
                <a:solidFill>
                  <a:schemeClr val="bg1"/>
                </a:solidFill>
              </a:rPr>
              <a:t>inserimento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en-US" sz="1800" dirty="0" err="1" smtClean="0">
                <a:solidFill>
                  <a:schemeClr val="bg1"/>
                </a:solidFill>
              </a:rPr>
              <a:t>nel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mondo</a:t>
            </a:r>
            <a:r>
              <a:rPr lang="en-US" sz="1800" dirty="0" smtClean="0">
                <a:solidFill>
                  <a:schemeClr val="bg1"/>
                </a:solidFill>
              </a:rPr>
              <a:t> del </a:t>
            </a:r>
            <a:r>
              <a:rPr lang="en-US" sz="1800" dirty="0" err="1" smtClean="0">
                <a:solidFill>
                  <a:schemeClr val="bg1"/>
                </a:solidFill>
              </a:rPr>
              <a:t>lavoro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La nostra </a:t>
            </a:r>
            <a:r>
              <a:rPr lang="en-US" sz="1800" i="1" u="sng" dirty="0" smtClean="0">
                <a:solidFill>
                  <a:schemeClr val="bg1"/>
                </a:solidFill>
              </a:rPr>
              <a:t>mission</a:t>
            </a:r>
            <a:r>
              <a:rPr lang="en-US" sz="1800" dirty="0" smtClean="0">
                <a:solidFill>
                  <a:schemeClr val="bg1"/>
                </a:solidFill>
              </a:rPr>
              <a:t> è </a:t>
            </a:r>
            <a:r>
              <a:rPr lang="en-US" sz="2000" b="1" dirty="0" smtClean="0">
                <a:solidFill>
                  <a:schemeClr val="bg1"/>
                </a:solidFill>
              </a:rPr>
              <a:t>ORIENTARE</a:t>
            </a:r>
            <a:r>
              <a:rPr lang="en-US" sz="1800" dirty="0" smtClean="0">
                <a:solidFill>
                  <a:schemeClr val="bg1"/>
                </a:solidFill>
              </a:rPr>
              <a:t> e </a:t>
            </a:r>
            <a:r>
              <a:rPr lang="en-US" sz="2000" b="1" dirty="0" smtClean="0">
                <a:solidFill>
                  <a:schemeClr val="bg1"/>
                </a:solidFill>
              </a:rPr>
              <a:t>FORMARE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nostri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soci</a:t>
            </a:r>
            <a:r>
              <a:rPr lang="en-US" sz="1800" dirty="0" smtClean="0">
                <a:solidFill>
                  <a:schemeClr val="bg1"/>
                </a:solidFill>
              </a:rPr>
              <a:t> circa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le </a:t>
            </a:r>
            <a:r>
              <a:rPr lang="en-US" sz="1800" dirty="0" err="1" smtClean="0">
                <a:solidFill>
                  <a:schemeClr val="bg1"/>
                </a:solidFill>
              </a:rPr>
              <a:t>opportunità</a:t>
            </a:r>
            <a:r>
              <a:rPr lang="en-US" sz="1800" dirty="0" smtClean="0">
                <a:solidFill>
                  <a:schemeClr val="bg1"/>
                </a:solidFill>
              </a:rPr>
              <a:t> formative e  </a:t>
            </a:r>
            <a:r>
              <a:rPr lang="en-US" sz="1800" dirty="0" err="1" smtClean="0">
                <a:solidFill>
                  <a:schemeClr val="bg1"/>
                </a:solidFill>
              </a:rPr>
              <a:t>occupazionali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en-US" sz="1800" dirty="0" err="1" smtClean="0">
                <a:solidFill>
                  <a:schemeClr val="bg1"/>
                </a:solidFill>
              </a:rPr>
              <a:t>esistenti</a:t>
            </a:r>
            <a:r>
              <a:rPr lang="en-US" sz="1800" dirty="0" smtClean="0">
                <a:solidFill>
                  <a:schemeClr val="bg1"/>
                </a:solidFill>
              </a:rPr>
              <a:t> in Italia e </a:t>
            </a:r>
            <a:r>
              <a:rPr lang="en-US" sz="1800" dirty="0" err="1" smtClean="0">
                <a:solidFill>
                  <a:schemeClr val="bg1"/>
                </a:solidFill>
              </a:rPr>
              <a:t>all’estero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it-IT" sz="1600" b="1" dirty="0" smtClean="0">
                <a:solidFill>
                  <a:srgbClr val="E36E17"/>
                </a:solidFill>
                <a:latin typeface="Times New Roman" pitchFamily="18" charset="0"/>
                <a:cs typeface="Times New Roman" pitchFamily="18" charset="0"/>
              </a:rPr>
              <a:t>PER AVERE MAGGIORI OPPORTUNIT</a:t>
            </a:r>
            <a:r>
              <a:rPr lang="en-US" sz="1600" b="1" dirty="0" smtClean="0">
                <a:solidFill>
                  <a:srgbClr val="E36E17"/>
                </a:solidFill>
                <a:latin typeface="Times New Roman" pitchFamily="18" charset="0"/>
                <a:cs typeface="Times New Roman" pitchFamily="18" charset="0"/>
              </a:rPr>
              <a:t>Á E…</a:t>
            </a:r>
          </a:p>
          <a:p>
            <a:pPr algn="ctr">
              <a:buNone/>
            </a:pPr>
            <a:r>
              <a:rPr lang="en-US" sz="1600" b="1" dirty="0" smtClean="0">
                <a:solidFill>
                  <a:srgbClr val="E36E17"/>
                </a:solidFill>
                <a:latin typeface="Times New Roman" pitchFamily="18" charset="0"/>
                <a:cs typeface="Times New Roman" pitchFamily="18" charset="0"/>
              </a:rPr>
              <a:t>FARE SCELTE MIGLIORI!</a:t>
            </a:r>
          </a:p>
          <a:p>
            <a:pPr algn="ctr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Picture 4" descr="ha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49"/>
            <a:ext cx="2519362" cy="52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 smtClean="0">
                <a:solidFill>
                  <a:schemeClr val="bg1"/>
                </a:solidFill>
              </a:rPr>
              <a:t>              </a:t>
            </a:r>
            <a:r>
              <a:rPr lang="en-US" sz="3600" b="1" i="1" u="sng" dirty="0" smtClean="0">
                <a:solidFill>
                  <a:schemeClr val="bg1"/>
                </a:solidFill>
              </a:rPr>
              <a:t>CEFO: </a:t>
            </a:r>
            <a:br>
              <a:rPr lang="en-US" sz="3600" b="1" i="1" u="sng" dirty="0" smtClean="0">
                <a:solidFill>
                  <a:schemeClr val="bg1"/>
                </a:solidFill>
              </a:rPr>
            </a:br>
            <a:r>
              <a:rPr lang="en-US" sz="2000" i="1" u="sng" dirty="0" smtClean="0">
                <a:solidFill>
                  <a:schemeClr val="bg1"/>
                </a:solidFill>
              </a:rPr>
              <a:t>Centro </a:t>
            </a:r>
            <a:r>
              <a:rPr lang="en-US" sz="2000" i="1" u="sng" dirty="0" err="1" smtClean="0">
                <a:solidFill>
                  <a:schemeClr val="bg1"/>
                </a:solidFill>
              </a:rPr>
              <a:t>Europeo</a:t>
            </a:r>
            <a:r>
              <a:rPr lang="en-US" sz="2000" i="1" u="sng" dirty="0" smtClean="0">
                <a:solidFill>
                  <a:schemeClr val="bg1"/>
                </a:solidFill>
              </a:rPr>
              <a:t> Formazione e Orientamento</a:t>
            </a:r>
            <a:endParaRPr lang="en-US" sz="2000" i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572140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it-IT" sz="1600" b="1" i="1" dirty="0" smtClean="0">
                <a:solidFill>
                  <a:schemeClr val="bg1"/>
                </a:solidFill>
              </a:rPr>
              <a:t>Euro desk </a:t>
            </a:r>
            <a:r>
              <a:rPr lang="it-IT" sz="1600" dirty="0" smtClean="0">
                <a:solidFill>
                  <a:schemeClr val="bg1"/>
                </a:solidFill>
              </a:rPr>
              <a:t>è una rete europea specializzata  nel servizio di</a:t>
            </a:r>
          </a:p>
          <a:p>
            <a:pPr algn="just">
              <a:buNone/>
            </a:pPr>
            <a:r>
              <a:rPr lang="it-IT" sz="1600" dirty="0" smtClean="0">
                <a:solidFill>
                  <a:schemeClr val="bg1"/>
                </a:solidFill>
              </a:rPr>
              <a:t> informazione e orientamento per promuovere i programmi che</a:t>
            </a:r>
          </a:p>
          <a:p>
            <a:pPr algn="just">
              <a:buNone/>
            </a:pPr>
            <a:r>
              <a:rPr lang="it-IT" sz="1600" dirty="0" smtClean="0">
                <a:solidFill>
                  <a:schemeClr val="bg1"/>
                </a:solidFill>
              </a:rPr>
              <a:t>favoriscono la mobilità giovanile nell’ambito dell’Unione Europea</a:t>
            </a:r>
          </a:p>
          <a:p>
            <a:pPr>
              <a:spcBef>
                <a:spcPts val="0"/>
              </a:spcBef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None/>
            </a:pPr>
            <a:endParaRPr lang="en-US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sz="2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magine 4" descr="euroloca7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0"/>
            <a:ext cx="3714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142976" y="1500174"/>
            <a:ext cx="30003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endParaRPr lang="en-US" b="1" u="sng" dirty="0" smtClean="0"/>
          </a:p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n-US" b="1" u="sng" dirty="0" smtClean="0">
                <a:solidFill>
                  <a:srgbClr val="E36E17"/>
                </a:solidFill>
              </a:rPr>
              <a:t>PUNTO LOCALE EURODESK </a:t>
            </a:r>
          </a:p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n-US" sz="1400" i="1" dirty="0" err="1" smtClean="0">
                <a:solidFill>
                  <a:schemeClr val="bg1"/>
                </a:solidFill>
              </a:rPr>
              <a:t>presso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sz="1600" b="1" i="1" dirty="0" err="1" smtClean="0">
                <a:solidFill>
                  <a:schemeClr val="bg1"/>
                </a:solidFill>
              </a:rPr>
              <a:t>Università</a:t>
            </a:r>
            <a:r>
              <a:rPr lang="en-US" sz="1600" b="1" i="1" dirty="0" smtClean="0">
                <a:solidFill>
                  <a:schemeClr val="bg1"/>
                </a:solidFill>
              </a:rPr>
              <a:t> la </a:t>
            </a:r>
            <a:r>
              <a:rPr lang="en-US" sz="1600" b="1" i="1" dirty="0" err="1" smtClean="0">
                <a:solidFill>
                  <a:schemeClr val="bg1"/>
                </a:solidFill>
              </a:rPr>
              <a:t>Sapienza</a:t>
            </a:r>
            <a:r>
              <a:rPr lang="en-US" sz="1600" b="1" i="1" dirty="0" smtClean="0">
                <a:solidFill>
                  <a:schemeClr val="bg1"/>
                </a:solidFill>
              </a:rPr>
              <a:t> di Roma</a:t>
            </a:r>
          </a:p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sz="1600" b="1" i="1" dirty="0" err="1" smtClean="0">
                <a:solidFill>
                  <a:schemeClr val="bg1"/>
                </a:solidFill>
              </a:rPr>
              <a:t>Facoltà</a:t>
            </a:r>
            <a:r>
              <a:rPr lang="en-US" sz="1600" b="1" i="1" dirty="0" smtClean="0">
                <a:solidFill>
                  <a:schemeClr val="bg1"/>
                </a:solidFill>
              </a:rPr>
              <a:t> di </a:t>
            </a:r>
            <a:r>
              <a:rPr lang="en-US" sz="1600" b="1" i="1" dirty="0" err="1" smtClean="0">
                <a:solidFill>
                  <a:schemeClr val="bg1"/>
                </a:solidFill>
              </a:rPr>
              <a:t>Economia</a:t>
            </a:r>
            <a:endParaRPr lang="en-US" sz="1600" b="1" i="1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10" name="Picture 2" descr="F:\EURODESK\LOGO EURODESK\logo_euk_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71876"/>
            <a:ext cx="3857652" cy="131965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it-IT" i="1" u="sng" dirty="0" smtClean="0"/>
              <a:t>Il CEFO in Cifre</a:t>
            </a:r>
            <a:endParaRPr lang="it-IT" i="1" u="sng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35824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C:\Users\utente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14925"/>
            <a:ext cx="2619375" cy="1743075"/>
          </a:xfrm>
          <a:prstGeom prst="rect">
            <a:avLst/>
          </a:prstGeom>
          <a:noFill/>
        </p:spPr>
      </p:pic>
      <p:pic>
        <p:nvPicPr>
          <p:cNvPr id="4099" name="Picture 3" descr="C:\Users\utente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0"/>
            <a:ext cx="2643174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939784"/>
          </a:xfrm>
        </p:spPr>
        <p:txBody>
          <a:bodyPr>
            <a:noAutofit/>
          </a:bodyPr>
          <a:lstStyle/>
          <a:p>
            <a:r>
              <a:rPr lang="it-IT" sz="3600" u="sng" dirty="0" smtClean="0">
                <a:solidFill>
                  <a:schemeClr val="bg1"/>
                </a:solidFill>
              </a:rPr>
              <a:t>IL PROGETTO PRINCIPALE DEL CEFO: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000108"/>
            <a:ext cx="8401080" cy="46863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u="sng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u="sng" dirty="0" smtClean="0">
                <a:solidFill>
                  <a:srgbClr val="E36E17"/>
                </a:solidFill>
                <a:latin typeface="Times New Roman" pitchFamily="18" charset="0"/>
                <a:cs typeface="Times New Roman" pitchFamily="18" charset="0"/>
              </a:rPr>
              <a:t>I Soggiorni studio per ragazzi:</a:t>
            </a:r>
            <a:endParaRPr lang="it-IT" sz="28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“Un’esperienza di mobilità tra giovani, in un contesto altrettanto giovanile, il più delle volte internazionale che consente di creare nuovi contatti, conoscenza e integrazione in un mondo multiculturale”</a:t>
            </a:r>
            <a:endParaRPr lang="it-IT" sz="2800" b="1" u="sng" dirty="0" smtClean="0">
              <a:solidFill>
                <a:srgbClr val="E36E1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2800" b="1" u="sng" dirty="0" smtClean="0">
                <a:solidFill>
                  <a:srgbClr val="E36E17"/>
                </a:solidFill>
                <a:latin typeface="Times New Roman" pitchFamily="18" charset="0"/>
                <a:cs typeface="Times New Roman" pitchFamily="18" charset="0"/>
              </a:rPr>
              <a:t>Lavorare nei soggiorni studio in Italia e all’estero:</a:t>
            </a:r>
          </a:p>
          <a:p>
            <a:pPr algn="ctr"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Un lavoro stagionale nel settore dell’accompagnamento e dei soggiorni studio rappresenta un’opportunità per acquisire conoscenze utili a livello personale, importanti anche per il proprio futuro professionale; se l’esperienza è all’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estero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poi, diventa anche un ottimo modo per migliorare la conoscenza di una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lingua straniera e nuove logiche e metodi di lavoro</a:t>
            </a:r>
            <a:endParaRPr lang="it-IT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i="1" u="sng" dirty="0" smtClean="0"/>
          </a:p>
          <a:p>
            <a:pPr>
              <a:buNone/>
            </a:pPr>
            <a:endParaRPr lang="it-IT" i="1" u="sng" dirty="0" smtClean="0"/>
          </a:p>
        </p:txBody>
      </p:sp>
      <p:cxnSp>
        <p:nvCxnSpPr>
          <p:cNvPr id="5" name="Connettore 2 4"/>
          <p:cNvCxnSpPr/>
          <p:nvPr/>
        </p:nvCxnSpPr>
        <p:spPr>
          <a:xfrm rot="5400000">
            <a:off x="4251323" y="3535363"/>
            <a:ext cx="35719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E:\PERIODICO ON LINE\PER IL SITO\NEWSLETTER 2016\NUOVE FOTO NEWSLETTER\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60"/>
            <a:ext cx="3571868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/>
          <a:lstStyle/>
          <a:p>
            <a:r>
              <a:rPr lang="it-IT" i="1" u="sng" dirty="0" smtClean="0"/>
              <a:t>Destinazioni 2016</a:t>
            </a:r>
            <a:endParaRPr lang="it-IT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5715016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it-IT" sz="1200" b="1" u="sng" dirty="0" smtClean="0">
                <a:solidFill>
                  <a:srgbClr val="E36E17"/>
                </a:solidFill>
              </a:rPr>
              <a:t>ITALIA</a:t>
            </a:r>
          </a:p>
          <a:p>
            <a:pPr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Abruzzo</a:t>
            </a:r>
          </a:p>
          <a:p>
            <a:pPr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Basilicata</a:t>
            </a:r>
          </a:p>
          <a:p>
            <a:pPr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Calabria</a:t>
            </a:r>
          </a:p>
          <a:p>
            <a:pPr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Lazio</a:t>
            </a:r>
          </a:p>
          <a:p>
            <a:pPr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Sardegna </a:t>
            </a:r>
            <a:r>
              <a:rPr lang="it-IT" sz="1200" i="1" dirty="0" smtClean="0">
                <a:solidFill>
                  <a:schemeClr val="bg1"/>
                </a:solidFill>
              </a:rPr>
              <a:t>(Baia </a:t>
            </a:r>
            <a:r>
              <a:rPr lang="it-IT" sz="1200" i="1" dirty="0" err="1" smtClean="0">
                <a:solidFill>
                  <a:schemeClr val="bg1"/>
                </a:solidFill>
              </a:rPr>
              <a:t>Sardinia</a:t>
            </a:r>
            <a:r>
              <a:rPr lang="it-IT" sz="1200" i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Sardegna </a:t>
            </a:r>
            <a:r>
              <a:rPr lang="it-IT" sz="1200" i="1" dirty="0" smtClean="0">
                <a:solidFill>
                  <a:schemeClr val="bg1"/>
                </a:solidFill>
              </a:rPr>
              <a:t>(Costa </a:t>
            </a:r>
            <a:r>
              <a:rPr lang="it-IT" sz="1200" i="1" dirty="0" err="1" smtClean="0">
                <a:solidFill>
                  <a:schemeClr val="bg1"/>
                </a:solidFill>
              </a:rPr>
              <a:t>Smeralda</a:t>
            </a:r>
            <a:r>
              <a:rPr lang="it-IT" sz="1200" i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Toscana</a:t>
            </a:r>
          </a:p>
          <a:p>
            <a:pPr>
              <a:buNone/>
            </a:pPr>
            <a:endParaRPr lang="it-IT" sz="12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Users\Utente\Desktop\024-blue-world-map-free-vec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14423"/>
            <a:ext cx="4000528" cy="214314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4786314" y="3429000"/>
            <a:ext cx="328614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200" b="1" u="sng" dirty="0" smtClean="0">
                <a:solidFill>
                  <a:srgbClr val="E36E17"/>
                </a:solidFill>
              </a:rPr>
              <a:t>SPAGNA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Malaga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Barcellona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786314" y="4214818"/>
            <a:ext cx="328614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200" b="1" u="sng" dirty="0" smtClean="0">
                <a:solidFill>
                  <a:srgbClr val="E36E17"/>
                </a:solidFill>
              </a:rPr>
              <a:t>FRANCIA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Nizza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Parigi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000496" y="5357826"/>
            <a:ext cx="328614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 smtClean="0">
                <a:solidFill>
                  <a:srgbClr val="E36E17"/>
                </a:solidFill>
              </a:rPr>
              <a:t>GERMANIA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Francoforte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500298" y="3429000"/>
            <a:ext cx="3286148" cy="271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200" b="1" u="sng" dirty="0" smtClean="0">
                <a:solidFill>
                  <a:srgbClr val="E36E17"/>
                </a:solidFill>
              </a:rPr>
              <a:t>REGNO UNITO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Londra 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Brighton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Cambridge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Canterbury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Dundee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Edimburgo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Oxford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lang="it-IT" sz="1200" dirty="0" smtClean="0">
              <a:solidFill>
                <a:schemeClr val="bg1"/>
              </a:solidFill>
            </a:endParaRPr>
          </a:p>
          <a:p>
            <a:pPr indent="-342900">
              <a:spcBef>
                <a:spcPct val="20000"/>
              </a:spcBef>
            </a:pPr>
            <a:r>
              <a:rPr lang="it-IT" sz="1200" b="1" u="sng" dirty="0" smtClean="0">
                <a:solidFill>
                  <a:srgbClr val="E36E17"/>
                </a:solidFill>
              </a:rPr>
              <a:t>IRLANDA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Dublino </a:t>
            </a:r>
          </a:p>
          <a:p>
            <a:pPr marL="342900" indent="-342900">
              <a:spcBef>
                <a:spcPct val="20000"/>
              </a:spcBef>
            </a:pPr>
            <a:endParaRPr lang="it-IT" sz="12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6500826" y="3429000"/>
            <a:ext cx="328614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 smtClean="0">
                <a:solidFill>
                  <a:schemeClr val="bg1"/>
                </a:solidFill>
              </a:rPr>
              <a:t> </a:t>
            </a:r>
            <a:r>
              <a:rPr lang="it-IT" sz="1200" b="1" u="sng" dirty="0" smtClean="0">
                <a:solidFill>
                  <a:srgbClr val="E36E17"/>
                </a:solidFill>
              </a:rPr>
              <a:t>USA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New York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200" dirty="0" smtClean="0">
                <a:solidFill>
                  <a:schemeClr val="bg1"/>
                </a:solidFill>
              </a:rPr>
              <a:t>Los Angeles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i="1" u="sng" dirty="0" smtClean="0"/>
              <a:t>Fasce d’età</a:t>
            </a:r>
            <a:endParaRPr lang="it-IT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715016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it-IT" sz="2000" b="1" dirty="0" smtClean="0">
                <a:solidFill>
                  <a:schemeClr val="bg1"/>
                </a:solidFill>
              </a:rPr>
              <a:t>     Fasce d’età dei ragazzi partecipanti:</a:t>
            </a: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2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14" name="Picture 2" descr="http://www.cefo.it/immagini/mf2016/medium/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14422"/>
            <a:ext cx="4500562" cy="2928958"/>
          </a:xfrm>
          <a:prstGeom prst="rect">
            <a:avLst/>
          </a:prstGeom>
          <a:noFill/>
        </p:spPr>
      </p:pic>
      <p:pic>
        <p:nvPicPr>
          <p:cNvPr id="21" name="Picture 5" descr="C:\Users\Utente\Desktop\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4500562" cy="2714620"/>
          </a:xfrm>
          <a:prstGeom prst="rect">
            <a:avLst/>
          </a:prstGeom>
          <a:noFill/>
        </p:spPr>
      </p:pic>
      <p:sp>
        <p:nvSpPr>
          <p:cNvPr id="23" name="CasellaDiTesto 22"/>
          <p:cNvSpPr txBox="1"/>
          <p:nvPr/>
        </p:nvSpPr>
        <p:spPr>
          <a:xfrm>
            <a:off x="500034" y="1928802"/>
            <a:ext cx="3357586" cy="214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altLang="it-IT" sz="2000" b="1" u="sng" dirty="0" smtClean="0">
                <a:solidFill>
                  <a:srgbClr val="E36E17"/>
                </a:solidFill>
                <a:latin typeface="Times New Roman" pitchFamily="18" charset="0"/>
                <a:cs typeface="Times New Roman" pitchFamily="18" charset="0"/>
              </a:rPr>
              <a:t>IN ITALIA:</a:t>
            </a:r>
          </a:p>
          <a:p>
            <a:pPr algn="ctr">
              <a:lnSpc>
                <a:spcPct val="80000"/>
              </a:lnSpc>
              <a:defRPr/>
            </a:pPr>
            <a:endParaRPr lang="it-IT" altLang="it-I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buAutoNum type="arabicPlain" startAt="7"/>
              <a:defRPr/>
            </a:pPr>
            <a:r>
              <a:rPr lang="it-IT" alt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- 11 anni</a:t>
            </a:r>
          </a:p>
          <a:p>
            <a:pPr marL="342900" indent="-342900" algn="ctr">
              <a:lnSpc>
                <a:spcPct val="80000"/>
              </a:lnSpc>
              <a:defRPr/>
            </a:pPr>
            <a:endParaRPr lang="it-IT" alt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alt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11 - 14 anni</a:t>
            </a:r>
          </a:p>
          <a:p>
            <a:pPr algn="ctr">
              <a:lnSpc>
                <a:spcPct val="80000"/>
              </a:lnSpc>
              <a:defRPr/>
            </a:pPr>
            <a:endParaRPr lang="it-IT" altLang="it-IT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altLang="it-IT" sz="2000" b="1" u="sng" dirty="0" smtClean="0">
                <a:solidFill>
                  <a:srgbClr val="E36E17"/>
                </a:solidFill>
                <a:latin typeface="Times New Roman" pitchFamily="18" charset="0"/>
                <a:cs typeface="Times New Roman" pitchFamily="18" charset="0"/>
              </a:rPr>
              <a:t>ALL’ESTERO: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it-IT" altLang="it-IT" sz="2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alt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 - 20 anni</a:t>
            </a:r>
          </a:p>
        </p:txBody>
      </p:sp>
      <p:pic>
        <p:nvPicPr>
          <p:cNvPr id="8" name="Picture 15" descr="1/60 s, f/4.5, 5 m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80"/>
            <a:ext cx="4643438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STAFF </a:t>
            </a:r>
            <a:r>
              <a:rPr lang="it-IT" altLang="it-IT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altLang="it-I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UNA VACANZA </a:t>
            </a:r>
            <a:r>
              <a:rPr lang="it-IT" altLang="it-IT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STUDIO…</a:t>
            </a:r>
            <a:r>
              <a:rPr lang="it-IT" altLang="it-I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altLang="it-I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2800" b="1" u="sng" dirty="0" smtClean="0">
                <a:solidFill>
                  <a:srgbClr val="E36E17"/>
                </a:solidFill>
                <a:latin typeface="Times New Roman" pitchFamily="18" charset="0"/>
                <a:cs typeface="Times New Roman" pitchFamily="18" charset="0"/>
              </a:rPr>
              <a:t>Quali le posizioni aperte???</a:t>
            </a:r>
            <a:endParaRPr lang="it-IT" sz="2800" i="1" u="sng" dirty="0">
              <a:solidFill>
                <a:srgbClr val="E36E17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it-IT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2400" b="1" u="sng" dirty="0" smtClean="0">
                <a:solidFill>
                  <a:srgbClr val="E36E17"/>
                </a:solidFill>
              </a:rPr>
              <a:t>Figure professionali:</a:t>
            </a:r>
          </a:p>
          <a:p>
            <a:pPr>
              <a:buNone/>
            </a:pPr>
            <a:endParaRPr lang="it-IT" sz="1600" b="1" u="sng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it-IT" sz="2000" dirty="0" smtClean="0">
                <a:solidFill>
                  <a:schemeClr val="bg1"/>
                </a:solidFill>
              </a:rPr>
              <a:t>Coordinatori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err="1" smtClean="0">
                <a:solidFill>
                  <a:schemeClr val="bg1"/>
                </a:solidFill>
              </a:rPr>
              <a:t>Capo-animatori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>
                <a:solidFill>
                  <a:schemeClr val="bg1"/>
                </a:solidFill>
              </a:rPr>
              <a:t>Group Leader (accompagnatori)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>
                <a:solidFill>
                  <a:schemeClr val="bg1"/>
                </a:solidFill>
              </a:rPr>
              <a:t>Insegnanti d’inglese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>
                <a:solidFill>
                  <a:schemeClr val="bg1"/>
                </a:solidFill>
              </a:rPr>
              <a:t>Istruttori sportivi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>
                <a:solidFill>
                  <a:schemeClr val="bg1"/>
                </a:solidFill>
              </a:rPr>
              <a:t>Medici iscritti all’albo 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>
                <a:solidFill>
                  <a:schemeClr val="bg1"/>
                </a:solidFill>
              </a:rPr>
              <a:t>Infermieri professionali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>
                <a:solidFill>
                  <a:schemeClr val="bg1"/>
                </a:solidFill>
              </a:rPr>
              <a:t>Assistenti diversamente abili</a:t>
            </a:r>
          </a:p>
          <a:p>
            <a:pPr>
              <a:buFontTx/>
              <a:buChar char="-"/>
            </a:pPr>
            <a:endParaRPr lang="it-IT" sz="1600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2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14" name="Picture 1" descr="C:\Users\Utente\Desktop\Documenti CEFO\CEFO - 2016\SOGGIORNI 2016\AVEC - PAOLA\LA PLAGE NOIRE - SARDEGNA\foto\13895138_672583082889271_825194803939142415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736"/>
            <a:ext cx="485775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i="1" u="sng" dirty="0" smtClean="0"/>
              <a:t>Le fasi del progetto</a:t>
            </a:r>
            <a:endParaRPr lang="it-IT" sz="5400" i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7224" y="1600201"/>
            <a:ext cx="7829576" cy="3429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t-IT" sz="4000" dirty="0" smtClean="0">
                <a:solidFill>
                  <a:srgbClr val="E36E17"/>
                </a:solidFill>
              </a:rPr>
              <a:t>Selezione</a:t>
            </a:r>
          </a:p>
          <a:p>
            <a:pPr>
              <a:buFont typeface="Wingdings" pitchFamily="2" charset="2"/>
              <a:buChar char="Ø"/>
            </a:pPr>
            <a:r>
              <a:rPr lang="it-IT" sz="4000" dirty="0" smtClean="0">
                <a:solidFill>
                  <a:srgbClr val="E36E17"/>
                </a:solidFill>
              </a:rPr>
              <a:t>Formazione</a:t>
            </a:r>
          </a:p>
          <a:p>
            <a:pPr>
              <a:buFont typeface="Wingdings" pitchFamily="2" charset="2"/>
              <a:buChar char="Ø"/>
            </a:pPr>
            <a:r>
              <a:rPr lang="it-IT" sz="4000" dirty="0" smtClean="0">
                <a:solidFill>
                  <a:srgbClr val="E36E17"/>
                </a:solidFill>
              </a:rPr>
              <a:t>Assegnazione Soggiorni</a:t>
            </a:r>
          </a:p>
          <a:p>
            <a:pPr>
              <a:buFont typeface="Wingdings" pitchFamily="2" charset="2"/>
              <a:buChar char="Ø"/>
            </a:pPr>
            <a:r>
              <a:rPr lang="it-IT" sz="4000" dirty="0" smtClean="0">
                <a:solidFill>
                  <a:srgbClr val="E36E17"/>
                </a:solidFill>
              </a:rPr>
              <a:t>Il soggiorno</a:t>
            </a:r>
          </a:p>
          <a:p>
            <a:pPr>
              <a:buFont typeface="Wingdings" pitchFamily="2" charset="2"/>
              <a:buChar char="Ø"/>
            </a:pPr>
            <a:r>
              <a:rPr lang="it-IT" sz="4000" dirty="0" smtClean="0">
                <a:solidFill>
                  <a:srgbClr val="E36E17"/>
                </a:solidFill>
              </a:rPr>
              <a:t>Incontri di Verifica</a:t>
            </a:r>
            <a:endParaRPr lang="it-IT" sz="4000" dirty="0">
              <a:solidFill>
                <a:srgbClr val="E36E17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0"/>
            <a:ext cx="2714612" cy="4500570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vel-PowerPoint-Template-27489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850</Words>
  <Application>Microsoft Office PowerPoint</Application>
  <PresentationFormat>Presentazione su schermo (4:3)</PresentationFormat>
  <Paragraphs>244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Travel-PowerPoint-Template-27489</vt:lpstr>
      <vt:lpstr>Diapositiva 1</vt:lpstr>
      <vt:lpstr>CEFO: Centro Europeo Formazione e Orientamento</vt:lpstr>
      <vt:lpstr>              CEFO:  Centro Europeo Formazione e Orientamento</vt:lpstr>
      <vt:lpstr>Il CEFO in Cifre</vt:lpstr>
      <vt:lpstr>IL PROGETTO PRINCIPALE DEL CEFO: </vt:lpstr>
      <vt:lpstr>Destinazioni 2016</vt:lpstr>
      <vt:lpstr>Fasce d’età</vt:lpstr>
      <vt:lpstr>LO STAFF DI UNA VACANZA STUDIO… Quali le posizioni aperte???</vt:lpstr>
      <vt:lpstr>Le fasi del progetto</vt:lpstr>
      <vt:lpstr>Selezione</vt:lpstr>
      <vt:lpstr>Formazione</vt:lpstr>
      <vt:lpstr>Assegnazione Soggiorni</vt:lpstr>
      <vt:lpstr>Il Soggiorno</vt:lpstr>
      <vt:lpstr>Incontri di Verifica</vt:lpstr>
      <vt:lpstr>Testimonianze</vt:lpstr>
      <vt:lpstr> Grazie per l’attenzione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124</cp:revision>
  <dcterms:created xsi:type="dcterms:W3CDTF">2016-10-18T12:58:10Z</dcterms:created>
  <dcterms:modified xsi:type="dcterms:W3CDTF">2016-11-15T09:45:29Z</dcterms:modified>
</cp:coreProperties>
</file>