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5" r:id="rId7"/>
    <p:sldId id="270" r:id="rId8"/>
    <p:sldId id="275" r:id="rId9"/>
    <p:sldId id="278" r:id="rId10"/>
    <p:sldId id="279" r:id="rId11"/>
    <p:sldId id="280" r:id="rId12"/>
    <p:sldId id="281" r:id="rId13"/>
    <p:sldId id="282" r:id="rId14"/>
    <p:sldId id="287" r:id="rId15"/>
    <p:sldId id="288" r:id="rId16"/>
    <p:sldId id="308" r:id="rId17"/>
    <p:sldId id="309" r:id="rId18"/>
    <p:sldId id="310" r:id="rId19"/>
    <p:sldId id="332" r:id="rId20"/>
    <p:sldId id="328" r:id="rId21"/>
    <p:sldId id="329" r:id="rId22"/>
    <p:sldId id="330" r:id="rId23"/>
    <p:sldId id="331" r:id="rId24"/>
    <p:sldId id="311" r:id="rId25"/>
    <p:sldId id="312" r:id="rId26"/>
    <p:sldId id="32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FCFB-8D3A-4DC3-8D88-5F494E56AE81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D9C6B-BFE1-43E3-BF41-29D5B82B15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0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487B2E-A7F3-44D8-BDDC-45FAAF5906F9}" type="slidenum">
              <a:rPr lang="en-GB" altLang="it-IT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it-IT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934264-DCFF-4184-B30E-432C27E0D10D}" type="slidenum">
              <a:rPr lang="en-GB" altLang="it-IT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it-IT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4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6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78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9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7758C89-3AB6-456F-9D13-F58B18BEAFAB}" type="slidenum">
              <a:rPr lang="it-IT" altLang="it-IT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it-IT" altLang="it-IT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75974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0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6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04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69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47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98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56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17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79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9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5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3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47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0A4B-E078-4D8C-9D90-6D384901BC5F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9A0A-2A41-49DC-9222-748CD6BA03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0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nrpitalia.isfol.it/sito_standard/sito_pubblico/dettaglio_ada_schedina.php?id_ada=591&amp;id_sequenza=182&amp;id_processo=63" TargetMode="External"/><Relationship Id="rId13" Type="http://schemas.openxmlformats.org/officeDocument/2006/relationships/hyperlink" Target="http://nrpitalia.isfol.it/sito_standard/sito_pubblico/dettaglio_ada_schedina.php?id_ada=587&amp;id_sequenza=181&amp;id_processo=63" TargetMode="External"/><Relationship Id="rId18" Type="http://schemas.openxmlformats.org/officeDocument/2006/relationships/hyperlink" Target="http://nrpitalia.isfol.it/sito_standard/sito_pubblico/dettaglio_ada_schedina.php?id_ada=595&amp;id_sequenza=183&amp;id_processo=63" TargetMode="External"/><Relationship Id="rId3" Type="http://schemas.openxmlformats.org/officeDocument/2006/relationships/hyperlink" Target="http://nrpitalia.isfol.it/sito_standard/sito_pubblico/dettaglio_ada_schedina.php?id_ada=580&amp;id_sequenza=179&amp;id_processo=63" TargetMode="External"/><Relationship Id="rId21" Type="http://schemas.openxmlformats.org/officeDocument/2006/relationships/hyperlink" Target="http://nrpitalia.isfol.it/sito_standard/sito_pubblico/dettaglio_ada_schedina.php?id_ada=575&amp;id_sequenza=177&amp;id_processo=63" TargetMode="External"/><Relationship Id="rId7" Type="http://schemas.openxmlformats.org/officeDocument/2006/relationships/hyperlink" Target="http://nrpitalia.isfol.it/sito_standard/sito_pubblico/dettaglio_ada_schedina.php?id_ada=590&amp;id_sequenza=182&amp;id_processo=63" TargetMode="External"/><Relationship Id="rId12" Type="http://schemas.openxmlformats.org/officeDocument/2006/relationships/hyperlink" Target="http://nrpitalia.isfol.it/sito_standard/sito_pubblico/dettaglio_ada_schedina.php?id_ada=586&amp;id_sequenza=181&amp;id_processo=63" TargetMode="External"/><Relationship Id="rId17" Type="http://schemas.openxmlformats.org/officeDocument/2006/relationships/hyperlink" Target="http://nrpitalia.isfol.it/sito_standard/sito_pubblico/dettaglio_ada_schedina.php?id_ada=594&amp;id_sequenza=183&amp;id_processo=63" TargetMode="External"/><Relationship Id="rId2" Type="http://schemas.openxmlformats.org/officeDocument/2006/relationships/hyperlink" Target="http://nrpitalia.isfol.it/sito_standard/sito_pubblico/dettaglio_ada_schedina.php?id_ada=579&amp;id_sequenza=179&amp;id_processo=63" TargetMode="External"/><Relationship Id="rId16" Type="http://schemas.openxmlformats.org/officeDocument/2006/relationships/hyperlink" Target="http://nrpitalia.isfol.it/sito_standard/sito_pubblico/dettaglio_ada_schedina.php?id_ada=593&amp;id_sequenza=183&amp;id_processo=63" TargetMode="External"/><Relationship Id="rId20" Type="http://schemas.openxmlformats.org/officeDocument/2006/relationships/hyperlink" Target="http://nrpitalia.isfol.it/sito_standard/sito_pubblico/dettaglio_ada_schedina.php?id_ada=574&amp;id_sequenza=177&amp;id_processo=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rpitalia.isfol.it/sito_standard/sito_pubblico/dettaglio_ada_schedina.php?id_ada=583&amp;id_sequenza=180&amp;id_processo=63" TargetMode="External"/><Relationship Id="rId11" Type="http://schemas.openxmlformats.org/officeDocument/2006/relationships/hyperlink" Target="http://nrpitalia.isfol.it/sito_standard/sito_pubblico/dettaglio_ada_schedina.php?id_ada=585&amp;id_sequenza=181&amp;id_processo=63" TargetMode="External"/><Relationship Id="rId24" Type="http://schemas.openxmlformats.org/officeDocument/2006/relationships/hyperlink" Target="http://nrpitalia.isfol.it/sito_standard/sito_pubblico/dettaglio_ada_schedina.php?id_ada=578&amp;id_sequenza=177&amp;id_processo=63" TargetMode="External"/><Relationship Id="rId5" Type="http://schemas.openxmlformats.org/officeDocument/2006/relationships/hyperlink" Target="http://nrpitalia.isfol.it/sito_standard/sito_pubblico/dettaglio_ada_schedina.php?id_ada=582&amp;id_sequenza=180&amp;id_processo=63" TargetMode="External"/><Relationship Id="rId15" Type="http://schemas.openxmlformats.org/officeDocument/2006/relationships/hyperlink" Target="http://nrpitalia.isfol.it/sito_standard/sito_pubblico/dettaglio_ada_schedina.php?id_ada=589&amp;id_sequenza=181&amp;id_processo=63" TargetMode="External"/><Relationship Id="rId23" Type="http://schemas.openxmlformats.org/officeDocument/2006/relationships/hyperlink" Target="http://nrpitalia.isfol.it/sito_standard/sito_pubblico/dettaglio_ada_schedina.php?id_ada=577&amp;id_sequenza=177&amp;id_processo=63" TargetMode="External"/><Relationship Id="rId10" Type="http://schemas.openxmlformats.org/officeDocument/2006/relationships/hyperlink" Target="http://nrpitalia.isfol.it/sito_standard/sito_pubblico/dettaglio_ada_schedina.php?id_ada=584&amp;id_sequenza=181&amp;id_processo=63" TargetMode="External"/><Relationship Id="rId19" Type="http://schemas.openxmlformats.org/officeDocument/2006/relationships/hyperlink" Target="http://nrpitalia.isfol.it/sito_standard/sito_pubblico/dettaglio_ada_schedina.php?id_ada=596&amp;id_sequenza=183&amp;id_processo=63" TargetMode="External"/><Relationship Id="rId4" Type="http://schemas.openxmlformats.org/officeDocument/2006/relationships/hyperlink" Target="http://nrpitalia.isfol.it/sito_standard/sito_pubblico/dettaglio_ada_schedina.php?id_ada=581&amp;id_sequenza=179&amp;id_processo=63" TargetMode="External"/><Relationship Id="rId9" Type="http://schemas.openxmlformats.org/officeDocument/2006/relationships/hyperlink" Target="http://nrpitalia.isfol.it/sito_standard/sito_pubblico/dettaglio_ada_schedina.php?id_ada=592&amp;id_sequenza=182&amp;id_processo=63" TargetMode="External"/><Relationship Id="rId14" Type="http://schemas.openxmlformats.org/officeDocument/2006/relationships/hyperlink" Target="http://nrpitalia.isfol.it/sito_standard/sito_pubblico/dettaglio_ada_schedina.php?id_ada=588&amp;id_sequenza=181&amp;id_processo=63" TargetMode="External"/><Relationship Id="rId22" Type="http://schemas.openxmlformats.org/officeDocument/2006/relationships/hyperlink" Target="http://nrpitalia.isfol.it/sito_standard/sito_pubblico/dettaglio_ada_schedina.php?id_ada=576&amp;id_sequenza=177&amp;id_processo=63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librettocompetenze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39552" y="1772816"/>
            <a:ext cx="8352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  <a:p>
            <a:pPr algn="ctr"/>
            <a:endParaRPr lang="it-IT" sz="2400" b="1" dirty="0" smtClean="0"/>
          </a:p>
          <a:p>
            <a:pPr algn="ctr"/>
            <a:endParaRPr lang="it-IT" sz="3200" b="1" dirty="0"/>
          </a:p>
          <a:p>
            <a:pPr algn="ctr"/>
            <a:r>
              <a:rPr lang="it-IT" sz="3200" b="1" dirty="0"/>
              <a:t>VALIDAZIONE E CERTIFICAZIONE DELLE COMPETENZE: dal dibattito al </a:t>
            </a:r>
            <a:r>
              <a:rPr lang="it-IT" sz="3200" b="1" dirty="0" smtClean="0"/>
              <a:t>sistema</a:t>
            </a:r>
            <a:endParaRPr lang="it-IT" sz="2400" b="1" dirty="0"/>
          </a:p>
          <a:p>
            <a:endParaRPr lang="it-IT" sz="2400" b="1" dirty="0"/>
          </a:p>
          <a:p>
            <a:pPr algn="ctr"/>
            <a:endParaRPr lang="it-IT" sz="2400" b="1" i="1" dirty="0"/>
          </a:p>
          <a:p>
            <a:pPr algn="ctr"/>
            <a:r>
              <a:rPr lang="it-IT" sz="2400" b="1" i="1" dirty="0" smtClean="0"/>
              <a:t>Elisabetta </a:t>
            </a:r>
            <a:r>
              <a:rPr lang="it-IT" sz="2400" b="1" i="1" dirty="0"/>
              <a:t>Perulli</a:t>
            </a:r>
          </a:p>
          <a:p>
            <a:pPr algn="ctr"/>
            <a:r>
              <a:rPr lang="it-IT" sz="2000" b="1" i="1" dirty="0"/>
              <a:t> </a:t>
            </a:r>
            <a:r>
              <a:rPr lang="it-IT" sz="2000" dirty="0"/>
              <a:t> ISFOL - Gruppo di Ricerca "Validazione e certificazione dell'apprendimento e delle competenze”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 </a:t>
            </a:r>
            <a:r>
              <a:rPr lang="it-IT" sz="2000" b="1" dirty="0" smtClean="0"/>
              <a:t>Roma 16 Novembre 2016</a:t>
            </a:r>
            <a:endParaRPr lang="it-IT" sz="2000" b="1" dirty="0"/>
          </a:p>
        </p:txBody>
      </p:sp>
      <p:pic>
        <p:nvPicPr>
          <p:cNvPr id="9" name="Immagine 8" descr="slide_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6632"/>
            <a:ext cx="4292600" cy="2493678"/>
          </a:xfrm>
          <a:prstGeom prst="rect">
            <a:avLst/>
          </a:prstGeom>
          <a:effectLst>
            <a:outerShdw blurRad="50800" dist="38100" dir="2700000" algn="tl" rotWithShape="0">
              <a:schemeClr val="accent2">
                <a:alpha val="43000"/>
              </a:schemeClr>
            </a:outerShdw>
          </a:effectLst>
        </p:spPr>
      </p:pic>
      <p:pic>
        <p:nvPicPr>
          <p:cNvPr id="10" name="Immagine 9" descr="logoIsfol_bl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1" y="2250731"/>
            <a:ext cx="1177573" cy="4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 rot="5400000">
            <a:off x="4581525" y="3057526"/>
            <a:ext cx="4130675" cy="1016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GB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500" y="2038350"/>
            <a:ext cx="3600450" cy="2428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1113" indent="-11113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t-IT" sz="1800" dirty="0">
                <a:latin typeface="Century Gothic" pitchFamily="34" charset="0"/>
              </a:rPr>
              <a:t>Adeguare i sistemi formativi introducendo un approccio centrato sulla comparabilità dei risultati </a:t>
            </a:r>
            <a:r>
              <a:rPr lang="it-IT" sz="1800" dirty="0" smtClean="0">
                <a:latin typeface="Century Gothic" pitchFamily="34" charset="0"/>
              </a:rPr>
              <a:t>dell’</a:t>
            </a:r>
            <a:r>
              <a:rPr lang="it-IT" altLang="ja-JP" sz="1800" dirty="0" smtClean="0">
                <a:latin typeface="Century Gothic" pitchFamily="34" charset="0"/>
              </a:rPr>
              <a:t>apprendimento </a:t>
            </a:r>
            <a:r>
              <a:rPr lang="it-IT" altLang="ja-JP" sz="1800" dirty="0">
                <a:latin typeface="Century Gothic" pitchFamily="34" charset="0"/>
              </a:rPr>
              <a:t>piuttosto che dei percorsi di apprendimento (durata, struttura dei curriculum</a:t>
            </a:r>
            <a:r>
              <a:rPr lang="it-IT" altLang="ja-JP" sz="1800" dirty="0"/>
              <a:t>, ecc).</a:t>
            </a:r>
            <a:endParaRPr lang="it-IT" altLang="ja-JP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1500" y="4556125"/>
            <a:ext cx="3600450" cy="1339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ja-JP" sz="1800" dirty="0">
                <a:latin typeface="Century Gothic" pitchFamily="34" charset="0"/>
              </a:rPr>
              <a:t>Creare e gestire (o regolare) sistemi di certificazione e riconoscimento delle competenze comunque acquisite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71500" y="571500"/>
            <a:ext cx="3600450" cy="1323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cap="small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Un ruolo pubblico nel promuovere le competenze in una logica di riconoscibilità implica riforme finalizzate a</a:t>
            </a:r>
            <a:endParaRPr lang="it-IT" altLang="it-IT" sz="2000" cap="small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Goccia 17"/>
          <p:cNvSpPr/>
          <p:nvPr/>
        </p:nvSpPr>
        <p:spPr>
          <a:xfrm>
            <a:off x="4929188" y="3000375"/>
            <a:ext cx="1428750" cy="857250"/>
          </a:xfrm>
          <a:prstGeom prst="teardrop">
            <a:avLst>
              <a:gd name="adj" fmla="val 12352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Legge 92/12</a:t>
            </a:r>
          </a:p>
        </p:txBody>
      </p:sp>
      <p:grpSp>
        <p:nvGrpSpPr>
          <p:cNvPr id="3" name="Gruppo 25"/>
          <p:cNvGrpSpPr/>
          <p:nvPr/>
        </p:nvGrpSpPr>
        <p:grpSpPr>
          <a:xfrm>
            <a:off x="7000892" y="3357562"/>
            <a:ext cx="1643074" cy="928694"/>
            <a:chOff x="6882519" y="4410306"/>
            <a:chExt cx="1261381" cy="798122"/>
          </a:xfrm>
          <a:solidFill>
            <a:srgbClr val="FFFF66"/>
          </a:solidFill>
        </p:grpSpPr>
        <p:sp>
          <p:nvSpPr>
            <p:cNvPr id="19" name="Goccia 18"/>
            <p:cNvSpPr/>
            <p:nvPr/>
          </p:nvSpPr>
          <p:spPr>
            <a:xfrm rot="15979479">
              <a:off x="7007192" y="4285633"/>
              <a:ext cx="798122" cy="1047468"/>
            </a:xfrm>
            <a:prstGeom prst="teardrop">
              <a:avLst>
                <a:gd name="adj" fmla="val 123525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29454" y="4500570"/>
              <a:ext cx="1214446" cy="55545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+mn-cs"/>
                </a:rPr>
                <a:t>Accordi Intese</a:t>
              </a:r>
            </a:p>
          </p:txBody>
        </p:sp>
      </p:grpSp>
      <p:sp>
        <p:nvSpPr>
          <p:cNvPr id="21" name="Ritaglia angolo diagonale rettangolo 20"/>
          <p:cNvSpPr/>
          <p:nvPr/>
        </p:nvSpPr>
        <p:spPr>
          <a:xfrm>
            <a:off x="5429250" y="2214563"/>
            <a:ext cx="2571750" cy="57150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dirty="0">
                <a:latin typeface="Century Gothic" pitchFamily="34" charset="0"/>
              </a:rPr>
              <a:t>Programmazione </a:t>
            </a:r>
          </a:p>
          <a:p>
            <a:pPr algn="ctr">
              <a:defRPr/>
            </a:pPr>
            <a:r>
              <a:rPr lang="it-IT" sz="1800" dirty="0">
                <a:latin typeface="Century Gothic" pitchFamily="34" charset="0"/>
              </a:rPr>
              <a:t>2013/2020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0" y="0"/>
            <a:ext cx="2314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GB" b="1" spc="300" dirty="0">
                <a:solidFill>
                  <a:srgbClr val="DA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IN ITALIA </a:t>
            </a:r>
          </a:p>
        </p:txBody>
      </p:sp>
      <p:sp>
        <p:nvSpPr>
          <p:cNvPr id="23564" name="AutoShape 13" descr="data:image/jpeg;base64,/9j/4AAQSkZJRgABAQAAAQABAAD/2wCEAAkGBxAQEBUUEhQUFhQUFRUUFRYVERsVGxYaGBYXFh0bFxgkHyghGBolGxcWLT0kJS8rLi4uGSQzODMsPSgtOisBCgoKDg0OGxAQGzcmICQ3LTAsLTQ2LywvLCwtNDIuLCwsLDQ3LCwvLC8sLCwvNCwvLCwsLCw0LCwsLDQwLCwsLP/AABEIANUA7QMBEQACEQEDEQH/xAAbAAEAAgMBAQAAAAAAAAAAAAAABQcDBAYBAv/EAEQQAAIBAwEDCAcGBQIEBwAAAAECAwAEERIFITEGBxMXIkFRkzVTVGFxs9IUMkJydIEjUmKRoTM0FkOC0RUkc5K0wfD/xAAbAQEAAgMBAQAAAAAAAAAAAAAAAQQCAwUGB//EADoRAAIBAgMEBwcEAwABBQAAAAABAgMRBCExBRJBYRQVMlFxgaEGEzNSkdHhIrHB8CNC8XI0Q2Ky0v/aAAwDAQACEQMRAD8Ak+cPl5tCy2hJDA6CNVjIBiDHtICd/wAa6+DwVKrSUpalOtXlCVkc31qbW9ZH5K1a6toc/qae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LR5sNv3F/ZvLcFS4mZAVUKNISM8B72NcrG0IUqm7HuLlCo5xuyq+d/0tL+SL5YrrbO+AvMp4rtnGVeKwoBQCgFAKAUAoBQCgFAKAUApcCgFAKAUAoBQCgFAKAUAoBQCgFAXnzHejZP1Mny4q4O0/jLw+50sL2Cv+d/0tL+SL5YrobO+AvMrYrtnGVeKwoBQCgFAKAUAoBQCgPSCMe/ePfvxu/cH+1QmmLHlSDJbxa3C6lTJxqckKPzEA4HvrXVn7uDkot24LV+GhlFbzsWXyN5vpEkd7kxNG8EkadG+v/VGksDgfgLcP5q+c7f9sKU6caeFUlOM4uW8rdl3tr8yX0OrhsE4tuXd+5yG3eR9xYoGnktxn7qrKSz/AJV07x7+Ar1mzPaLC7SqbmHhN21bSSXi7/kp1sJKkryaOfrvFQUB6ykYyCMjIyOI4ZHu3GoTT04EtWPKkgUAoBQCgFAKAUAoBQF58x3o2T9TJ8uKuDtP4y8PudLC9gr/AJ3/AEtL+SL5YrobO+AvMrYrtnGVeKwoBQCgFAKAUAoBQE3yd5NSX5KxTQBx/wAuR2ViPEAIQw+B3d9cTa23KezEpVqU3F/7RSav3PNNPxWfAs0MM63Zaud1yh5u5JLe1WFoVeCIpKzkqrZOssCFO7WZDv8A5q8Vsr2yp08ViJ14ycakk4JWbX+tmrr/AFUVl3HQr4FyhFR4FY31uInKCSOTH44ySp+BIGfjwr6ThqzrU1UcHC/CVr+aTdvC9+85M47rte5greYFhcneWcOzLGKJQZpXYySKHwsSsfug7+1pAOkbsk5wePgdrezNfbG0KlaTVOEUoxds5NLVrLK+V3m0lbI6lHFxoUlHV/sc7y5vYbm7+0QuWSZEbDHtRso0lCPw4xnw7W6u/wCzeFr4TBdFrxtKDautJJ5qSfHW3flmVsXOM578Xk/Q5+u+VCe5Ocl3v8iKeBZBkmORnVseIwpDD4Zx31w9rbdhsy0q1Kbi/wDaKi14PNNPxWfAs0MM6vZkr9x3HK3kAZI7cwyQoLeARStKxUEJvDZAI4lySccRXith+18aVWsq0JSdSe9FRSbzyta64KNrX4nQxOC3lHdaVlxKuu4VRyqusgBxrTOk/DIBx78V9MoVJVKanKLi3wdrrxs2vU5E4qLte5iraYigFAKAUAoBQCgFAXnzHejZP1Mny4q4O0/jLw+50sL2Cv8Anf8AS0v5Ivliuhs74C8ytiu2cZV4rCgFAKAUAoBQCgFASnJeSJLuKSZtMcTdKxGcnR2lVQOJLaRjwJrmbZhWq4KpSoRvOa3V3LeybfJK78dMzfhnGNRSk8kdntDl9FfwXFvKhhEinoH1Z3rhlEuOGWA3jI34PDJ8hhPZKtsvEUMXRlvuL/WrWyeTcO+yejzyutbF+WNjVjKDy7iuK+hHJFAKAUAoCY5JXUMF2k05OiHMmFGWdgMKq+/UQd+7ANcnblCvicFPD4dfqnaN3ok9W/JWyzu1YsYaUYVN6XA6fa3LqPaFrcW88fRFhrgZW1DKEOqP4E6cZ4druxmvM4H2UqbKxdHFYee+llNPJ2lk5R5K97a5avQuTxka0JQll3HAV7w5YoBQCgFAKAUAoBQCgLz5jvRsn6mT5cVcHafxl4fc6WF7BX/O/wClpfyRfLFdDZ3wF5lbFds4yrxWFAKAUAoBQCgJDk9ss3d1FADjpGwTjOFALMf/AGg1z9qY+OAwlTEy/wBVp3vRL6s20KXvJqJpTxMjsjDDIxVh4FTgj+4q7TqRqQU46NJrweaNcouLsz4rMgUAoBQCgFAKAUAoBQErsfYj3MF1KvC2jWT45bf/AGRZD8QK5eP2pDCYjD0Zf+7Jrwy//Tivqb6VBzjKXcROa6hoPaAUAoBQCgFAKAvPmO9GyfqZPlxVwdp/GXh9zpYXsFf87/paX8kXyxXQ2d8BeZWxXbOMq8VhQCgFAKAUB6rEEEcQcjdn/HfUNJqzCdi4ebS+hnheZ7a3ieE9GZ0iSPXkZOcAaTjTnfg57uFfI/a/CV8NXjh6dec4zz923KVracXfjbircdTu4KcZx3nFK3HQhedG8ht5eijtLcPKvSvcNAjM2pmB07tzZG9jk7/3rs+xmGrYqj7+riJuMHuqmpSSVkrXz0s8ksu/uNGOqKD3VFZ8St6+iHJFAKAUAoBQCgFAKA2LC9eCQOmkkdzoHUjwZTuI/wD26q+Jw0MRTdOd7Pim01zTWf8AczOnNwd0XtyYvIZLSF3ihga5B/hDSBJx4DA1ZQZxvwDXxDbOHxFLG1acKkqipPtO73dNXnazyvldo9DRlFwTaSvwKp5ebUZ7mSAQxQJC5XTHGoLY4MzYBORvAGBv7+NfUvZrAxp4SGJdWVSU0neTbSvqkrtZPJvXw0ORjKrc3C1kjl69KUhQCgFAKAUAoC8+Y70bJ+pk+XFXB2n8ZeH3OlhewV/zv+lpfyRfLFdDZ3wF5lbFds4yrxWFAKAUAoBQCgNqTaMrQLBqIiUltA3BmJzqb+Y8Bv4AbqqxwdGOIeJ3f1uyvxSXBdy45avU2e9lu7nA9utpSyxxxyMWWLUIy28qGxlc969kYB4d1KOCo0Ks6tONnO29bRtXzt355vjxEqspRUXwNSrRrFAKAUAoBQCgFAKAUBs3t/LMytIxJQKqdwRVwFVB+EDA4fHjVbD4Sjh4OFONk22//k3q5d7fM2Sqyk7tnl/eyTvrlbU+FUseLaRgFj3nAAzx3VOGwtLDQ93SVo5u3BXzdu5Xztp3ETm5u8jXqwYCgFAKAUAoBQF58x3o2T9TJ8uKuDtP4y8PudLC9gr/AJ3/AEtL+SL5YrobO+AvMrYrtnGVeKwoBQCgFAKA9VSeAJ3E7hncAST8AAT+1RKSirt/15L6vIJN6HlSBQCgFAKAUAoBQCgFAKAUAoD1VJ3AE7idwzuAJJ+AAJ/aolJRV2/68l6hJvQ8qQKAUAoBQCgFAXnzHejZP1Mny4q4O0/jLw+50sL2Cv8Anf8AS0v5Ivliuhs74C8ytiu2cZV4rCgFAKAUB9wKpYBm0qTgtpLaR44G8/tWFSUoxbirvu0v5kxSbsy0+QvIZI5PtDTRTxNE6J0YOMv2Scn+nWMe+vmXtL7VSqU+ixpSpzUot71v9c162d9MjsYXBqL373RyPKfkeNnr/EuYix+5GqsXYeJHBR7zur1ex/aLrSX+KhJRWsnbdXLm+Sz7ynXwipK7l5HL16UpCgFAKAUAoBQCgFAKAUBkt1UsAzaFJwW0ltI8cDef2rCpKUYNxV33aX5XeRMUm7Nlqch+QyRsZ3minikheNejyQdfZY5P9Oofua+Ye0ftVKrBYaFOVOcZKT3rf65r1s78sjsYXBqL3m7po43lNyRGz1/iXMTOfuxqra2HiR+Ecd58N2a9fsf2h60l/ioSUVrJ23Vy5vkvMpV8KqSzln3HM16MpigFAKAUAoC8+Y70bJ+pk+XFXB2n8ZeH3OlhewV/zv8ApaX8kXyxXQ2d8BeZWxXbOMq8VhQCgFAKAUB2uwOWSbNs0igQSTSOZZmbIRckKFHeW0Ku/gCe/fXjdp+zU9rY+VbEy3acUowS1fHefBLeby1aXA6NLFxo01GOb4kRyz2nBeXAuIgVMqL0qHirp2ePBgVCYI8O6ur7P4HEYDDPCVndQb3ZLjF56cGne6+hoxVSNWSnHjqQNd0qigFAKAUAoBQCgFAKAUAoDtth8tE2dZxxW6CSV3MszNkKMkDSO8toVRngD414zaXszPa2OnXxMt2CW7BLNu3+z4JbzeWrXcdGli40aajFXfEhuWW0YLu5+0Qgr0qKZUbikijQfcVKhMEe/hXY2BgsRgcJ0StnuN7slo4vPyabaa/dFfFVI1Jb8eJBV2ysKAUAoBQCgLz5jvRsn6mT5cVcHafxl4fc6WF7BX/O/wClpfyRfLFdDZ3wF5lbFds4yrxWFAKAUAoBQCgFAKAUAoBQCgFAKAUAoBQCgFAKAUAoBQCgFAKAUBefMd6Nk/UyfLirg7T+MvD7nSwvYK/53/S0v5Ivliuhs74C8ytiu2cZV4rCgFAKAUAoBQEryU2WLy8ih/CzZfHcijU3wyBjPiRXK23tDoGBqYhapfp/8nkvXPwN+Ho+8qKLNC+tzDK8T/ejdkPxUkf/AFV/DV4YijCtDSSTXg1c1zg4yafAw1uMBQCgFAKAUAoBQCgPVUngCfgM1DklqEmyf2Bybe5t7uXDAwRBkGD2mzqIHj2EYY8WFcLae2oYPFYajdf5JNPkrWXh+pr6MtUcO5wlLuIExsBkg4+BruKcW7JlbdZ81kQKAUAoBQCgFAXnzHejZP1Mny4q4O0/jLw+50sL2Cv+d/0tL+SL5YrobO+AvMrYrtnGVeKwoBQCgFAKA9UkHI3EbwR3VDSaswnYt7m95TytZyyXsiiKFljWV9zMcZKt/MQCmO8576+T+1Ww6UcbTo4CD35ptwWiV7JruTzvwVuB28HiG6blUeS4kdzp8obheijgdRbzx6xJGd8mDgrqH4cFOHHVvroexeyMNJTq4iLdWnK27LSOV07d+uulsu814+tJJKOj4lY19JOQKAUAoBQCgFAKAUBms7ySBxJE7I67wynBH/ce47jWnEYeliKbpVoqUXqn/fXVGUJyg7xZemxeUqC2tTeSxJPcKGVfu6gclTj8OV07zgZOB3V8S2jsOo8XiFgKcpU6Ts3ra2q52d9Lu2b7z0NOutyPvHmyrucLa93LeSwzthInISNchccVYjvYqQcnxOMV9M9ltnYKhgadfDx/VNJuTzd+KvwSd1ZeZycbVqSqOMtEctXpykKAUAoBQCgFAXnzHejZP1Mny4q4O0/jLw+50sL2Cv8Anf8AS0v5Ivliuhs74C8ytiu2cZV4rCgFAKAUAoBQGV7h2RULEohJVc7gW4kDxPjWuNGnGbqJfqdrvi7aK/dyMnNtW4HhuHKCMsSisWVc7gTxI8M7s444oqMFUdRL9TVm+LS0v324dwc21u8DHWwxPuSFlCkggOCynxAZkyP+pWH7VhCpCblGLzi7Pk7J/s0yXFpJvifFZkCgFAKAUAoDLPbumnUCNah1z3qSQD8Mqf7Vrp1oVN5Qd912fJ5O3qjKUHG1+JirYYn3cTPIxZ2LMeJJydwwB8AO7urCnShSjuwVl3Ilybd2ezTu5BdixACgk5OBwGfACop0oU01BWvnl3vV+YlJy1MdbCBQCgFAKAUAoC8+Y70bJ+pk+XFXB2n8ZeH3OlhewV/zv+lpfyRfLFdDZ3wF5lbFds4yrxWFAKAUAoBQCgFAKAn+S2xrW8fo5LkwSk4UNEGV/AK2odr3Hj3ZrhbZ2ljMBD31Kh7yC1s7Nc2rPLmtOJaw9GnUycrMsXlRyJtmtYA84hW0jKGRkB1A6d7DIwSwz8WNfPtje1GKhjKzhS95KtK6ino89MnlbLwVzp18JBwV3ZRKjv0iWQiF2dBwZ00FvfpycD47/hX1bDSrSpp14qMuKT3kvOyv+3ccWainaLujXqwYGa0tHmbTGCW0u+B4Ihc/4U/vWmviKdCG/UdldLzk1Fer+mZlCDm7Iw1uMRQHR8lNjWV4wiluHhmJwoKKUfJ3BWz973Hj3Zrz+29p47Z8HWpUVUprXNpx721bTmtOJbw1GlVyk7MsLllyRsjBC8sxgjtYhFqCg6lGkKPEnIOAOJY14H2f9osdHEVadGl7yVWW9a9rPO78LWu3okjpYjDU3FOTtYqC8EXSN0Rcx57JcAMfeQNw+FfWKDqumnWSUuKV2l4N6nEnu3/ToYa3GIoBQCgFAKAUAoBQF58x3o2T9TJ8uKuDtP4y8PudLC9gr/nf9LS/ki+WK6GzvgLzK2K7ZxlXisKAUAoBQCgFAKAUBI8nruKC5jmlUssR6QIOLOu9BnuGrBz7u+udtXD1sThJ0KLs5/pu+CfafPK6S73qjdQnGE1KXA6Sfl/JdRzw3aKYplIQou+FuKH+tQwU+PHHcK89T9kaWCq0cRg5NTpv9V9Jr/b/AMW02lw4PvLTx3vFKM1k/Q4qvZHPPqIrqGsMVz2gpCnHuJBAP7GsKm+4vcaT4XzV+auv3Jja+Zb/ADc7B2eM3VtJLJlTEyzBcxk6WIICjtYx3kYPvr5N7WbW2nlg8VCMbNSTjf8AUldJq7eV+SdzuYSjS7cDiuWmxNnWLNFFJcSTjBKkpojBwQGOjJOCNw/cjv8AZez+09qbRgq9aEI0+/PelbJ2V7LPi/Jd1HFUqNLJXucnXqigSnJraMdrcrO6l+iDMiDdqfGFye4DOc7+Fcza+DqY3Cyw1OW7v2TfdHV2XFvTzN2HqRpz3nwJy45dzXUM8F2qskwJQouDCwwUwPxIGC8TnjvPCuLS9lKGDr0cRgm1KHau776eUr9zs3oraZLUsvGucXGosn6HH160oCgFAKAUAoBQCgFAKAvPmO9GyfqZPlxVwdp/GXh9zpYXsFf87/paX8kXyxXQ2d8BeZWxXbOMq8VhQCgFAKAUAoBQCgFAKAUAoDpLTlhPbWsdva/wtJMkkmAWdy2cAHICgaR4nHdwPna/s5hsXjJ4rGfrut2Mc0oxS+rd7vuV+/MuLFyhTUIZd5p8ptt/bpEmZAkugJLp+6xUnDDvBIOMe4b6ubI2X1bSlQhK8Ltxvqk9U+/PNPma8RW961K2fEh66xXFAKAUAoBQCgFAKAUAoBQCgLz5jvRsn6mT5cVcHafxl4fc6WF7BX/O/wClpfyRfLFdDZ3wF5lbFds4yrxWFAKAUAoBQCgFAKAUAoBQCgFAKAUAoBQCgFAKAUAoBQCgFAKAUBefMd6Nk/UyfLirg7T+MvD7nSwvYMfLTmzl2hePcLcJGGCDSYixGlQvHUPCmGx6o01Ddv5irh9+V7kH1LTe1x+Q311v62Xyev4NfQ+Y6lpva4/Ib66dbL5PX8DofMdS03tcfkN9dOtl8nr+B0PmOpab2uPyG+unWy+T1/A6HzHUtN7XH5DfXTrZfJ6/gdD5jqWm9rj8hvrp1svk9fwOh8x1LTe1x+Q31062Xyev4HQ+Y6lpva4/Ib66dbL5PX8DofMdS03tcfkN9dOtl8nr+B0PmOpab2uPyG+unWy+T1/A6HzHUtN7XH5DfXTrZfJ6/gdD5jqWm9rj8hvrp1svk9fwOh8x1LTe1x+Q31062Xyev4HQ+Y6lpva4/Ib66dbL5PX8DofMdS03tcfkN9dOtl8nr+B0PmOpab2uPyG+unWy+T1/A6HzHUtN7XH5DfXTrZfJ6/gdD5jqWm9rj8hvrp1svk9fwOh8x1LTe1x+Q31062Xyev4HQ+Y6lpva4/Ib66dbL5PX8DofMdS03tcfkN9dOtl8nr+B0PmOpab2uPyG+unWy+T1/A6HzHUtN7XH5DfXTrZfJ6/gdD5jqWm9rj8hvrp1svk9fwOh8x1LTe1x+Q31062Xyev4HQ+Y6lpva4/Ib66dbL5PX8DofMdS03tcfkN9dOtl8nr+B0PmOpab2uPyG+unWy+T1/A6HzO/5BcmW2ZatC0gkLStJqCFeKouMZP8v+a5+KxCrz3rWLFKnuRsdNVY2igFAKAxzzpGNTsqjIGWYKMsQoGT3kkD4mpSb0IbsZKgkxwTpIMoysMlcqwYZUlSMjvBBGO4ipaa1CdzJUAxxzozMqspZCAwDAlSQGAYdxwQd/camzQuZKgCgFAKAUAoBQCgFAKAUAoBQCgFAKAUAoBQCgPDQHtAKAUAoDm+cD/ZD9TZf/LhqzhfieUv/qzGeh0lVjI4XZG12s9nGRYzITtC4iCA4LdJfyR9nO7Pa791XqlP3la17fpT+kUzXe0Sabal5BJD9pjh6OeQRZikYmJ2BKg6lHSKSMahpOSN3HGhU4ST3W7rPPj9ibtany22ooGv5GjCi3ePWyLl5iYImXPi/aVR8BU+6lLcSevpm/8ApG/ryMd1tbaFvCbieCHolGuWOOVmkiQb2YMVCylRvKgLwOCd2ZjTpzluRbvwfBv+BvSSuzLebbnN59mt40bNuk/Su5CKGd03gDLHsjAHHfkjG/GNKPu9+T42sHJ71kfdjtx1a4ju1RGto0mZ0YlGicSEOMjKkGKQFTngDk53JUk1Fwzvl5/1kqWtzWG19o9D9p+zxdHp6ToOkbp+jxnOcaOl079HDO7VWXu6W9ub2ffwv9ufoLy1OitbhJY1kQ5R1V1I71YAg/2NV2nF2ZkndXIZ9qXM00sdqkWiAhJJZmbBkKhtEarvOFZcsSME4AODjd7uEYpzevBdxjvNuyMLcpXW2kdogs8FxDbzR69ShpJIlDK+AWUpMrDcOODjfU+4W8knk02n4X/lWIc7K5Jbf2mbaJXChtU1vFgnG6aZIif215/atdKnvu3Jv6K5m3Yj59tXL3sltBFGeiELvJI5VVSTVuwASznScDcNxyRuzsVKKpqcnrfLw/gx3nvWR7FtW7uXl+ypCIonaISTM38V0OlwiqOygYEajnJB3Y4w6cIJb7d3nlw7hdvQ17vlaY7NpzCeliuI7aaANqKu0qIQjbteVcMucZDDOM7s44a9Tdvk02n5f25Dnlc+7/bF9ax9PcQw9AuDMscrNJChO98lQsoXiQNO4HGaxhTpze7Fu/Dn9id6SzZubR2rMbgW9siNJ0YlkeRiEiRiVXIAy7MVbA3blJJG7OMaa3d+by0XMlt3shs3a0vSSw3EYWWJBKDEWdZY2LAMgIBDAqQU34yN5zSdONlKLyeWfB/3iQpPRkfdbcv4rVruSCFYkTpnhMjCZYwNRy2NPShfwYxndq762RpU5T92nnpfhf7c/QXlqdSpyM+NVTM9oBQCgFAeGgPaAUAoBQENyv2dJc2bpFgyAxyxgnAZ4pElVSe4EoBn31uoTUJpvTNPzVjGabWRqjlhDp/0bvpfUfYpter+XVp0cfxatPfnFZdGlfVW77r/AL6XMfeIjotkTxbPtkdCZTew3Eqp29BkvOncZHcmo5PDs5rY6kZVZNPKzS8lZfUhp7q8UTPKiB3FtpVm03kDNpUnCgnJPgB41potLev3MymtCI2hsiacbTVFIZ5reSHWCqyNFDbuAG71Lx6Se7f4VujUjH3bfc0/Nv8AhmG63veX8GXa23zc20kEMFx9pmjaLo5LaRFiLgqWkkK9HoXOcqx1Y7Ociop0dyalJrdWeqz8Fr6eJk5XVuJt7MsWiv23NoWxtog5U4JSSfIzwzgqce8VhOalSXfd/wACKtPyRqbV2RJc3G0I8FVuNnwQpIVOnUWuwQDwJGtSR7x41nTqqEKb7pN/sS03cjVkteh0myujd6dP2fRPpMmMY6b/AEujz+PVjH9qztPevvrd78tPDW/I15W0zO22bbiKGOMKqhERNKZ0rpUDC536Rjdmqc5b0mzctDjjaW9tcXAu4ZisszTxSxRzSqwcKSjCPOh1YNxAyCMZ34t3lOEdxrJWadl+5qsk3cySbOd7C4aG1MRaaKaOMk9LMsEkTguGPZdhGwCneBpzg5AhTSqJSlfJrkr3+5LjeOR7yj2x9sjhjt4bh/8AzVm8pa1liESpcRsSdajUcgZC5wMk4AqaNP3bbm1pK2ad8mS5X0RN7MhcX94xVgrLbBWKkBtKvnB78E/5rRNr3cV4krtMi9kX42cslvPHPgTTyQyR20kyypLK0w3oraXBkKkNg9nIyDW2pD3zU4taJPNK1lbj4EJ7uTInbNvOllLOY9MtztG0njhcgEYmtoo1c8FZhEpPhqx3Vtpyi6ijfJRav5Nv9yHfduSnKDa3221ktYIbjprhDCwktpI1hD9l3kkZQmFUk9knUQMZzWqlT91NVJNWWeqd+7LX7EyldWSzMe2LCKG+M08UskEsEUYeJZHMTxNJudI+1pZXHawQCpzjNTTm5U92LSab1tne3f3WIaSd2fVnEWF1LY2xjYW7R28swdXlkIZsBJN6xhgm9gMnPcMmJNJxjUlfPNLgvFcQuLSITbNpbT2E0cVveXF2YJP9xFOWSTQcsWkHRhgd4CcSBpFb6cpwqqTklG60tp5Z/XzMcmtLssXZ84kiRlDAMoIDIyN+6sAy/uK58laTTNy0NisSRQCgFAeGgPaAUAoBQCgFAKAUAoBQCgFAKAUAoBQCgFAKA0NsbMW5RUYlQssM2R4xSrKB8CVFZ05uDuu5r6qxDVzfrAkUAoBQCgFAKAUAoDw0BocoGItLggkEQSkEHBB0NwNZ085rxRjLRnO7F2HYPbQs7yF2ijZidoTjLFATu6XdvzW+pVmptJLXuX2MIxi1f+WTF1tKKzWKCJJZnZSYoo26Ryi4y7O7ABRqHadt+QBk1rjB1LybSXF8PT+EZ3UbIy7M24szPG8ckM0ah2ilC6tJyAysrMjrkEZUnB44qJ0nGzTunxX9uFLOxGQctEkgW4jtrp7coJGlVI8IMZPYMgd9O/OhWG44JxWx4VxluOSv3Z/a31ZG/lclNpbdhgjjftSGYgQxxDU8pKl+wMgY0gksSAAN5Fa4UpSbWltb8CXJIgdo7daS7sYmint5DcljHIV/iRi2uMkMjsjgNoyM5BKkjhW+FFKE5Jpq2vc7rvszFyzSJe75RYleKC3nuWiwJTF0arGSA2ktI6Bn0kHSuSMjOMitMaP6VKUkr6Xv/CZlvZm/snacdzHrj1bmZGVlKsjqcMrqeDA/9xkEVhODg7MlNNGDa+2RAyRrHJNNIGKRRaclU06mLMyqqjUu8niwxmsqdLeTbdkuLDdj42ft+KUS61eB7cBpo5tIMakFg5KsylCFbtAkdk94NJ0WrWzvpbj/ADcjeXE0f+LVCiV7a6S2OD9odEChTwdo9fSonvKDA3nArPo+e6pK/dn++nqRv8iQ2tttIGRFSSaaUExxRBSxVcZYlmVUQZXtMQMkAZJrCFJyu72S4slysfGzdtpcNJE0csM0ahnilChgrZAdWVmV1JVhlScEYOKTpOKUk7p8QpXyNWy21BDY2roJnE0cS28Zw80mqPWActjVpBJJOBgkms5UpOpJOyte/chdJGzs7bvSTdDLBNbylGkRZejIdVKhijo7qSCy5BIPaG6sJ0rR3k01yv8AzYKWdiP2DtRIbS4lnc6UvLwZOXP+6kRVUbyTnSAo9wFbKtNynGMVwX7EReWZuW/KPMiJNbXFuJW0xPKIyrMQSFJR2MbHBwHxnhx3Vg6OTcZJ21tf+behO93onK0mRz0nKkHU0VtczQoWVp4lQrlSQ2hS4klAIO9FOcbs1YWH4OST7nf/AIvNmG/fQkRtiEm3CnWLoExMuCpATpMk54Fa1e7kr34amW8sjLcbQRJooSG1SrIykAYAj05yc/1ioUG4uXd/IvnYjNmcqI7mUpFFMVR5Y5ZSqrHE0TOuHYtvLaMgLkgMpOnNbZ0HBXk1wsuLuYqabsjD/wAXKUMq2101sMn7QqIVKj8ax6+lZO/IQ5G8ZFT0d33XJb3d/F9L+Y3uRt7T5S28BhB1OblWaHol19Jp0EBd+8kOCO7AJJAGaxhQlJN92vIOaVuZ82XKENMsM0E1vJIGMQm6MiTSMkI6O66gN+kkHAJ34NJUbR3otNLW18vrYlSzsLzlDpleKG3nuWjx0vQ9GFjJAYKWkdAX0kHSuSARnGRlGjeKlJpX0vf+LjezMv8AxFb/AGU3JLBFJRlKHWHDdH0Zj+90mvdp7yd1R7mW/ucf47/AKSauYIOUnbRZ7a4txKwSN5ejKsx4KSkj6GPcGxk7uO6snRybjJO2tr/yl6De7ycNaDIj+Uf+zuP/AEJvltWdLtx8UYy7LInk/wAmdnvaW7NaWpLQREk20ZJJRSSTp3mt1WvVU5Leer4swjThZZHheO12rmTSkc1pFDAThVDQySs0Y7gSsiEDvCnwpZzo5aptvztn6GWSkfM86T7TVoSGW2tLhJnU5AaV4SkZI/FiNzjuGPEVKTjRtLi1byvd+ovdn3yWGNiW/wChj+SKjEf+ol4v9yV2SKsZ0gOyJ5SFh+xGDWxwqSSR2zJqPBdQjcZPfgd9bZpy97GOt7+Svf8AcwjpF8jd5R7Sge/2dEjK8i3LO2k6tANrcABiPuljwHfoPhWFGElSqSelv5RLkrpGbkrdxwG6gldUlS6uJmDsFLRyyNIkgzxXQwGRuBQjurGvFy3ZRWVkvNKzRMXa5l5IOJZLy4T/AEZ7gNE3c4SCKJnXxUujYPeFz30xGShB6pZ/Vuwjq2fPKZYGurdXllt5isvQXCMirxTVC2oFWLAKdLKfuEjBFKLkoSaSayuvrn/e8SSuiG2nLcXEO0LUMl00dvGwkjQIz5LkwSYJUvpXuxukG4d+2CjCUKnZu/6/D7GLu00Tm2OUVm9g8iyJIssTJGikFpGdSojVOJck408QePCtNOjNVUrWt6c/AmU47tyO2UPsd7CtywBk2fbQRuxwplgaQyIG4aiHU479J8K2T/yU3ucJN+Ttb9hHJq/cTkW1YZriSOIB2ii/iSrghCx3RFv5sAtjuGM8RWh05Rim+PD+TK6ucxsq/dLLZEKukPTWy/x3QMUKQJhI89kSPqO853I241aqQTqVZa2ennq+SML6IzWsiLte3X7XJcsILpWLmLCMWtyEXo0VQ5AJxvbGO7FYyu6Enu2zXfzzzuL/AKlmaF4jfYDJrZEh2vcSyuiqxRFu5gXwysuEZlY5BwEJ7q2Rf+S1s3FJfRfvoYtO3mSO04Y26BH2jc3HSzQtHFGLQlykiyB8rEpEa6QxYEbh7wDrhJq7VNKyd3+rird+pk7ZZnZ3CkowU4JUgHwJG41TWptZX/JjEez49e05rf7PGIpoitoOgeMaWQhoS24jcSSSCDk5q/Xd6rtTTvmn+rO/mao6am5a9HbpstiZUi1yjVcBUdTNFIyCTGFQknAG7uHGsJXm6i48uT4DTdN692lFJta0jjYMUiui5U5C5EWAT/MQM444394rXGDVCTfev5JbTmvM19j2bS7Ju4490ksm1EU8O01xcKDn+1ZVJqNeMnot39kTa8WSGzuUdktgkpkRESNVZCQGRlAUxFOPSAjTpxnO6sJ0KnvHG2f9z8OYUlunNWbCx/8ABhdDRot50ctwhLJCBrP4QMhc8BqqzL/L71w4teev/TX2XG/Mn+UF3HPdWUMTK8iXAuGCkN0cSRSKWbH3QS6qPHV7jVelFxhOT0tbxd1/0zk7tJEVsW3ZZbuNr+a3kW6nlMYW3AMcrmRJFMkTMylCBnJAKkbsVuqSTUWoJqyV89VqsmQuOZrlY1t1ukknmhXaSXE0sqx4kRYxAZYwiqOhVtDasf8ALZuGCZu3LcaSe7ZJX8bZ8eHnYi2V+ZOcsL6KeCOCJ0klnmtzEqMGOEmjkaTdwRVUnVw4eIrRh4uMnKWSSd/pa3mZTaasjqDVY2BlBGDvB3EUAVQBgbgNwAoDHcW6SKVkVXU8VZQwPxB3VKbTug1c8trWOJdEaKijgqqFA/YbqOTbuyEktDIsYA0gDGMYxux4Y8Kgk+XgRl0FVKYxpKgjHhjhipu73FjFbWEMShY440UHUAiKoBxjIAG44J31LnKTu2QkkLzZ8M2Olijk07xrjV8fDI3UjOUey7BpPU2FGBgcBWJJjuraOVSsiK6nirqGB+IO6pUmndENX1FtbRxKFjRUUcFRQoH7DdRybd2EraGJdnQCQyiKMSHjII11n4tjNTvytu3yFle5lubaOVSsiK6nirqGB+IO6oTad0S1c8trWONQkaKijgqqFA/YbqOTbuyEkjyazidOjdEZNw0MgK7v6SMUUmndPMWR8pYQqFAjjAQ5QBFAQ+KjHZPwqd6T4iyM6oBuAAySTgd541iSa9rs6CIlooo0LfeKRqpb4kDfWTnKWrISS0NqsSTVm2bA7iR4o2kHB2jUsPgxGRWSnJKyeRFlqZp4VdSrqGU7irAEH4g8ahNrNEmO2sYYgBHGiBc6QiBQM8cADdmpcpS1ZCSWhmRAowAAN53DG8nJ/wA1iSa7bOgMglMUZkHCQxrrH/VjNZb8rbt8iLK9yK2qoO0rMHeDDeAg9/8At63Q+DLxj/JhLtrz/gl7OwhhBEUccYJyQiBMnxOBvrTKUpau5mkloeXmz4JsdLFHJp4a41fHwyN1IzlHR2DSepsBQBgcOGKxJNe12dBES0cUaFvvFI1Ut8SBvrKU5SybISS0Ng1iSf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23565" name="AutoShape 15" descr="data:image/jpeg;base64,/9j/4AAQSkZJRgABAQAAAQABAAD/2wCEAAkGBxAQEBUUEhQUFhQUFRUUFRYVERsVGxYaGBYXFh0bFxgkHyghGBolGxcWLT0kJS8rLi4uGSQzODMsPSgtOisBCgoKDg0OGxAQGzcmICQ3LTAsLTQ2LywvLCwtNDIuLCwsLDQ3LCwvLC8sLCwvNCwvLCwsLCw0LCwsLDQwLCwsLP/AABEIANUA7QMBEQACEQEDEQH/xAAbAAEAAgMBAQAAAAAAAAAAAAAABQcDBAYBAv/EAEQQAAIBAwEDCAcGBQIEBwAAAAECAwAEERIFITEGBxMXIkFRkzVTVGFxs9IUMkJydIEjUmKRoTM0FkOC0RUkc5K0wfD/xAAbAQEAAgMBAQAAAAAAAAAAAAAAAQQCAwUGB//EADoRAAIBAgMEBwcEAwABBQAAAAABAgMRBCExBRJBYRQVMlFxgaEGEzNSkdHhIrHB8CNC8XI0Q2Ky0v/aAAwDAQACEQMRAD8Ak+cPl5tCy2hJDA6CNVjIBiDHtICd/wAa6+DwVKrSUpalOtXlCVkc31qbW9ZH5K1a6toc/qae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HWptb1kfkrTq2hz+o6XMdam1vWR+StOraHP6jpcx1qbW9ZH5K06toc/qOlzLR5sNv3F/ZvLcFS4mZAVUKNISM8B72NcrG0IUqm7HuLlCo5xuyq+d/0tL+SL5YrrbO+AvMp4rtnGVeKwoBQCgFAKAUAoBQCgFAKAUApcCgFAKAUAoBQCgFAKAUAoBQCgFAXnzHejZP1Mny4q4O0/jLw+50sL2Cv+d/0tL+SL5YrobO+AvMrYrtnGVeKwoBQCgFAKAUAoBQCgPSCMe/ePfvxu/cH+1QmmLHlSDJbxa3C6lTJxqckKPzEA4HvrXVn7uDkot24LV+GhlFbzsWXyN5vpEkd7kxNG8EkadG+v/VGksDgfgLcP5q+c7f9sKU6caeFUlOM4uW8rdl3tr8yX0OrhsE4tuXd+5yG3eR9xYoGnktxn7qrKSz/AJV07x7+Ar1mzPaLC7SqbmHhN21bSSXi7/kp1sJKkryaOfrvFQUB6ykYyCMjIyOI4ZHu3GoTT04EtWPKkgUAoBQCgFAKAUAoBQF58x3o2T9TJ8uKuDtP4y8PudLC9gr/AJ3/AEtL+SL5YrobO+AvMrYrtnGVeKwoBQCgFAKAUAoBQE3yd5NSX5KxTQBx/wAuR2ViPEAIQw+B3d9cTa23KezEpVqU3F/7RSav3PNNPxWfAs0MM63Zaud1yh5u5JLe1WFoVeCIpKzkqrZOssCFO7WZDv8A5q8Vsr2yp08ViJ14ycakk4JWbX+tmrr/AFUVl3HQr4FyhFR4FY31uInKCSOTH44ySp+BIGfjwr6ThqzrU1UcHC/CVr+aTdvC9+85M47rte5greYFhcneWcOzLGKJQZpXYySKHwsSsfug7+1pAOkbsk5wePgdrezNfbG0KlaTVOEUoxds5NLVrLK+V3m0lbI6lHFxoUlHV/sc7y5vYbm7+0QuWSZEbDHtRso0lCPw4xnw7W6u/wCzeFr4TBdFrxtKDautJJ5qSfHW3flmVsXOM578Xk/Q5+u+VCe5Ocl3v8iKeBZBkmORnVseIwpDD4Zx31w9rbdhsy0q1Kbi/wDaKi14PNNPxWfAs0MM6vZkr9x3HK3kAZI7cwyQoLeARStKxUEJvDZAI4lySccRXith+18aVWsq0JSdSe9FRSbzyta64KNrX4nQxOC3lHdaVlxKuu4VRyqusgBxrTOk/DIBx78V9MoVJVKanKLi3wdrrxs2vU5E4qLte5iraYigFAKAUAoBQCgFAXnzHejZP1Mny4q4O0/jLw+50sL2Cv8Anf8AS0v5Ivliuhs74C8ytiu2cZV4rCgFAKAUAoBQCgFASnJeSJLuKSZtMcTdKxGcnR2lVQOJLaRjwJrmbZhWq4KpSoRvOa3V3LeybfJK78dMzfhnGNRSk8kdntDl9FfwXFvKhhEinoH1Z3rhlEuOGWA3jI34PDJ8hhPZKtsvEUMXRlvuL/WrWyeTcO+yejzyutbF+WNjVjKDy7iuK+hHJFAKAUAoCY5JXUMF2k05OiHMmFGWdgMKq+/UQd+7ANcnblCvicFPD4dfqnaN3ok9W/JWyzu1YsYaUYVN6XA6fa3LqPaFrcW88fRFhrgZW1DKEOqP4E6cZ4druxmvM4H2UqbKxdHFYee+llNPJ2lk5R5K97a5avQuTxka0JQll3HAV7w5YoBQCgFAKAUAoBQCgLz5jvRsn6mT5cVcHafxl4fc6WF7BX/O/wClpfyRfLFdDZ3wF5lbFds4yrxWFAKAUAoBQCgJDk9ss3d1FADjpGwTjOFALMf/AGg1z9qY+OAwlTEy/wBVp3vRL6s20KXvJqJpTxMjsjDDIxVh4FTgj+4q7TqRqQU46NJrweaNcouLsz4rMgUAoBQCgFAKAUAoBQErsfYj3MF1KvC2jWT45bf/AGRZD8QK5eP2pDCYjD0Zf+7Jrwy//Tivqb6VBzjKXcROa6hoPaAUAoBQCgFAKAvPmO9GyfqZPlxVwdp/GXh9zpYXsFf87/paX8kXyxXQ2d8BeZWxXbOMq8VhQCgFAKAUB6rEEEcQcjdn/HfUNJqzCdi4ebS+hnheZ7a3ieE9GZ0iSPXkZOcAaTjTnfg57uFfI/a/CV8NXjh6dec4zz923KVracXfjbircdTu4KcZx3nFK3HQhedG8ht5eijtLcPKvSvcNAjM2pmB07tzZG9jk7/3rs+xmGrYqj7+riJuMHuqmpSSVkrXz0s8ksu/uNGOqKD3VFZ8St6+iHJFAKAUAoBQCgFAKA2LC9eCQOmkkdzoHUjwZTuI/wD26q+Jw0MRTdOd7Pim01zTWf8AczOnNwd0XtyYvIZLSF3ihga5B/hDSBJx4DA1ZQZxvwDXxDbOHxFLG1acKkqipPtO73dNXnazyvldo9DRlFwTaSvwKp5ebUZ7mSAQxQJC5XTHGoLY4MzYBORvAGBv7+NfUvZrAxp4SGJdWVSU0neTbSvqkrtZPJvXw0ORjKrc3C1kjl69KUhQCgFAKAUAoC8+Y70bJ+pk+XFXB2n8ZeH3OlhewV/zv+lpfyRfLFdDZ3wF5lbFds4yrxWFAKAUAoBQCgNqTaMrQLBqIiUltA3BmJzqb+Y8Bv4AbqqxwdGOIeJ3f1uyvxSXBdy45avU2e9lu7nA9utpSyxxxyMWWLUIy28qGxlc969kYB4d1KOCo0Ks6tONnO29bRtXzt355vjxEqspRUXwNSrRrFAKAUAoBQCgFAKAUBs3t/LMytIxJQKqdwRVwFVB+EDA4fHjVbD4Sjh4OFONk22//k3q5d7fM2Sqyk7tnl/eyTvrlbU+FUseLaRgFj3nAAzx3VOGwtLDQ93SVo5u3BXzdu5Xztp3ETm5u8jXqwYCgFAKAUAoBQF58x3o2T9TJ8uKuDtP4y8PudLC9gr/AJ3/AEtL+SL5YrobO+AvMrYrtnGVeKwoBQCgFAKA9VSeAJ3E7hncAST8AAT+1RKSirt/15L6vIJN6HlSBQCgFAKAUAoBQCgFAKAUAoD1VJ3AE7idwzuAJJ+AAJ/aolJRV2/68l6hJvQ8qQKAUAoBQCgFAXnzHejZP1Mny4q4O0/jLw+50sL2Cv8Anf8AS0v5Ivliuhs74C8ytiu2cZV4rCgFAKAUB9wKpYBm0qTgtpLaR44G8/tWFSUoxbirvu0v5kxSbsy0+QvIZI5PtDTRTxNE6J0YOMv2Scn+nWMe+vmXtL7VSqU+ixpSpzUot71v9c162d9MjsYXBqL373RyPKfkeNnr/EuYix+5GqsXYeJHBR7zur1ex/aLrSX+KhJRWsnbdXLm+Sz7ynXwipK7l5HL16UpCgFAKAUAoBQCgFAKAUBkt1UsAzaFJwW0ltI8cDef2rCpKUYNxV33aX5XeRMUm7Nlqch+QyRsZ3minikheNejyQdfZY5P9Oofua+Ye0ftVKrBYaFOVOcZKT3rf65r1s78sjsYXBqL3m7po43lNyRGz1/iXMTOfuxqra2HiR+Ecd58N2a9fsf2h60l/ioSUVrJ23Vy5vkvMpV8KqSzln3HM16MpigFAKAUAoC8+Y70bJ+pk+XFXB2n8ZeH3OlhewV/zv8ApaX8kXyxXQ2d8BeZWxXbOMq8VhQCgFAKAUB2uwOWSbNs0igQSTSOZZmbIRckKFHeW0Ku/gCe/fXjdp+zU9rY+VbEy3acUowS1fHefBLeby1aXA6NLFxo01GOb4kRyz2nBeXAuIgVMqL0qHirp2ePBgVCYI8O6ur7P4HEYDDPCVndQb3ZLjF56cGne6+hoxVSNWSnHjqQNd0qigFAKAUAoBQCgFAKAUAoDtth8tE2dZxxW6CSV3MszNkKMkDSO8toVRngD414zaXszPa2OnXxMt2CW7BLNu3+z4JbzeWrXcdGli40aajFXfEhuWW0YLu5+0Qgr0qKZUbikijQfcVKhMEe/hXY2BgsRgcJ0StnuN7slo4vPyabaa/dFfFVI1Jb8eJBV2ysKAUAoBQCgLz5jvRsn6mT5cVcHafxl4fc6WF7BX/O/wClpfyRfLFdDZ3wF5lbFds4yrxWFAKAUAoBQCgFAKAUAoBQCgFAKAUAoBQCgFAKAUAoBQCgFAKAUBefMd6Nk/UyfLirg7T+MvD7nSwvYK/53/S0v5Ivliuhs74C8ytiu2cZV4rCgFAKAUAoBQEryU2WLy8ih/CzZfHcijU3wyBjPiRXK23tDoGBqYhapfp/8nkvXPwN+Ho+8qKLNC+tzDK8T/ejdkPxUkf/AFV/DV4YijCtDSSTXg1c1zg4yafAw1uMBQCgFAKAUAoBQCgPVUngCfgM1DklqEmyf2Bybe5t7uXDAwRBkGD2mzqIHj2EYY8WFcLae2oYPFYajdf5JNPkrWXh+pr6MtUcO5wlLuIExsBkg4+BruKcW7JlbdZ81kQKAUAoBQCgFAXnzHejZP1Mny4q4O0/jLw+50sL2Cv+d/0tL+SL5YrobO+AvMrYrtnGVeKwoBQCgFAKA9UkHI3EbwR3VDSaswnYt7m95TytZyyXsiiKFljWV9zMcZKt/MQCmO8576+T+1Ww6UcbTo4CD35ptwWiV7JruTzvwVuB28HiG6blUeS4kdzp8obheijgdRbzx6xJGd8mDgrqH4cFOHHVvroexeyMNJTq4iLdWnK27LSOV07d+uulsu814+tJJKOj4lY19JOQKAUAoBQCgFAKAUBms7ySBxJE7I67wynBH/ce47jWnEYeliKbpVoqUXqn/fXVGUJyg7xZemxeUqC2tTeSxJPcKGVfu6gclTj8OV07zgZOB3V8S2jsOo8XiFgKcpU6Ts3ra2q52d9Lu2b7z0NOutyPvHmyrucLa93LeSwzthInISNchccVYjvYqQcnxOMV9M9ltnYKhgadfDx/VNJuTzd+KvwSd1ZeZycbVqSqOMtEctXpykKAUAoBQCgFAXnzHejZP1Mny4q4O0/jLw+50sL2Cv8Anf8AS0v5Ivliuhs74C8ytiu2cZV4rCgFAKAUAoBQGV7h2RULEohJVc7gW4kDxPjWuNGnGbqJfqdrvi7aK/dyMnNtW4HhuHKCMsSisWVc7gTxI8M7s444oqMFUdRL9TVm+LS0v324dwc21u8DHWwxPuSFlCkggOCynxAZkyP+pWH7VhCpCblGLzi7Pk7J/s0yXFpJvifFZkCgFAKAUAoDLPbumnUCNah1z3qSQD8Mqf7Vrp1oVN5Qd912fJ5O3qjKUHG1+JirYYn3cTPIxZ2LMeJJydwwB8AO7urCnShSjuwVl3Ilybd2ezTu5BdixACgk5OBwGfACop0oU01BWvnl3vV+YlJy1MdbCBQCgFAKAUAoC8+Y70bJ+pk+XFXB2n8ZeH3OlhewV/zv+lpfyRfLFdDZ3wF5lbFds4yrxWFAKAUAoBQCgFAKAn+S2xrW8fo5LkwSk4UNEGV/AK2odr3Hj3ZrhbZ2ljMBD31Kh7yC1s7Nc2rPLmtOJaw9GnUycrMsXlRyJtmtYA84hW0jKGRkB1A6d7DIwSwz8WNfPtje1GKhjKzhS95KtK6ino89MnlbLwVzp18JBwV3ZRKjv0iWQiF2dBwZ00FvfpycD47/hX1bDSrSpp14qMuKT3kvOyv+3ccWainaLujXqwYGa0tHmbTGCW0u+B4Ihc/4U/vWmviKdCG/UdldLzk1Fer+mZlCDm7Iw1uMRQHR8lNjWV4wiluHhmJwoKKUfJ3BWz973Hj3Zrz+29p47Z8HWpUVUprXNpx721bTmtOJbw1GlVyk7MsLllyRsjBC8sxgjtYhFqCg6lGkKPEnIOAOJY14H2f9osdHEVadGl7yVWW9a9rPO78LWu3okjpYjDU3FOTtYqC8EXSN0Rcx57JcAMfeQNw+FfWKDqumnWSUuKV2l4N6nEnu3/ToYa3GIoBQCgFAKAUAoBQF58x3o2T9TJ8uKuDtP4y8PudLC9gr/nf9LS/ki+WK6GzvgLzK2K7ZxlXisKAUAoBQCgFAKAUBI8nruKC5jmlUssR6QIOLOu9BnuGrBz7u+udtXD1sThJ0KLs5/pu+CfafPK6S73qjdQnGE1KXA6Sfl/JdRzw3aKYplIQou+FuKH+tQwU+PHHcK89T9kaWCq0cRg5NTpv9V9Jr/b/AMW02lw4PvLTx3vFKM1k/Q4qvZHPPqIrqGsMVz2gpCnHuJBAP7GsKm+4vcaT4XzV+auv3Jja+Zb/ADc7B2eM3VtJLJlTEyzBcxk6WIICjtYx3kYPvr5N7WbW2nlg8VCMbNSTjf8AUldJq7eV+SdzuYSjS7cDiuWmxNnWLNFFJcSTjBKkpojBwQGOjJOCNw/cjv8AZez+09qbRgq9aEI0+/PelbJ2V7LPi/Jd1HFUqNLJXucnXqigSnJraMdrcrO6l+iDMiDdqfGFye4DOc7+Fcza+DqY3Cyw1OW7v2TfdHV2XFvTzN2HqRpz3nwJy45dzXUM8F2qskwJQouDCwwUwPxIGC8TnjvPCuLS9lKGDr0cRgm1KHau776eUr9zs3oraZLUsvGucXGosn6HH160oCgFAKAUAoBQCgFAKAvPmO9GyfqZPlxVwdp/GXh9zpYXsFf87/paX8kXyxXQ2d8BeZWxXbOMq8VhQCgFAKAUAoBQCgFAKAUAoDpLTlhPbWsdva/wtJMkkmAWdy2cAHICgaR4nHdwPna/s5hsXjJ4rGfrut2Mc0oxS+rd7vuV+/MuLFyhTUIZd5p8ptt/bpEmZAkugJLp+6xUnDDvBIOMe4b6ubI2X1bSlQhK8Ltxvqk9U+/PNPma8RW961K2fEh66xXFAKAUAoBQCgFAKAUAoBQCgLz5jvRsn6mT5cVcHafxl4fc6WF7BX/O/wClpfyRfLFdDZ3wF5lbFds4yrxWFAKAUAoBQCgFAKAUAoBQCgFAKAUAoBQCgFAKAUAoBQCgFAKAUBefMd6Nk/UyfLirg7T+MvD7nSwvYMfLTmzl2hePcLcJGGCDSYixGlQvHUPCmGx6o01Ddv5irh9+V7kH1LTe1x+Q311v62Xyev4NfQ+Y6lpva4/Ib66dbL5PX8DofMdS03tcfkN9dOtl8nr+B0PmOpab2uPyG+unWy+T1/A6HzHUtN7XH5DfXTrZfJ6/gdD5jqWm9rj8hvrp1svk9fwOh8x1LTe1x+Q31062Xyev4HQ+Y6lpva4/Ib66dbL5PX8DofMdS03tcfkN9dOtl8nr+B0PmOpab2uPyG+unWy+T1/A6HzHUtN7XH5DfXTrZfJ6/gdD5jqWm9rj8hvrp1svk9fwOh8x1LTe1x+Q31062Xyev4HQ+Y6lpva4/Ib66dbL5PX8DofMdS03tcfkN9dOtl8nr+B0PmOpab2uPyG+unWy+T1/A6HzHUtN7XH5DfXTrZfJ6/gdD5jqWm9rj8hvrp1svk9fwOh8x1LTe1x+Q31062Xyev4HQ+Y6lpva4/Ib66dbL5PX8DofMdS03tcfkN9dOtl8nr+B0PmOpab2uPyG+unWy+T1/A6HzHUtN7XH5DfXTrZfJ6/gdD5jqWm9rj8hvrp1svk9fwOh8x1LTe1x+Q31062Xyev4HQ+Y6lpva4/Ib66dbL5PX8DofMdS03tcfkN9dOtl8nr+B0PmOpab2uPyG+unWy+T1/A6HzO/5BcmW2ZatC0gkLStJqCFeKouMZP8v+a5+KxCrz3rWLFKnuRsdNVY2igFAKAxzzpGNTsqjIGWYKMsQoGT3kkD4mpSb0IbsZKgkxwTpIMoysMlcqwYZUlSMjvBBGO4ipaa1CdzJUAxxzozMqspZCAwDAlSQGAYdxwQd/camzQuZKgCgFAKAUAoBQCgFAKAUAoBQCgFAKAUAoBQCgPDQHtAKAUAoDm+cD/ZD9TZf/LhqzhfieUv/qzGeh0lVjI4XZG12s9nGRYzITtC4iCA4LdJfyR9nO7Pa791XqlP3la17fpT+kUzXe0Sabal5BJD9pjh6OeQRZikYmJ2BKg6lHSKSMahpOSN3HGhU4ST3W7rPPj9ibtany22ooGv5GjCi3ePWyLl5iYImXPi/aVR8BU+6lLcSevpm/8ApG/ryMd1tbaFvCbieCHolGuWOOVmkiQb2YMVCylRvKgLwOCd2ZjTpzluRbvwfBv+BvSSuzLebbnN59mt40bNuk/Su5CKGd03gDLHsjAHHfkjG/GNKPu9+T42sHJ71kfdjtx1a4ju1RGto0mZ0YlGicSEOMjKkGKQFTngDk53JUk1Fwzvl5/1kqWtzWG19o9D9p+zxdHp6ToOkbp+jxnOcaOl079HDO7VWXu6W9ub2ffwv9ufoLy1OitbhJY1kQ5R1V1I71YAg/2NV2nF2ZkndXIZ9qXM00sdqkWiAhJJZmbBkKhtEarvOFZcsSME4AODjd7uEYpzevBdxjvNuyMLcpXW2kdogs8FxDbzR69ShpJIlDK+AWUpMrDcOODjfU+4W8knk02n4X/lWIc7K5Jbf2mbaJXChtU1vFgnG6aZIif215/atdKnvu3Jv6K5m3Yj59tXL3sltBFGeiELvJI5VVSTVuwASznScDcNxyRuzsVKKpqcnrfLw/gx3nvWR7FtW7uXl+ypCIonaISTM38V0OlwiqOygYEajnJB3Y4w6cIJb7d3nlw7hdvQ17vlaY7NpzCeliuI7aaANqKu0qIQjbteVcMucZDDOM7s44a9Tdvk02n5f25Dnlc+7/bF9ax9PcQw9AuDMscrNJChO98lQsoXiQNO4HGaxhTpze7Fu/Dn9id6SzZubR2rMbgW9siNJ0YlkeRiEiRiVXIAy7MVbA3blJJG7OMaa3d+by0XMlt3shs3a0vSSw3EYWWJBKDEWdZY2LAMgIBDAqQU34yN5zSdONlKLyeWfB/3iQpPRkfdbcv4rVruSCFYkTpnhMjCZYwNRy2NPShfwYxndq762RpU5T92nnpfhf7c/QXlqdSpyM+NVTM9oBQCgFAeGgPaAUAoBQENyv2dJc2bpFgyAxyxgnAZ4pElVSe4EoBn31uoTUJpvTNPzVjGabWRqjlhDp/0bvpfUfYpter+XVp0cfxatPfnFZdGlfVW77r/AL6XMfeIjotkTxbPtkdCZTew3Eqp29BkvOncZHcmo5PDs5rY6kZVZNPKzS8lZfUhp7q8UTPKiB3FtpVm03kDNpUnCgnJPgB41potLev3MymtCI2hsiacbTVFIZ5reSHWCqyNFDbuAG71Lx6Se7f4VujUjH3bfc0/Nv8AhmG63veX8GXa23zc20kEMFx9pmjaLo5LaRFiLgqWkkK9HoXOcqx1Y7Ociop0dyalJrdWeqz8Fr6eJk5XVuJt7MsWiv23NoWxtog5U4JSSfIzwzgqce8VhOalSXfd/wACKtPyRqbV2RJc3G0I8FVuNnwQpIVOnUWuwQDwJGtSR7x41nTqqEKb7pN/sS03cjVkteh0myujd6dP2fRPpMmMY6b/AEujz+PVjH9qztPevvrd78tPDW/I15W0zO22bbiKGOMKqhERNKZ0rpUDC536Rjdmqc5b0mzctDjjaW9tcXAu4ZisszTxSxRzSqwcKSjCPOh1YNxAyCMZ34t3lOEdxrJWadl+5qsk3cySbOd7C4aG1MRaaKaOMk9LMsEkTguGPZdhGwCneBpzg5AhTSqJSlfJrkr3+5LjeOR7yj2x9sjhjt4bh/8AzVm8pa1liESpcRsSdajUcgZC5wMk4AqaNP3bbm1pK2ad8mS5X0RN7MhcX94xVgrLbBWKkBtKvnB78E/5rRNr3cV4krtMi9kX42cslvPHPgTTyQyR20kyypLK0w3oraXBkKkNg9nIyDW2pD3zU4taJPNK1lbj4EJ7uTInbNvOllLOY9MtztG0njhcgEYmtoo1c8FZhEpPhqx3Vtpyi6ijfJRav5Nv9yHfduSnKDa3221ktYIbjprhDCwktpI1hD9l3kkZQmFUk9knUQMZzWqlT91NVJNWWeqd+7LX7EyldWSzMe2LCKG+M08UskEsEUYeJZHMTxNJudI+1pZXHawQCpzjNTTm5U92LSab1tne3f3WIaSd2fVnEWF1LY2xjYW7R28swdXlkIZsBJN6xhgm9gMnPcMmJNJxjUlfPNLgvFcQuLSITbNpbT2E0cVveXF2YJP9xFOWSTQcsWkHRhgd4CcSBpFb6cpwqqTklG60tp5Z/XzMcmtLssXZ84kiRlDAMoIDIyN+6sAy/uK58laTTNy0NisSRQCgFAeGgPaAUAoBQCgFAKAUAoBQCgFAKAUAoBQCgFAKA0NsbMW5RUYlQssM2R4xSrKB8CVFZ05uDuu5r6qxDVzfrAkUAoBQCgFAKAUAoDw0BocoGItLggkEQSkEHBB0NwNZ085rxRjLRnO7F2HYPbQs7yF2ijZidoTjLFATu6XdvzW+pVmptJLXuX2MIxi1f+WTF1tKKzWKCJJZnZSYoo26Ryi4y7O7ABRqHadt+QBk1rjB1LybSXF8PT+EZ3UbIy7M24szPG8ckM0ah2ilC6tJyAysrMjrkEZUnB44qJ0nGzTunxX9uFLOxGQctEkgW4jtrp7coJGlVI8IMZPYMgd9O/OhWG44JxWx4VxluOSv3Z/a31ZG/lclNpbdhgjjftSGYgQxxDU8pKl+wMgY0gksSAAN5Fa4UpSbWltb8CXJIgdo7daS7sYmint5DcljHIV/iRi2uMkMjsjgNoyM5BKkjhW+FFKE5Jpq2vc7rvszFyzSJe75RYleKC3nuWiwJTF0arGSA2ktI6Bn0kHSuSMjOMitMaP6VKUkr6Xv/CZlvZm/snacdzHrj1bmZGVlKsjqcMrqeDA/9xkEVhODg7MlNNGDa+2RAyRrHJNNIGKRRaclU06mLMyqqjUu8niwxmsqdLeTbdkuLDdj42ft+KUS61eB7cBpo5tIMakFg5KsylCFbtAkdk94NJ0WrWzvpbj/ADcjeXE0f+LVCiV7a6S2OD9odEChTwdo9fSonvKDA3nArPo+e6pK/dn++nqRv8iQ2tttIGRFSSaaUExxRBSxVcZYlmVUQZXtMQMkAZJrCFJyu72S4slysfGzdtpcNJE0csM0ahnilChgrZAdWVmV1JVhlScEYOKTpOKUk7p8QpXyNWy21BDY2roJnE0cS28Zw80mqPWActjVpBJJOBgkms5UpOpJOyte/chdJGzs7bvSTdDLBNbylGkRZejIdVKhijo7qSCy5BIPaG6sJ0rR3k01yv8AzYKWdiP2DtRIbS4lnc6UvLwZOXP+6kRVUbyTnSAo9wFbKtNynGMVwX7EReWZuW/KPMiJNbXFuJW0xPKIyrMQSFJR2MbHBwHxnhx3Vg6OTcZJ21tf+behO93onK0mRz0nKkHU0VtczQoWVp4lQrlSQ2hS4klAIO9FOcbs1YWH4OST7nf/AIvNmG/fQkRtiEm3CnWLoExMuCpATpMk54Fa1e7kr34amW8sjLcbQRJooSG1SrIykAYAj05yc/1ioUG4uXd/IvnYjNmcqI7mUpFFMVR5Y5ZSqrHE0TOuHYtvLaMgLkgMpOnNbZ0HBXk1wsuLuYqabsjD/wAXKUMq2101sMn7QqIVKj8ax6+lZO/IQ5G8ZFT0d33XJb3d/F9L+Y3uRt7T5S28BhB1OblWaHol19Jp0EBd+8kOCO7AJJAGaxhQlJN92vIOaVuZ82XKENMsM0E1vJIGMQm6MiTSMkI6O66gN+kkHAJ34NJUbR3otNLW18vrYlSzsLzlDpleKG3nuWjx0vQ9GFjJAYKWkdAX0kHSuSARnGRlGjeKlJpX0vf+LjezMv8AxFb/AGU3JLBFJRlKHWHDdH0Zj+90mvdp7yd1R7mW/ucf47/AKSauYIOUnbRZ7a4txKwSN5ejKsx4KSkj6GPcGxk7uO6snRybjJO2tr/yl6De7ycNaDIj+Uf+zuP/AEJvltWdLtx8UYy7LInk/wAmdnvaW7NaWpLQREk20ZJJRSSTp3mt1WvVU5Leer4swjThZZHheO12rmTSkc1pFDAThVDQySs0Y7gSsiEDvCnwpZzo5aptvztn6GWSkfM86T7TVoSGW2tLhJnU5AaV4SkZI/FiNzjuGPEVKTjRtLi1byvd+ovdn3yWGNiW/wChj+SKjEf+ol4v9yV2SKsZ0gOyJ5SFh+xGDWxwqSSR2zJqPBdQjcZPfgd9bZpy97GOt7+Svf8AcwjpF8jd5R7Sge/2dEjK8i3LO2k6tANrcABiPuljwHfoPhWFGElSqSelv5RLkrpGbkrdxwG6gldUlS6uJmDsFLRyyNIkgzxXQwGRuBQjurGvFy3ZRWVkvNKzRMXa5l5IOJZLy4T/AEZ7gNE3c4SCKJnXxUujYPeFz30xGShB6pZ/Vuwjq2fPKZYGurdXllt5isvQXCMirxTVC2oFWLAKdLKfuEjBFKLkoSaSayuvrn/e8SSuiG2nLcXEO0LUMl00dvGwkjQIz5LkwSYJUvpXuxukG4d+2CjCUKnZu/6/D7GLu00Tm2OUVm9g8iyJIssTJGikFpGdSojVOJck408QePCtNOjNVUrWt6c/AmU47tyO2UPsd7CtywBk2fbQRuxwplgaQyIG4aiHU479J8K2T/yU3ucJN+Ttb9hHJq/cTkW1YZriSOIB2ii/iSrghCx3RFv5sAtjuGM8RWh05Rim+PD+TK6ucxsq/dLLZEKukPTWy/x3QMUKQJhI89kSPqO853I241aqQTqVZa2ennq+SML6IzWsiLte3X7XJcsILpWLmLCMWtyEXo0VQ5AJxvbGO7FYyu6Enu2zXfzzzuL/AKlmaF4jfYDJrZEh2vcSyuiqxRFu5gXwysuEZlY5BwEJ7q2Rf+S1s3FJfRfvoYtO3mSO04Y26BH2jc3HSzQtHFGLQlykiyB8rEpEa6QxYEbh7wDrhJq7VNKyd3+rird+pk7ZZnZ3CkowU4JUgHwJG41TWptZX/JjEez49e05rf7PGIpoitoOgeMaWQhoS24jcSSSCDk5q/Xd6rtTTvmn+rO/mao6am5a9HbpstiZUi1yjVcBUdTNFIyCTGFQknAG7uHGsJXm6i48uT4DTdN692lFJta0jjYMUiui5U5C5EWAT/MQM444394rXGDVCTfev5JbTmvM19j2bS7Ju4490ksm1EU8O01xcKDn+1ZVJqNeMnot39kTa8WSGzuUdktgkpkRESNVZCQGRlAUxFOPSAjTpxnO6sJ0KnvHG2f9z8OYUlunNWbCx/8ABhdDRot50ctwhLJCBrP4QMhc8BqqzL/L71w4teev/TX2XG/Mn+UF3HPdWUMTK8iXAuGCkN0cSRSKWbH3QS6qPHV7jVelFxhOT0tbxd1/0zk7tJEVsW3ZZbuNr+a3kW6nlMYW3AMcrmRJFMkTMylCBnJAKkbsVuqSTUWoJqyV89VqsmQuOZrlY1t1ukknmhXaSXE0sqx4kRYxAZYwiqOhVtDasf8ALZuGCZu3LcaSe7ZJX8bZ8eHnYi2V+ZOcsL6KeCOCJ0klnmtzEqMGOEmjkaTdwRVUnVw4eIrRh4uMnKWSSd/pa3mZTaasjqDVY2BlBGDvB3EUAVQBgbgNwAoDHcW6SKVkVXU8VZQwPxB3VKbTug1c8trWOJdEaKijgqqFA/YbqOTbuyEktDIsYA0gDGMYxux4Y8Kgk+XgRl0FVKYxpKgjHhjhipu73FjFbWEMShY440UHUAiKoBxjIAG44J31LnKTu2QkkLzZ8M2Olijk07xrjV8fDI3UjOUey7BpPU2FGBgcBWJJjuraOVSsiK6nirqGB+IO6pUmndENX1FtbRxKFjRUUcFRQoH7DdRybd2EraGJdnQCQyiKMSHjII11n4tjNTvytu3yFle5lubaOVSsiK6nirqGB+IO6oTad0S1c8trWONQkaKijgqqFA/YbqOTbuyEkjyazidOjdEZNw0MgK7v6SMUUmndPMWR8pYQqFAjjAQ5QBFAQ+KjHZPwqd6T4iyM6oBuAAySTgd541iSa9rs6CIlooo0LfeKRqpb4kDfWTnKWrISS0NqsSTVm2bA7iR4o2kHB2jUsPgxGRWSnJKyeRFlqZp4VdSrqGU7irAEH4g8ahNrNEmO2sYYgBHGiBc6QiBQM8cADdmpcpS1ZCSWhmRAowAAN53DG8nJ/wA1iSa7bOgMglMUZkHCQxrrH/VjNZb8rbt8iLK9yK2qoO0rMHeDDeAg9/8At63Q+DLxj/JhLtrz/gl7OwhhBEUccYJyQiBMnxOBvrTKUpau5mkloeXmz4JsdLFHJp4a41fHwyN1IzlHR2DSepsBQBgcOGKxJNe12dBES0cUaFvvFI1Ut8SBvrKU5SybISS0Ng1iSf/Z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itchFamily="18" charset="0"/>
            </a:endParaRPr>
          </a:p>
        </p:txBody>
      </p:sp>
      <p:pic>
        <p:nvPicPr>
          <p:cNvPr id="23566" name="Immagine 2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214313"/>
            <a:ext cx="15573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Goccia 24"/>
          <p:cNvSpPr/>
          <p:nvPr/>
        </p:nvSpPr>
        <p:spPr>
          <a:xfrm>
            <a:off x="4857749" y="4786313"/>
            <a:ext cx="1857375" cy="1109662"/>
          </a:xfrm>
          <a:prstGeom prst="teardrop">
            <a:avLst>
              <a:gd name="adj" fmla="val 123525"/>
            </a:avLst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DM 30 giugno 2015</a:t>
            </a:r>
            <a:endParaRPr lang="it-IT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3568" name="Gruppo 26"/>
          <p:cNvGrpSpPr>
            <a:grpSpLocks/>
          </p:cNvGrpSpPr>
          <p:nvPr/>
        </p:nvGrpSpPr>
        <p:grpSpPr bwMode="auto">
          <a:xfrm>
            <a:off x="6929438" y="4357688"/>
            <a:ext cx="1838325" cy="798512"/>
            <a:chOff x="6799157" y="4410306"/>
            <a:chExt cx="1214446" cy="798122"/>
          </a:xfrm>
        </p:grpSpPr>
        <p:sp>
          <p:nvSpPr>
            <p:cNvPr id="28" name="Goccia 27"/>
            <p:cNvSpPr/>
            <p:nvPr/>
          </p:nvSpPr>
          <p:spPr>
            <a:xfrm rot="15979479">
              <a:off x="7006795" y="4285519"/>
              <a:ext cx="798122" cy="1047696"/>
            </a:xfrm>
            <a:prstGeom prst="teardrop">
              <a:avLst>
                <a:gd name="adj" fmla="val 123525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799157" y="4553111"/>
              <a:ext cx="1214446" cy="3697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D.Lgs</a:t>
              </a:r>
              <a:r>
                <a:rPr lang="it-IT" sz="1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13/</a:t>
              </a:r>
              <a:r>
                <a:rPr lang="it-IT" sz="18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13</a:t>
              </a:r>
              <a:endParaRPr lang="it-IT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cxnSp>
        <p:nvCxnSpPr>
          <p:cNvPr id="31" name="Connettore 2 30"/>
          <p:cNvCxnSpPr/>
          <p:nvPr/>
        </p:nvCxnSpPr>
        <p:spPr>
          <a:xfrm rot="10800000" flipV="1">
            <a:off x="4243388" y="785813"/>
            <a:ext cx="1543050" cy="447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Gallone 35"/>
          <p:cNvSpPr/>
          <p:nvPr/>
        </p:nvSpPr>
        <p:spPr>
          <a:xfrm>
            <a:off x="3929063" y="1928813"/>
            <a:ext cx="500062" cy="4071937"/>
          </a:xfrm>
          <a:prstGeom prst="chevron">
            <a:avLst>
              <a:gd name="adj" fmla="val 5290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299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taglia e arrotonda singolo angolo rettangolo 7"/>
          <p:cNvSpPr/>
          <p:nvPr/>
        </p:nvSpPr>
        <p:spPr>
          <a:xfrm>
            <a:off x="142874" y="1071562"/>
            <a:ext cx="8821613" cy="5525789"/>
          </a:xfrm>
          <a:prstGeom prst="snipRoundRect">
            <a:avLst>
              <a:gd name="adj1" fmla="val 16667"/>
              <a:gd name="adj2" fmla="val 2904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428750"/>
            <a:ext cx="8678167" cy="5168602"/>
          </a:xfrm>
        </p:spPr>
        <p:txBody>
          <a:bodyPr>
            <a:normAutofit/>
          </a:bodyPr>
          <a:lstStyle/>
          <a:p>
            <a:pPr marL="257175" indent="-168275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it-IT" altLang="it-IT" sz="28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Rilancio delle politiche per l’apprendimento permanente </a:t>
            </a:r>
            <a:r>
              <a:rPr lang="it-IT" altLang="it-IT" sz="28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attraverso reti territoriali</a:t>
            </a:r>
          </a:p>
          <a:p>
            <a:pPr marL="257175" indent="-168275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it-IT" altLang="it-IT" sz="28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Servizi al cittadino per la ricostruzione e valorizzazione degli apprendimenti </a:t>
            </a:r>
            <a:r>
              <a:rPr lang="it-IT" altLang="it-IT" sz="28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formali non formali e informali con una dorsale informativa unica </a:t>
            </a:r>
          </a:p>
          <a:p>
            <a:pPr marL="257175" indent="-168275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it-IT" altLang="it-IT" sz="28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Norme nazionali e LEP per la validazione degli apprendiment</a:t>
            </a:r>
            <a:r>
              <a:rPr lang="it-IT" altLang="it-IT" sz="2800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i non formali e informali e certificazione delle competenze</a:t>
            </a:r>
          </a:p>
          <a:p>
            <a:pPr marL="257175" indent="-168275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it-IT" altLang="it-IT" sz="28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Repertorio nazionale delle qualificazioni</a:t>
            </a:r>
            <a:endParaRPr lang="it-IT" altLang="it-IT" sz="2800" b="1" dirty="0" smtClean="0">
              <a:latin typeface="Century Gothic" pitchFamily="34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11F9B6-8F57-45A8-A790-EC29DEC8AFDD}" type="slidenum">
              <a:rPr lang="it-IT" altLang="it-IT" sz="1000" smtClean="0">
                <a:latin typeface="Times New Roman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00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581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76604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GB" sz="2800" b="1" spc="300" dirty="0">
                <a:solidFill>
                  <a:srgbClr val="DA11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Fan Heiti Std B" pitchFamily="34" charset="-128"/>
                <a:ea typeface="Adobe Fan Heiti Std B" pitchFamily="34" charset="-128"/>
                <a:cs typeface="Times New Roman" pitchFamily="18" charset="0"/>
              </a:rPr>
              <a:t>IN ITALIA </a:t>
            </a:r>
          </a:p>
          <a:p>
            <a:pPr marL="457200" indent="-457200">
              <a:defRPr/>
            </a:pPr>
            <a:r>
              <a:rPr lang="it-IT" altLang="it-IT" sz="2800" b="1" dirty="0" smtClean="0">
                <a:solidFill>
                  <a:srgbClr val="DA1102"/>
                </a:solidFill>
                <a:latin typeface="Century Gothic" pitchFamily="34" charset="0"/>
              </a:rPr>
              <a:t>Legge </a:t>
            </a:r>
            <a:r>
              <a:rPr lang="it-IT" altLang="it-IT" sz="2800" b="1" dirty="0">
                <a:solidFill>
                  <a:srgbClr val="DA1102"/>
                </a:solidFill>
                <a:latin typeface="Century Gothic" pitchFamily="34" charset="0"/>
              </a:rPr>
              <a:t>92/2012 Riforma Mercato del Lavoro</a:t>
            </a:r>
            <a:endParaRPr lang="en-GB" sz="2800" b="1" spc="300" dirty="0">
              <a:solidFill>
                <a:srgbClr val="DA11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Fan Heiti Std B" pitchFamily="34" charset="-128"/>
              <a:ea typeface="Adobe Fan Heiti Std B" pitchFamily="34" charset="-128"/>
              <a:cs typeface="Times New Roman" pitchFamily="18" charset="0"/>
            </a:endParaRPr>
          </a:p>
        </p:txBody>
      </p:sp>
      <p:pic>
        <p:nvPicPr>
          <p:cNvPr id="24584" name="Picture 8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928688"/>
            <a:ext cx="20288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>
            <a:no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it-IT" altLang="it-IT" sz="1600" b="1" dirty="0" smtClean="0">
                <a:solidFill>
                  <a:srgbClr val="0070C0"/>
                </a:solidFill>
              </a:rPr>
              <a:t>DECRETO LEGISLATIVO 16 gennaio 2013, n. 13 </a:t>
            </a:r>
            <a:r>
              <a:rPr lang="it-IT" altLang="it-IT" sz="1600" dirty="0" smtClean="0">
                <a:solidFill>
                  <a:srgbClr val="0070C0"/>
                </a:solidFill>
              </a:rPr>
              <a:t/>
            </a:r>
            <a:br>
              <a:rPr lang="it-IT" altLang="it-IT" sz="1600" dirty="0" smtClean="0">
                <a:solidFill>
                  <a:srgbClr val="0070C0"/>
                </a:solidFill>
              </a:rPr>
            </a:br>
            <a:r>
              <a:rPr lang="it-IT" altLang="it-IT" sz="1600" b="1" dirty="0" smtClean="0">
                <a:solidFill>
                  <a:srgbClr val="0070C0"/>
                </a:solidFill>
              </a:rPr>
              <a:t>Definizione delle norme generali e dei livelli essenziali delle prestazioni per l'individuazione e validazione degli apprendimenti non formali e informali e degli standard minimi di servizio del sistema nazionale di certificazione delle competenze</a:t>
            </a: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>
          <a:xfrm>
            <a:off x="179388" y="1412875"/>
            <a:ext cx="8856662" cy="532923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endParaRPr lang="it-IT" altLang="it-IT" sz="1600" b="1" dirty="0" smtClean="0">
              <a:solidFill>
                <a:srgbClr val="0070C0"/>
              </a:solidFill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it-IT" altLang="it-IT" sz="1800" dirty="0" smtClean="0">
                <a:solidFill>
                  <a:srgbClr val="0070C0"/>
                </a:solidFill>
              </a:rPr>
              <a:t>principi, compiti e responsabilità istituzionali del sistema;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it-IT" altLang="it-IT" sz="1800" dirty="0" smtClean="0">
              <a:solidFill>
                <a:srgbClr val="0070C0"/>
              </a:solidFill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it-IT" altLang="it-IT" sz="1800" dirty="0" smtClean="0">
                <a:solidFill>
                  <a:srgbClr val="0070C0"/>
                </a:solidFill>
              </a:rPr>
              <a:t>glossario istituzionale di concetti: competenze, apprendimento formale, non formale ed informale, Enti titolari ed Enti titolati del sistema pubblico di certificazione e per i servizi di validazione dell' apprendimento;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it-IT" altLang="it-IT" sz="1800" dirty="0" smtClean="0">
              <a:solidFill>
                <a:srgbClr val="0070C0"/>
              </a:solidFill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it-IT" altLang="it-IT" sz="1800" dirty="0" smtClean="0">
                <a:solidFill>
                  <a:srgbClr val="0070C0"/>
                </a:solidFill>
              </a:rPr>
              <a:t>tre tipologie di standard di servizi di validazione e certificazione: </a:t>
            </a:r>
          </a:p>
          <a:p>
            <a:pPr marL="1200150" lvl="2" indent="-342900" algn="just" eaLnBrk="1" hangingPunct="1">
              <a:buFont typeface="Calibri" pitchFamily="34" charset="0"/>
              <a:buAutoNum type="arabicPeriod"/>
            </a:pPr>
            <a:r>
              <a:rPr lang="it-IT" altLang="it-IT" sz="1800" dirty="0" smtClean="0">
                <a:solidFill>
                  <a:srgbClr val="0070C0"/>
                </a:solidFill>
              </a:rPr>
              <a:t>Standard di processo: come si erogano i servizi di certificazione e validazione</a:t>
            </a:r>
          </a:p>
          <a:p>
            <a:pPr marL="1200150" lvl="2" indent="-342900" algn="just" eaLnBrk="1" hangingPunct="1">
              <a:buFont typeface="Calibri" pitchFamily="34" charset="0"/>
              <a:buAutoNum type="arabicPeriod"/>
            </a:pPr>
            <a:r>
              <a:rPr lang="it-IT" altLang="it-IT" sz="1800" dirty="0" smtClean="0">
                <a:solidFill>
                  <a:srgbClr val="0070C0"/>
                </a:solidFill>
              </a:rPr>
              <a:t>Standard di attestazione: cosa si rilascia nei certificati, quali  informazioni «viaggiano» e come rimangono tracciabili;</a:t>
            </a:r>
          </a:p>
          <a:p>
            <a:pPr marL="1200150" lvl="2" indent="-342900" algn="just" eaLnBrk="1" hangingPunct="1">
              <a:buFont typeface="Calibri" pitchFamily="34" charset="0"/>
              <a:buAutoNum type="arabicPeriod"/>
            </a:pPr>
            <a:r>
              <a:rPr lang="it-IT" altLang="it-IT" sz="1800" dirty="0" smtClean="0">
                <a:solidFill>
                  <a:srgbClr val="0070C0"/>
                </a:solidFill>
              </a:rPr>
              <a:t>Standard di sistema: «chi fa cosa» e con quali garanzie di adeguatezza, qualità e tutela dei beneficiari.  </a:t>
            </a:r>
          </a:p>
          <a:p>
            <a:pPr lvl="1" eaLnBrk="1" hangingPunct="1">
              <a:buFont typeface="Calibri" pitchFamily="34" charset="0"/>
              <a:buAutoNum type="arabicPeriod"/>
            </a:pPr>
            <a:endParaRPr lang="it-IT" altLang="it-IT" sz="1800" dirty="0" smtClean="0">
              <a:solidFill>
                <a:srgbClr val="0070C0"/>
              </a:solidFill>
            </a:endParaRPr>
          </a:p>
          <a:p>
            <a:pPr lvl="1" eaLnBrk="1" hangingPunct="1">
              <a:buClr>
                <a:srgbClr val="999900"/>
              </a:buClr>
              <a:buFont typeface="Courier New" pitchFamily="49" charset="0"/>
              <a:buChar char="o"/>
            </a:pPr>
            <a:r>
              <a:rPr lang="it-IT" altLang="it-IT" sz="1800" dirty="0" smtClean="0">
                <a:solidFill>
                  <a:srgbClr val="0070C0"/>
                </a:solidFill>
              </a:rPr>
              <a:t>«Repertorio nazionale dei titoli di istruzione e formazione delle qualificazioni professionali» che costituisce il quadro di riferimento unitario per la certificazione delle competenze </a:t>
            </a:r>
          </a:p>
          <a:p>
            <a:pPr marL="0" indent="0" eaLnBrk="1" hangingPunct="1">
              <a:buFont typeface="Wingdings" pitchFamily="2" charset="2"/>
              <a:buChar char="Ø"/>
            </a:pPr>
            <a:endParaRPr lang="it-IT" altLang="it-IT" sz="18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buFont typeface="Wingdings" pitchFamily="2" charset="2"/>
              <a:buChar char="ü"/>
            </a:pPr>
            <a:endParaRPr lang="it-IT" altLang="it-IT" sz="1600" b="1" dirty="0" smtClean="0">
              <a:solidFill>
                <a:srgbClr val="0070C0"/>
              </a:solidFill>
            </a:endParaRPr>
          </a:p>
          <a:p>
            <a:pPr marL="0" indent="0" eaLnBrk="1" hangingPunct="1"/>
            <a:endParaRPr lang="it-IT" altLang="it-IT" dirty="0" smtClean="0"/>
          </a:p>
        </p:txBody>
      </p:sp>
      <p:sp>
        <p:nvSpPr>
          <p:cNvPr id="36868" name="Segnaposto numero diapositiva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it-IT" altLang="it-IT" sz="1000"/>
          </a:p>
        </p:txBody>
      </p:sp>
    </p:spTree>
    <p:extLst>
      <p:ext uri="{BB962C8B-B14F-4D97-AF65-F5344CB8AC3E}">
        <p14:creationId xmlns:p14="http://schemas.microsoft.com/office/powerpoint/2010/main" val="10568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692696"/>
            <a:ext cx="9036496" cy="6165303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endParaRPr lang="it-IT" altLang="it-IT" sz="1700" dirty="0" smtClean="0">
              <a:solidFill>
                <a:srgbClr val="77933C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it-IT" altLang="it-IT" sz="1700" dirty="0" smtClean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La sede di lavoro deputata alla implementazione del sistema è:</a:t>
            </a:r>
          </a:p>
          <a:p>
            <a:pPr algn="just" eaLnBrk="1" hangingPunct="1"/>
            <a:r>
              <a:rPr lang="it-IT" altLang="it-IT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Comitato tecnico nazionale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(Dlgs.13/13) composto da tutti gli Enti titolari delle qualificazioni ovvero:</a:t>
            </a:r>
          </a:p>
          <a:p>
            <a:pPr algn="just" eaLnBrk="1" hangingPunct="1"/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il </a:t>
            </a:r>
            <a:r>
              <a:rPr lang="it-IT" altLang="it-IT" sz="17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Ministero dell'istruzione, </a:t>
            </a:r>
            <a:r>
              <a:rPr lang="it-IT" altLang="it-IT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dell'università </a:t>
            </a:r>
            <a:r>
              <a:rPr lang="it-IT" altLang="it-IT" sz="17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it-IT" altLang="it-IT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della ricerca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per i 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titoli di studio del sistema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scolastico e 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universitario;</a:t>
            </a:r>
          </a:p>
          <a:p>
            <a:pPr algn="l"/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2) le </a:t>
            </a:r>
            <a:r>
              <a:rPr lang="it-IT" altLang="it-IT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Regioni </a:t>
            </a:r>
            <a:r>
              <a:rPr lang="it-IT" altLang="it-IT" sz="17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e le </a:t>
            </a:r>
            <a:r>
              <a:rPr lang="it-IT" altLang="it-IT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PA di </a:t>
            </a:r>
            <a:r>
              <a:rPr lang="it-IT" altLang="it-IT" sz="17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Trento e </a:t>
            </a:r>
            <a:r>
              <a:rPr lang="it-IT" altLang="it-IT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Bolzano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per le qualificazioni 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rilasciate nell'ambito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delle rispettive 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competenze;</a:t>
            </a:r>
          </a:p>
          <a:p>
            <a:pPr algn="l"/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3) il </a:t>
            </a:r>
            <a:r>
              <a:rPr lang="it-IT" altLang="it-IT" sz="17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Ministero del lavoro e delle politiche sociali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per le 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qualificazioni delle professioni non</a:t>
            </a:r>
          </a:p>
          <a:p>
            <a:pPr algn="l"/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organizzate in ordini o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collegi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o altrimenti regolamentate </a:t>
            </a:r>
          </a:p>
          <a:p>
            <a:pPr algn="l"/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il </a:t>
            </a:r>
            <a:r>
              <a:rPr lang="it-IT" altLang="it-IT" sz="17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Ministero dello sviluppo economico e le altre </a:t>
            </a:r>
            <a:r>
              <a:rPr lang="it-IT" altLang="it-IT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autorità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per le qualificazioni 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delle</a:t>
            </a:r>
          </a:p>
          <a:p>
            <a:pPr algn="l"/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professioni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regolamentate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it-IT" altLang="it-IT" sz="17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Il Comitato si è insediato il 28 gennaio 2014. L’ultima riunione si è tenuta il 28 settembre 2015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it-IT" altLang="it-IT" sz="1700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it-IT" altLang="it-IT" sz="1700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altLang="it-IT" sz="1700" dirty="0">
                <a:solidFill>
                  <a:srgbClr val="77933C"/>
                </a:solidFill>
                <a:latin typeface="Arial" pitchFamily="34" charset="0"/>
                <a:cs typeface="Arial" pitchFamily="34" charset="0"/>
              </a:rPr>
              <a:t>Nel frattempo le Regioni hanno deciso di creare un quadro comune di riconoscimento a livello nazionale delle proprie qualificazioni e a tal fine ha operato:</a:t>
            </a:r>
          </a:p>
          <a:p>
            <a:pPr algn="just" eaLnBrk="1" hangingPunct="1"/>
            <a:endParaRPr lang="it-IT" altLang="it-IT" sz="1700" b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17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Gruppo tecnico competenze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composto da rappresentanti delle Regioni e del MLPS</a:t>
            </a:r>
            <a:r>
              <a:rPr lang="it-IT" altLang="it-IT" sz="17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altLang="it-IT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 il supporto di Isfol e Tecnostruttura. </a:t>
            </a:r>
          </a:p>
        </p:txBody>
      </p:sp>
      <p:sp>
        <p:nvSpPr>
          <p:cNvPr id="38915" name="Rettangolo 1"/>
          <p:cNvSpPr>
            <a:spLocks noChangeArrowheads="1"/>
          </p:cNvSpPr>
          <p:nvPr/>
        </p:nvSpPr>
        <p:spPr bwMode="auto">
          <a:xfrm>
            <a:off x="179512" y="260648"/>
            <a:ext cx="87129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 Sistema nazionale di </a:t>
            </a:r>
            <a:r>
              <a:rPr lang="it-IT" altLang="it-IT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validazione e certificazione </a:t>
            </a:r>
            <a:r>
              <a:rPr lang="it-IT" altLang="it-IT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delle competenze</a:t>
            </a:r>
          </a:p>
        </p:txBody>
      </p:sp>
    </p:spTree>
    <p:extLst>
      <p:ext uri="{BB962C8B-B14F-4D97-AF65-F5344CB8AC3E}">
        <p14:creationId xmlns:p14="http://schemas.microsoft.com/office/powerpoint/2010/main" val="3942447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796950"/>
          </a:xfrm>
        </p:spPr>
        <p:txBody>
          <a:bodyPr/>
          <a:lstStyle/>
          <a:p>
            <a:r>
              <a:rPr lang="it-IT" dirty="0" smtClean="0"/>
              <a:t>E soprattutto….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6" y="644430"/>
            <a:ext cx="8890610" cy="621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8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308154" y="6808291"/>
            <a:ext cx="2133600" cy="365125"/>
          </a:xfrm>
        </p:spPr>
        <p:txBody>
          <a:bodyPr/>
          <a:lstStyle/>
          <a:p>
            <a:fld id="{A933C0F7-56D8-4E6D-B2FB-BE647EA2636D}" type="slidenum">
              <a:rPr lang="it-IT" altLang="it-IT" smtClean="0"/>
              <a:pPr/>
              <a:t>15</a:t>
            </a:fld>
            <a:endParaRPr lang="it-IT" altLang="it-IT"/>
          </a:p>
        </p:txBody>
      </p:sp>
      <p:sp>
        <p:nvSpPr>
          <p:cNvPr id="39" name="Chevron 6"/>
          <p:cNvSpPr>
            <a:spLocks noChangeArrowheads="1"/>
          </p:cNvSpPr>
          <p:nvPr/>
        </p:nvSpPr>
        <p:spPr bwMode="auto">
          <a:xfrm>
            <a:off x="923354" y="1061541"/>
            <a:ext cx="2052638" cy="360363"/>
          </a:xfrm>
          <a:prstGeom prst="chevron">
            <a:avLst>
              <a:gd name="adj" fmla="val 27188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ACCOGLIENZA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0" name="Chevron 7"/>
          <p:cNvSpPr>
            <a:spLocks noChangeArrowheads="1"/>
          </p:cNvSpPr>
          <p:nvPr/>
        </p:nvSpPr>
        <p:spPr bwMode="auto">
          <a:xfrm>
            <a:off x="3002979" y="1061541"/>
            <a:ext cx="2052638" cy="360363"/>
          </a:xfrm>
          <a:prstGeom prst="chevron">
            <a:avLst>
              <a:gd name="adj" fmla="val 27188"/>
            </a:avLst>
          </a:prstGeom>
          <a:solidFill>
            <a:srgbClr val="F79646"/>
          </a:solidFill>
          <a:ln w="25400">
            <a:solidFill>
              <a:srgbClr val="B66D31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INDIVIDUAZIONE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" name="Chevron 8"/>
          <p:cNvSpPr>
            <a:spLocks noChangeArrowheads="1"/>
          </p:cNvSpPr>
          <p:nvPr/>
        </p:nvSpPr>
        <p:spPr bwMode="auto">
          <a:xfrm>
            <a:off x="5014342" y="1061541"/>
            <a:ext cx="2052637" cy="360363"/>
          </a:xfrm>
          <a:prstGeom prst="chevron">
            <a:avLst>
              <a:gd name="adj" fmla="val 27188"/>
            </a:avLst>
          </a:prstGeom>
          <a:solidFill>
            <a:srgbClr val="9BBB59"/>
          </a:solidFill>
          <a:ln w="25400">
            <a:solidFill>
              <a:srgbClr val="71893F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VALIDAZIONE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2" name="Chevron 9"/>
          <p:cNvSpPr>
            <a:spLocks noChangeArrowheads="1"/>
          </p:cNvSpPr>
          <p:nvPr/>
        </p:nvSpPr>
        <p:spPr bwMode="auto">
          <a:xfrm>
            <a:off x="7044754" y="1061541"/>
            <a:ext cx="2051050" cy="360363"/>
          </a:xfrm>
          <a:prstGeom prst="chevron">
            <a:avLst>
              <a:gd name="adj" fmla="val 27193"/>
            </a:avLst>
          </a:prstGeom>
          <a:solidFill>
            <a:srgbClr val="77933C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CERTIFICAZIONE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3" name="Rounded Rectangle 10"/>
          <p:cNvSpPr>
            <a:spLocks noChangeArrowheads="1"/>
          </p:cNvSpPr>
          <p:nvPr/>
        </p:nvSpPr>
        <p:spPr bwMode="auto">
          <a:xfrm>
            <a:off x="783654" y="1747341"/>
            <a:ext cx="1943100" cy="762000"/>
          </a:xfrm>
          <a:prstGeom prst="roundRect">
            <a:avLst>
              <a:gd name="adj" fmla="val 12852"/>
            </a:avLst>
          </a:prstGeom>
          <a:solidFill>
            <a:srgbClr val="FFFFFF"/>
          </a:solidFill>
          <a:ln w="12700">
            <a:solidFill>
              <a:srgbClr val="FFC000"/>
            </a:solidFill>
            <a:round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Informare ed orientare il cittadino rispetto al servizio offerto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4" name="Rounded Rectangle 11"/>
          <p:cNvSpPr>
            <a:spLocks noChangeArrowheads="1"/>
          </p:cNvSpPr>
          <p:nvPr/>
        </p:nvSpPr>
        <p:spPr bwMode="auto">
          <a:xfrm>
            <a:off x="2841054" y="1502866"/>
            <a:ext cx="2073275" cy="1285875"/>
          </a:xfrm>
          <a:prstGeom prst="roundRect">
            <a:avLst>
              <a:gd name="adj" fmla="val 6509"/>
            </a:avLst>
          </a:prstGeom>
          <a:solidFill>
            <a:srgbClr val="FFFFFF"/>
          </a:solidFill>
          <a:ln w="12700">
            <a:solidFill>
              <a:srgbClr val="F79646"/>
            </a:solidFill>
            <a:round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Ricostruire le esperienze e individuare nel Quadro nazionale le qualificazioni e le competenze regionali potenzialmente validabili o certificabili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5" name="Rounded Rectangle 12"/>
          <p:cNvSpPr>
            <a:spLocks noChangeArrowheads="1"/>
          </p:cNvSpPr>
          <p:nvPr/>
        </p:nvSpPr>
        <p:spPr bwMode="auto">
          <a:xfrm>
            <a:off x="5000054" y="1626691"/>
            <a:ext cx="1944688" cy="1079500"/>
          </a:xfrm>
          <a:prstGeom prst="roundRect">
            <a:avLst>
              <a:gd name="adj" fmla="val 6722"/>
            </a:avLst>
          </a:prstGeom>
          <a:solidFill>
            <a:srgbClr val="FFFFFF"/>
          </a:solidFill>
          <a:ln w="12700">
            <a:solidFill>
              <a:srgbClr val="9BBB59"/>
            </a:solidFill>
            <a:round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Confermare l'effettivo possesso delle competenze  apprese in contesti non formali e infomali individuate 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6" name="Rounded Rectangle 13"/>
          <p:cNvSpPr>
            <a:spLocks noChangeArrowheads="1"/>
          </p:cNvSpPr>
          <p:nvPr/>
        </p:nvSpPr>
        <p:spPr bwMode="auto">
          <a:xfrm>
            <a:off x="7030467" y="1491754"/>
            <a:ext cx="1944687" cy="1285875"/>
          </a:xfrm>
          <a:prstGeom prst="roundRect">
            <a:avLst>
              <a:gd name="adj" fmla="val 5380"/>
            </a:avLst>
          </a:prstGeom>
          <a:solidFill>
            <a:srgbClr val="FFFFFF"/>
          </a:solidFill>
          <a:ln w="12700">
            <a:solidFill>
              <a:srgbClr val="4F6228"/>
            </a:solidFill>
            <a:round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Certificare le competenze apprese in contesti  formali  (in uscita da formazione)  e non formali e informali</a:t>
            </a:r>
            <a:r>
              <a:rPr kumimoji="0" lang="it-IT" altLang="it-IT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(in uscita da validazione)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10542" y="1125041"/>
            <a:ext cx="757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Servizi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8" name="TextBox 16"/>
          <p:cNvSpPr txBox="1">
            <a:spLocks noChangeArrowheads="1"/>
          </p:cNvSpPr>
          <p:nvPr/>
        </p:nvSpPr>
        <p:spPr bwMode="auto">
          <a:xfrm>
            <a:off x="147067" y="5044579"/>
            <a:ext cx="1341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Chi se ne occupa? </a:t>
            </a:r>
            <a:endParaRPr kumimoji="0" lang="it-IT" altLang="it-I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FUNZIONE</a:t>
            </a:r>
            <a:endParaRPr kumimoji="0" lang="it-IT" altLang="it-I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PREPOSTA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9" name="TextBox 18"/>
          <p:cNvSpPr txBox="1">
            <a:spLocks noChangeArrowheads="1"/>
          </p:cNvSpPr>
          <p:nvPr/>
        </p:nvSpPr>
        <p:spPr bwMode="auto">
          <a:xfrm>
            <a:off x="69279" y="2020391"/>
            <a:ext cx="9985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Obiettivi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145479" y="3187204"/>
            <a:ext cx="8683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Metodo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" name="Rounded Rectangle 20"/>
          <p:cNvSpPr>
            <a:spLocks noChangeArrowheads="1"/>
          </p:cNvSpPr>
          <p:nvPr/>
        </p:nvSpPr>
        <p:spPr bwMode="auto">
          <a:xfrm>
            <a:off x="837629" y="2823666"/>
            <a:ext cx="1944688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Accoglienza  e informazione individuale o in gruppo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2" name="Rounded Rectangle 21"/>
          <p:cNvSpPr>
            <a:spLocks noChangeArrowheads="1"/>
          </p:cNvSpPr>
          <p:nvPr/>
        </p:nvSpPr>
        <p:spPr bwMode="auto">
          <a:xfrm>
            <a:off x="2841054" y="2818904"/>
            <a:ext cx="2171700" cy="942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79646"/>
            </a:solidFill>
            <a:prstDash val="sysDot"/>
            <a:round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Colloqui individuali di: condivisione attivit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ea typeface="ＭＳ Ｐゴシック" pitchFamily="34" charset="-128"/>
                <a:cs typeface="Arial" pitchFamily="34" charset="0"/>
              </a:rPr>
              <a:t>à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svolte, individuazione competenze e composizione dossier</a:t>
            </a: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3" name="Rounded Rectangle 22"/>
          <p:cNvSpPr>
            <a:spLocks noChangeArrowheads="1"/>
          </p:cNvSpPr>
          <p:nvPr/>
        </p:nvSpPr>
        <p:spPr bwMode="auto">
          <a:xfrm>
            <a:off x="5055617" y="2806204"/>
            <a:ext cx="1943100" cy="900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9BBB59"/>
            </a:solidFill>
            <a:prstDash val="sysDot"/>
            <a:round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Valutazione  con al minimo esame tecnico del dossier. Eventuale prova diretta.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4" name="Rounded Rectangle 23"/>
          <p:cNvSpPr>
            <a:spLocks noChangeArrowheads="1"/>
          </p:cNvSpPr>
          <p:nvPr/>
        </p:nvSpPr>
        <p:spPr bwMode="auto">
          <a:xfrm>
            <a:off x="7084442" y="2806204"/>
            <a:ext cx="1944687" cy="900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4F6228"/>
            </a:solidFill>
            <a:prstDash val="sysDot"/>
            <a:round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Prova diretta: colloquio tecnico o prova in situazione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5" name="TextBox 26"/>
          <p:cNvSpPr txBox="1">
            <a:spLocks noChangeArrowheads="1"/>
          </p:cNvSpPr>
          <p:nvPr/>
        </p:nvSpPr>
        <p:spPr bwMode="auto">
          <a:xfrm>
            <a:off x="74042" y="3861891"/>
            <a:ext cx="16700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Cosa si rilascia?</a:t>
            </a:r>
            <a:endParaRPr kumimoji="0" lang="it-IT" altLang="it-I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ATTESTAZIONE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3077592" y="3777754"/>
            <a:ext cx="1860550" cy="407987"/>
          </a:xfrm>
          <a:prstGeom prst="rect">
            <a:avLst/>
          </a:prstGeom>
          <a:noFill/>
          <a:ln w="9525">
            <a:solidFill>
              <a:srgbClr val="DC6900"/>
            </a:solidFill>
            <a:prstDash val="sysDot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1" u="none" strike="noStrike" cap="none" normalizeH="0" baseline="0" smtClean="0">
                <a:ln>
                  <a:noFill/>
                </a:ln>
                <a:solidFill>
                  <a:srgbClr val="DC69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Documento di trasparenza (parte 1)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7" name="Rounded Rectangle 29"/>
          <p:cNvSpPr>
            <a:spLocks noChangeArrowheads="1"/>
          </p:cNvSpPr>
          <p:nvPr/>
        </p:nvSpPr>
        <p:spPr bwMode="auto">
          <a:xfrm>
            <a:off x="5115942" y="4276229"/>
            <a:ext cx="1943100" cy="5254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9BBB59"/>
            </a:solidFill>
            <a:round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Competenze (o abilit</a:t>
            </a: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76923C"/>
                </a:solidFill>
                <a:effectLst/>
                <a:latin typeface="Verdana"/>
                <a:ea typeface="ＭＳ Ｐゴシック" pitchFamily="34" charset="-128"/>
                <a:cs typeface="Arial" pitchFamily="34" charset="0"/>
              </a:rPr>
              <a:t>à</a:t>
            </a: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e conoscenze) validate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8" name="Rounded Rectangle 30"/>
          <p:cNvSpPr>
            <a:spLocks noChangeArrowheads="1"/>
          </p:cNvSpPr>
          <p:nvPr/>
        </p:nvSpPr>
        <p:spPr bwMode="auto">
          <a:xfrm>
            <a:off x="7135242" y="4276229"/>
            <a:ext cx="1943100" cy="5254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4F6228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Competenze del Repertorio nazionale certificate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9" name="Text Box 80"/>
          <p:cNvSpPr txBox="1">
            <a:spLocks noChangeArrowheads="1"/>
          </p:cNvSpPr>
          <p:nvPr/>
        </p:nvSpPr>
        <p:spPr bwMode="auto">
          <a:xfrm>
            <a:off x="5096892" y="3777754"/>
            <a:ext cx="1860550" cy="407987"/>
          </a:xfrm>
          <a:prstGeom prst="rect">
            <a:avLst/>
          </a:prstGeom>
          <a:noFill/>
          <a:ln w="9525">
            <a:solidFill>
              <a:srgbClr val="DC6900"/>
            </a:solidFill>
            <a:prstDash val="sysDot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1" u="none" strike="noStrike" cap="none" normalizeH="0" baseline="0" smtClean="0">
                <a:ln>
                  <a:noFill/>
                </a:ln>
                <a:solidFill>
                  <a:srgbClr val="DC69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Documento di validazione (parte 2)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0" name="Text Box 79"/>
          <p:cNvSpPr txBox="1">
            <a:spLocks noChangeArrowheads="1"/>
          </p:cNvSpPr>
          <p:nvPr/>
        </p:nvSpPr>
        <p:spPr bwMode="auto">
          <a:xfrm>
            <a:off x="7140004" y="3777754"/>
            <a:ext cx="1860550" cy="407987"/>
          </a:xfrm>
          <a:prstGeom prst="rect">
            <a:avLst/>
          </a:prstGeom>
          <a:noFill/>
          <a:ln w="9525">
            <a:solidFill>
              <a:srgbClr val="DC6900"/>
            </a:solidFill>
            <a:prstDash val="sysDot"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1" u="none" strike="noStrike" cap="none" normalizeH="0" baseline="0" smtClean="0">
                <a:ln>
                  <a:noFill/>
                </a:ln>
                <a:solidFill>
                  <a:srgbClr val="DC69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Certificato (parte 3)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1" name="Rettangolo 45"/>
          <p:cNvSpPr>
            <a:spLocks noChangeArrowheads="1"/>
          </p:cNvSpPr>
          <p:nvPr/>
        </p:nvSpPr>
        <p:spPr bwMode="auto">
          <a:xfrm rot="10800000" flipV="1">
            <a:off x="3233167" y="4900116"/>
            <a:ext cx="17859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Funzione: *Accompagnamento e supporto alla individuazione e messa in trasparenza delle competenze</a:t>
            </a: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ea typeface="ＭＳ Ｐゴシック" pitchFamily="34" charset="-128"/>
                <a:cs typeface="Arial" pitchFamily="34" charset="0"/>
              </a:rPr>
              <a:t>”</a:t>
            </a: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2" name="Rettangolo 46"/>
          <p:cNvSpPr>
            <a:spLocks noChangeArrowheads="1"/>
          </p:cNvSpPr>
          <p:nvPr/>
        </p:nvSpPr>
        <p:spPr bwMode="auto">
          <a:xfrm>
            <a:off x="5163566" y="5509716"/>
            <a:ext cx="19034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Funzione: *Realizzazione delle attivit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ea typeface="ＭＳ Ｐゴシック" pitchFamily="34" charset="-128"/>
                <a:cs typeface="Arial" pitchFamily="34" charset="0"/>
              </a:rPr>
              <a:t>à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valutative per gli aspetti di contenuto curricolare e  professionale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ea typeface="ＭＳ Ｐゴシック" pitchFamily="34" charset="-128"/>
                <a:cs typeface="Arial" pitchFamily="34" charset="0"/>
              </a:rPr>
              <a:t>”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3" name="Rettangolo 51"/>
          <p:cNvSpPr>
            <a:spLocks noChangeArrowheads="1"/>
          </p:cNvSpPr>
          <p:nvPr/>
        </p:nvSpPr>
        <p:spPr bwMode="auto">
          <a:xfrm>
            <a:off x="5201733" y="4904921"/>
            <a:ext cx="22145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Funzione: *Pianificazione e realizzazione delle attivit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ea typeface="ＭＳ Ｐゴシック" pitchFamily="34" charset="-128"/>
                <a:cs typeface="Arial" pitchFamily="34" charset="0"/>
              </a:rPr>
              <a:t>à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valutative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ea typeface="ＭＳ Ｐゴシック" pitchFamily="34" charset="-128"/>
                <a:cs typeface="Arial" pitchFamily="34" charset="0"/>
              </a:rPr>
              <a:t>”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9632" name="AutoShape 75"/>
          <p:cNvSpPr>
            <a:spLocks noChangeArrowheads="1"/>
          </p:cNvSpPr>
          <p:nvPr/>
        </p:nvSpPr>
        <p:spPr bwMode="auto">
          <a:xfrm>
            <a:off x="3018854" y="4257179"/>
            <a:ext cx="1944688" cy="5921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79646"/>
            </a:solidFill>
            <a:round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Competenze  individuate e messe in trasparenza 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69633" name="Gruppo 50"/>
          <p:cNvGrpSpPr>
            <a:grpSpLocks/>
          </p:cNvGrpSpPr>
          <p:nvPr/>
        </p:nvGrpSpPr>
        <p:grpSpPr bwMode="auto">
          <a:xfrm>
            <a:off x="7149529" y="4722316"/>
            <a:ext cx="390525" cy="506413"/>
            <a:chOff x="47786" y="35512"/>
            <a:chExt cx="3905" cy="5064"/>
          </a:xfrm>
        </p:grpSpPr>
        <p:pic>
          <p:nvPicPr>
            <p:cNvPr id="69636" name="Immagin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6" y="35512"/>
              <a:ext cx="2477" cy="3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38" name="Immagin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5" y="36957"/>
              <a:ext cx="2477" cy="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39" name="Immagine 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6" y="37338"/>
              <a:ext cx="2477" cy="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702" name="Immagin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04" y="4788991"/>
            <a:ext cx="357188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Rectangle 69"/>
          <p:cNvSpPr>
            <a:spLocks noChangeArrowheads="1"/>
          </p:cNvSpPr>
          <p:nvPr/>
        </p:nvSpPr>
        <p:spPr bwMode="auto">
          <a:xfrm>
            <a:off x="7409879" y="4912816"/>
            <a:ext cx="16986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Commissione o organismo collegiale 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9700" name="Immagin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79" y="4663579"/>
            <a:ext cx="2841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99" name="Immagin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42" y="4900116"/>
            <a:ext cx="284162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1" name="Text Box 66"/>
          <p:cNvSpPr txBox="1">
            <a:spLocks noChangeArrowheads="1"/>
          </p:cNvSpPr>
          <p:nvPr/>
        </p:nvSpPr>
        <p:spPr bwMode="auto">
          <a:xfrm>
            <a:off x="124842" y="4617541"/>
            <a:ext cx="1009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Esito</a:t>
            </a:r>
            <a:endParaRPr kumimoji="0" lang="it-IT" alt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9642" name="Rectangle 101"/>
          <p:cNvSpPr>
            <a:spLocks noChangeArrowheads="1"/>
          </p:cNvSpPr>
          <p:nvPr/>
        </p:nvSpPr>
        <p:spPr bwMode="auto">
          <a:xfrm>
            <a:off x="23180" y="362635"/>
            <a:ext cx="84645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899829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Schema riassuntivo degli standard in linea con il </a:t>
            </a:r>
            <a:r>
              <a:rPr kumimoji="0" lang="it-IT" altLang="it-IT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Dlgs</a:t>
            </a:r>
            <a:r>
              <a:rPr kumimoji="0" lang="it-IT" alt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13/2013 e </a:t>
            </a:r>
            <a:r>
              <a:rPr lang="it-IT" altLang="it-IT" sz="1200" b="1" i="1" dirty="0" smtClean="0">
                <a:latin typeface="Verdana" pitchFamily="34" charset="0"/>
                <a:ea typeface="ＭＳ Ｐゴシック" pitchFamily="34" charset="-128"/>
              </a:rPr>
              <a:t>il </a:t>
            </a:r>
            <a:r>
              <a:rPr kumimoji="0" lang="it-IT" altLang="it-IT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Di. 30 giugno 2015</a:t>
            </a: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9643" name="Rectangle 130"/>
          <p:cNvSpPr>
            <a:spLocks noChangeArrowheads="1"/>
          </p:cNvSpPr>
          <p:nvPr/>
        </p:nvSpPr>
        <p:spPr bwMode="auto">
          <a:xfrm>
            <a:off x="179512" y="-62517"/>
            <a:ext cx="89748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/>
            </a:r>
            <a:b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</a:b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2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157592" cy="566936"/>
          </a:xfrm>
        </p:spPr>
        <p:txBody>
          <a:bodyPr>
            <a:normAutofit fontScale="90000"/>
          </a:bodyPr>
          <a:lstStyle/>
          <a:p>
            <a:r>
              <a:rPr lang="ja-JP" altLang="it-IT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it-IT" altLang="ja-JP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OPERATORE CONSULENTE</a:t>
            </a:r>
            <a:r>
              <a:rPr lang="ja-JP" altLang="it-IT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2328" y="836712"/>
            <a:ext cx="8964488" cy="587727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it-IT" sz="1300" b="1" u="sng" dirty="0"/>
              <a:t>1) Funzione di accompagnamento e supporto alla individuazione e messa in trasparenza delle competenze</a:t>
            </a:r>
            <a:endParaRPr lang="it-IT" sz="1300" dirty="0"/>
          </a:p>
          <a:p>
            <a:pPr marL="0" indent="0" fontAlgn="base">
              <a:buNone/>
            </a:pPr>
            <a:r>
              <a:rPr lang="it-IT" sz="1300" dirty="0"/>
              <a:t> </a:t>
            </a:r>
            <a:endParaRPr lang="it-IT" sz="1300" dirty="0" smtClean="0"/>
          </a:p>
          <a:p>
            <a:pPr marL="0" indent="0" fontAlgn="base">
              <a:buNone/>
            </a:pPr>
            <a:r>
              <a:rPr lang="it-IT" sz="1300" dirty="0" smtClean="0"/>
              <a:t>In </a:t>
            </a:r>
            <a:r>
              <a:rPr lang="it-IT" sz="1300" dirty="0"/>
              <a:t>coerenza con gli standard di processo, tale funzione è a presidio della fase di identificazione </a:t>
            </a:r>
            <a:endParaRPr lang="it-IT" sz="1300" dirty="0" smtClean="0"/>
          </a:p>
          <a:p>
            <a:pPr marL="0" indent="0" fontAlgn="base">
              <a:buNone/>
            </a:pPr>
            <a:r>
              <a:rPr lang="it-IT" sz="1300" dirty="0" smtClean="0"/>
              <a:t>del </a:t>
            </a:r>
            <a:r>
              <a:rPr lang="it-IT" sz="1300" dirty="0"/>
              <a:t>processo </a:t>
            </a:r>
            <a:r>
              <a:rPr lang="it-IT" sz="1300" dirty="0" smtClean="0"/>
              <a:t>di </a:t>
            </a:r>
            <a:r>
              <a:rPr lang="it-IT" sz="1300" dirty="0"/>
              <a:t>individuazione e validazione e della procedura di certificazione delle competenze.</a:t>
            </a:r>
          </a:p>
          <a:p>
            <a:pPr marL="0" indent="0" fontAlgn="base">
              <a:buNone/>
            </a:pPr>
            <a:r>
              <a:rPr lang="it-IT" sz="1300" dirty="0" smtClean="0"/>
              <a:t>La </a:t>
            </a:r>
            <a:r>
              <a:rPr lang="it-IT" sz="1300" dirty="0"/>
              <a:t>funzione presidia l’applicazione delle opportune metodologie finalizzate a:</a:t>
            </a:r>
          </a:p>
          <a:p>
            <a:pPr lvl="0" fontAlgn="base"/>
            <a:r>
              <a:rPr lang="it-IT" sz="1300" dirty="0"/>
              <a:t>ricostruire le esperienze;</a:t>
            </a:r>
          </a:p>
          <a:p>
            <a:pPr lvl="0" fontAlgn="base"/>
            <a:r>
              <a:rPr lang="it-IT" sz="1300" dirty="0" err="1"/>
              <a:t>pre</a:t>
            </a:r>
            <a:r>
              <a:rPr lang="it-IT" sz="1300" dirty="0"/>
              <a:t>-codificare le competenze con riferimento alle qualificazioni di interesse per la validazione;</a:t>
            </a:r>
          </a:p>
          <a:p>
            <a:pPr lvl="0" fontAlgn="base"/>
            <a:r>
              <a:rPr lang="it-IT" sz="1300" dirty="0"/>
              <a:t>supportare la composizione del «Documento di trasparenza» di cui all’articolo 6 comma 1 del decreto;</a:t>
            </a:r>
          </a:p>
          <a:p>
            <a:pPr lvl="0" fontAlgn="base"/>
            <a:r>
              <a:rPr lang="it-IT" sz="1300" dirty="0"/>
              <a:t>consigliare l’interruzione del servizio nel caso non se ne rilevino le condizioni minime di successo;</a:t>
            </a:r>
          </a:p>
          <a:p>
            <a:pPr lvl="0" fontAlgn="base"/>
            <a:r>
              <a:rPr lang="it-IT" sz="1300" dirty="0"/>
              <a:t>fornire ogni elemento informativo utile alle fasi successive, ivi incluse eventuali indicazioni per le prassi valutative.</a:t>
            </a:r>
          </a:p>
          <a:p>
            <a:pPr marL="0" indent="0" fontAlgn="base">
              <a:buNone/>
            </a:pPr>
            <a:endParaRPr lang="it-IT" sz="1300" dirty="0" smtClean="0"/>
          </a:p>
          <a:p>
            <a:pPr marL="0" indent="0" fontAlgn="base">
              <a:buNone/>
            </a:pPr>
            <a:r>
              <a:rPr lang="it-IT" sz="1300" dirty="0" smtClean="0"/>
              <a:t>A </a:t>
            </a:r>
            <a:r>
              <a:rPr lang="it-IT" sz="1300" dirty="0"/>
              <a:t>tal fine sono individuate le seguenti attività essenziali:</a:t>
            </a:r>
          </a:p>
          <a:p>
            <a:pPr lvl="0" fontAlgn="base"/>
            <a:r>
              <a:rPr lang="it-IT" sz="1300" dirty="0"/>
              <a:t>supporto alla predisposizione della domanda per accedere al servizio d’individuazione, validazione, certificazione delle competenze;</a:t>
            </a:r>
          </a:p>
          <a:p>
            <a:pPr lvl="0" fontAlgn="base"/>
            <a:r>
              <a:rPr lang="it-IT" sz="1300" dirty="0"/>
              <a:t>predisposizione del patto di servizio e/o della documentazione necessaria per l’avvio del procedimento;</a:t>
            </a:r>
          </a:p>
          <a:p>
            <a:pPr lvl="0" fontAlgn="base"/>
            <a:r>
              <a:rPr lang="it-IT" sz="1300" dirty="0"/>
              <a:t>gestione delle informazioni inerenti la procedura nei sistemi informativi o documentali previsti;</a:t>
            </a:r>
          </a:p>
          <a:p>
            <a:pPr lvl="0" fontAlgn="base"/>
            <a:r>
              <a:rPr lang="it-IT" sz="1300" dirty="0"/>
              <a:t>pianificazione dei successivi incontri necessari al lavoro di individuazione delle competenze candidate alla validazione;</a:t>
            </a:r>
          </a:p>
          <a:p>
            <a:pPr lvl="0" fontAlgn="base"/>
            <a:r>
              <a:rPr lang="it-IT" sz="1300" dirty="0"/>
              <a:t>conduzione dei colloqui individuali o di gruppo finalizzati alla ricostruzione delle esperienze e alla messa in trasparenza degli apprendimenti formali, non formali e informali;</a:t>
            </a:r>
          </a:p>
          <a:p>
            <a:pPr lvl="0" fontAlgn="base"/>
            <a:r>
              <a:rPr lang="it-IT" sz="1300" dirty="0"/>
              <a:t>identificazione e formalizzazione delle competenze individuate con riferimento alle qualificazioni e ai repertori di pertinenza;</a:t>
            </a:r>
          </a:p>
          <a:p>
            <a:pPr lvl="0" fontAlgn="base"/>
            <a:r>
              <a:rPr lang="it-IT" sz="1300" dirty="0"/>
              <a:t>supporto alla composizione del «Documento di trasparenza» completo delle evidenze anche attraverso l’applicazione di criteri di accettabilità e pertinenza delle stesse;</a:t>
            </a:r>
          </a:p>
          <a:p>
            <a:pPr lvl="0" fontAlgn="base"/>
            <a:r>
              <a:rPr lang="it-IT" sz="1300" dirty="0"/>
              <a:t>redazione finale del «Documento di trasparenza» e invio dell’utente alle successive fasi della procedura o ad altro servizio;</a:t>
            </a:r>
          </a:p>
          <a:p>
            <a:pPr marL="0" indent="0" fontAlgn="base">
              <a:buNone/>
            </a:pPr>
            <a:r>
              <a:rPr lang="it-IT" sz="1300" dirty="0" smtClean="0"/>
              <a:t>Le </a:t>
            </a:r>
            <a:r>
              <a:rPr lang="it-IT" sz="1300" dirty="0"/>
              <a:t>attività relative a questa funzione prevedono un livello di professionalità corrispondente almeno ad un quarto livello EQF.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116632"/>
            <a:ext cx="77048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it-IT" altLang="it-IT" sz="1100" b="1" dirty="0" smtClean="0"/>
              <a:t>Estratto dal Di 30 giugno 2015 Elementi </a:t>
            </a:r>
            <a:r>
              <a:rPr lang="it-IT" altLang="it-IT" sz="1100" b="1" dirty="0"/>
              <a:t>minimi e caratterizzanti PROCESSO e </a:t>
            </a:r>
            <a:r>
              <a:rPr lang="it-IT" altLang="it-IT" sz="1100" b="1" dirty="0" smtClean="0"/>
              <a:t>PROCEDURE</a:t>
            </a:r>
            <a:endParaRPr lang="it-IT" altLang="it-IT" sz="1800" dirty="0"/>
          </a:p>
        </p:txBody>
      </p:sp>
      <p:pic>
        <p:nvPicPr>
          <p:cNvPr id="2050" name="Picture 2" descr="http://benjaminshepherdquinones.files.wordpress.com/2013/10/4a2fd-psych1.gif?w=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79" y="19637"/>
            <a:ext cx="14413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40760" cy="792088"/>
          </a:xfrm>
        </p:spPr>
        <p:txBody>
          <a:bodyPr/>
          <a:lstStyle/>
          <a:p>
            <a:r>
              <a:rPr lang="ja-JP" altLang="it-IT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it-IT" altLang="ja-JP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ESPERTO DI METODO</a:t>
            </a:r>
            <a:r>
              <a:rPr lang="ja-JP" altLang="it-IT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164" y="1124744"/>
            <a:ext cx="9037836" cy="504056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it-IT" sz="1400" b="1" u="sng" dirty="0" smtClean="0"/>
              <a:t>2) Funzione di pianificazione e realizzazione delle attività valutative</a:t>
            </a:r>
            <a:endParaRPr lang="it-IT" sz="1400" dirty="0" smtClean="0"/>
          </a:p>
          <a:p>
            <a:pPr marL="0" indent="0" fontAlgn="base">
              <a:buNone/>
            </a:pPr>
            <a:r>
              <a:rPr lang="it-IT" sz="1400" b="1" dirty="0" smtClean="0"/>
              <a:t> </a:t>
            </a:r>
            <a:endParaRPr lang="it-IT" sz="1400" dirty="0" smtClean="0"/>
          </a:p>
          <a:p>
            <a:pPr marL="0" indent="0" fontAlgn="base">
              <a:buNone/>
            </a:pPr>
            <a:r>
              <a:rPr lang="it-IT" sz="1200" dirty="0" smtClean="0"/>
              <a:t>In coerenza con gli standard di processo, tale funzione è a presidio e garanzia, in termini di responsabilità, della fase di valutazione del processo di individuazione e validazione e della procedura di certificazione delle competenze.</a:t>
            </a:r>
          </a:p>
          <a:p>
            <a:pPr marL="0" indent="0" fontAlgn="base">
              <a:buNone/>
            </a:pPr>
            <a:r>
              <a:rPr lang="it-IT" sz="1200" dirty="0" smtClean="0"/>
              <a:t>La funzione cura l’accertamento che prevede, al minimo, l’esame tecnico «Documento di trasparenza»; ciascuna regione e le provincia autonoma di Trento e Bolzano, nell’ambito della propria regolamentazione, può prevedere anche una eventuale valutazione diretta, intesa quale prova di valutazione in presenza del candidato attraverso audizione, colloquio tecnico o prova prestazionale, in ogni caso, attraverso standard valutativi predefiniti. L’opportunità e il grado di approfondimento della eventuale valutazione è determinata in modo che sia bilanciata in funzione della quantità e qualità della documentazione presente nel «Documento di trasparenza» tramite l’applicazione di criteri di valore e pertinenza della documentazione.</a:t>
            </a:r>
          </a:p>
          <a:p>
            <a:pPr marL="0" indent="0" fontAlgn="base">
              <a:buNone/>
            </a:pPr>
            <a:r>
              <a:rPr lang="it-IT" sz="1200" dirty="0" smtClean="0"/>
              <a:t>A tal fine sono individuate le seguenti attività essenziali:</a:t>
            </a:r>
          </a:p>
          <a:p>
            <a:pPr fontAlgn="base"/>
            <a:r>
              <a:rPr lang="it-IT" sz="1200" dirty="0" smtClean="0"/>
              <a:t>verifica e valutazione della documentazione relativa agli utenti in ingresso al processo valutativo, ivi incluse le evidenze documentali prodotte con il «Documento di trasparenza»;</a:t>
            </a:r>
          </a:p>
          <a:p>
            <a:pPr fontAlgn="base"/>
            <a:r>
              <a:rPr lang="it-IT" sz="1200" dirty="0" smtClean="0"/>
              <a:t>pianificazione del processo di valutazione delle competenze, tenendo conto delle caratteristiche degli utenti, del contesto di esercizio e degli standard di riferimento;</a:t>
            </a:r>
          </a:p>
          <a:p>
            <a:pPr fontAlgn="base"/>
            <a:r>
              <a:rPr lang="it-IT" sz="1200" dirty="0" smtClean="0"/>
              <a:t>pianificazione della procedura operativa di valutazione nel rispetto dei criteri di collegialità, oggettività, terzietà e indipendenza previsti in conformità alla regolamentazione regionale nonché l’equità delle condizioni e la privacy degli utenti;</a:t>
            </a:r>
          </a:p>
          <a:p>
            <a:pPr fontAlgn="base"/>
            <a:r>
              <a:rPr lang="it-IT" sz="1200" dirty="0" smtClean="0"/>
              <a:t>definizione, ove necessario, degli indicatori oggetto di osservazione e degli standard minimi di prestazione a partire dallo standard professionale di riferimento;</a:t>
            </a:r>
          </a:p>
          <a:p>
            <a:pPr fontAlgn="base"/>
            <a:r>
              <a:rPr lang="it-IT" sz="1200" dirty="0" smtClean="0"/>
              <a:t>progettazione di dettaglio delle procedure di prova di verifica e definizione dei relativi criteri di valutazione;</a:t>
            </a:r>
          </a:p>
          <a:p>
            <a:pPr fontAlgn="base"/>
            <a:r>
              <a:rPr lang="it-IT" sz="1200" dirty="0" smtClean="0"/>
              <a:t>realizzazione delle procedure e delle prove di verifica in coerenza con la pianificazione progettuale e in conformità con le regole di riferimento del proprio sistema di validazione e certificazione;</a:t>
            </a:r>
          </a:p>
          <a:p>
            <a:pPr fontAlgn="base"/>
            <a:r>
              <a:rPr lang="it-IT" sz="1200" dirty="0" smtClean="0"/>
              <a:t>cura della tracciabilità dell’intero processo attraverso la reportistica e i sistemi informativi o documentali predisposti.</a:t>
            </a:r>
          </a:p>
          <a:p>
            <a:pPr marL="0" indent="0" fontAlgn="base">
              <a:buNone/>
            </a:pPr>
            <a:r>
              <a:rPr lang="it-IT" sz="1200" dirty="0" smtClean="0"/>
              <a:t>Le attività relative a questa funzione prevedono un livello di professionalità corrispondente almeno ad un quinto livello EQF.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188640"/>
            <a:ext cx="77048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it-IT" altLang="it-IT" sz="1100" b="1" dirty="0" smtClean="0"/>
              <a:t>Estratto dal Di 30 giugno 2015 Elementi </a:t>
            </a:r>
            <a:r>
              <a:rPr lang="it-IT" altLang="it-IT" sz="1100" b="1" dirty="0"/>
              <a:t>minimi e caratterizzanti PROCESSO e </a:t>
            </a:r>
            <a:r>
              <a:rPr lang="it-IT" altLang="it-IT" sz="1100" b="1" dirty="0" smtClean="0"/>
              <a:t>PROCEDURE</a:t>
            </a:r>
            <a:endParaRPr lang="it-IT" altLang="it-IT" sz="1800" dirty="0"/>
          </a:p>
        </p:txBody>
      </p:sp>
      <p:pic>
        <p:nvPicPr>
          <p:cNvPr id="22530" name="Picture 2" descr="https://lordwhatsmymotivation.files.wordpress.com/2009/07/7-marcie.jpg?w=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84" y="-22324"/>
            <a:ext cx="1331116" cy="17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isultati immagini per charlie brown stud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0577"/>
            <a:ext cx="1809378" cy="13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624736" cy="864096"/>
          </a:xfrm>
        </p:spPr>
        <p:txBody>
          <a:bodyPr/>
          <a:lstStyle/>
          <a:p>
            <a:r>
              <a:rPr lang="ja-JP" altLang="it-IT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“</a:t>
            </a:r>
            <a:r>
              <a:rPr lang="it-IT" altLang="ja-JP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ESPERTO DI SETTORE</a:t>
            </a:r>
            <a:r>
              <a:rPr lang="ja-JP" altLang="it-IT" b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”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it-IT" sz="1300" dirty="0"/>
              <a:t> </a:t>
            </a:r>
            <a:endParaRPr lang="it-IT" sz="1600" dirty="0"/>
          </a:p>
          <a:p>
            <a:pPr marL="0" indent="0" fontAlgn="base">
              <a:buNone/>
            </a:pPr>
            <a:endParaRPr lang="it-IT" sz="1600" b="1" u="sng" dirty="0" smtClean="0"/>
          </a:p>
          <a:p>
            <a:pPr marL="0" indent="0" fontAlgn="base">
              <a:buNone/>
            </a:pPr>
            <a:endParaRPr lang="it-IT" sz="1600" b="1" u="sng" dirty="0"/>
          </a:p>
          <a:p>
            <a:pPr marL="0" indent="0" fontAlgn="base">
              <a:buNone/>
            </a:pPr>
            <a:r>
              <a:rPr lang="it-IT" sz="1600" b="1" u="sng" dirty="0" smtClean="0"/>
              <a:t>3</a:t>
            </a:r>
            <a:r>
              <a:rPr lang="it-IT" sz="1600" b="1" u="sng" dirty="0"/>
              <a:t>) Funzione di realizzazione delle attività valutative per gli aspetti di contenuto curricolare e professionale</a:t>
            </a:r>
            <a:endParaRPr lang="it-IT" sz="1600" dirty="0"/>
          </a:p>
          <a:p>
            <a:pPr marL="0" indent="0" fontAlgn="base">
              <a:buNone/>
            </a:pPr>
            <a:r>
              <a:rPr lang="it-IT" sz="1600" b="1" dirty="0"/>
              <a:t> </a:t>
            </a:r>
            <a:endParaRPr lang="it-IT" sz="1600" dirty="0"/>
          </a:p>
          <a:p>
            <a:pPr marL="0" indent="0" fontAlgn="base">
              <a:buNone/>
            </a:pPr>
            <a:r>
              <a:rPr lang="it-IT" sz="1600" dirty="0"/>
              <a:t>In coerenza con gli standard di processo, tale funzione interviene, in modo opzionale, nella fase di Valutazione del processo di individuazione e validazione e della procedura di certificazione e obbligatoriamente nel caso di valutazione diretta dove costituisce presidio e garanzia, in termini di responsabilità, del contenuto della valutazione.</a:t>
            </a:r>
          </a:p>
          <a:p>
            <a:pPr marL="0" indent="0" fontAlgn="base">
              <a:buNone/>
            </a:pPr>
            <a:r>
              <a:rPr lang="it-IT" sz="1600" dirty="0"/>
              <a:t> </a:t>
            </a:r>
          </a:p>
          <a:p>
            <a:pPr marL="0" indent="0" fontAlgn="base">
              <a:buNone/>
            </a:pPr>
            <a:r>
              <a:rPr lang="it-IT" sz="1600" dirty="0"/>
              <a:t>A tal fine sono individuate le seguenti attività essenziali:</a:t>
            </a:r>
          </a:p>
          <a:p>
            <a:pPr fontAlgn="base"/>
            <a:r>
              <a:rPr lang="it-IT" sz="1600" dirty="0"/>
              <a:t>valutazione della qualità tecnica della documentazione in ingresso al processo valutativo ivi incluse le evidenze documentali prodotte;</a:t>
            </a:r>
          </a:p>
          <a:p>
            <a:pPr fontAlgn="base"/>
            <a:r>
              <a:rPr lang="it-IT" sz="1600" dirty="0"/>
              <a:t>analisi e declinazione delle attività e delle performance attese con riferimento agli standard professionali delle qualificazioni e ai repertori di pertinenza;</a:t>
            </a:r>
          </a:p>
          <a:p>
            <a:pPr fontAlgn="base"/>
            <a:r>
              <a:rPr lang="it-IT" sz="1600" dirty="0"/>
              <a:t>preparazione e conduzione di colloqui tecnici;</a:t>
            </a:r>
          </a:p>
          <a:p>
            <a:pPr fontAlgn="base"/>
            <a:r>
              <a:rPr lang="it-IT" sz="1600" dirty="0"/>
              <a:t>Realizzazione di prove in situazione predisponendo </a:t>
            </a:r>
            <a:r>
              <a:rPr lang="it-IT" sz="1600" dirty="0" err="1"/>
              <a:t>setting</a:t>
            </a:r>
            <a:r>
              <a:rPr lang="it-IT" sz="1600" dirty="0"/>
              <a:t> adeguati nel rispetto degli standard professionali previsti;</a:t>
            </a:r>
          </a:p>
          <a:p>
            <a:pPr fontAlgn="base"/>
            <a:r>
              <a:rPr lang="it-IT" sz="1600" dirty="0"/>
              <a:t>formulazione delle valutazioni tecniche richieste nella procedura in conformità con la documentazione prevista nel procedimento;</a:t>
            </a:r>
          </a:p>
          <a:p>
            <a:pPr fontAlgn="base"/>
            <a:r>
              <a:rPr lang="it-IT" sz="1600" dirty="0"/>
              <a:t>partecipazione alla procedura di valutazione in conformità alla regolamentazione regionale e secondo i criteri di collegialità, oggettività, terzietà e indipendenza previsti.</a:t>
            </a:r>
          </a:p>
          <a:p>
            <a:pPr marL="0" indent="0" fontAlgn="base">
              <a:buNone/>
            </a:pPr>
            <a:r>
              <a:rPr lang="it-IT" sz="1600" dirty="0"/>
              <a:t> </a:t>
            </a:r>
          </a:p>
          <a:p>
            <a:pPr marL="0" indent="0" fontAlgn="base">
              <a:buNone/>
            </a:pPr>
            <a:r>
              <a:rPr lang="it-IT" sz="1600" dirty="0"/>
              <a:t>Ha un livello di professionalità EQF variabile in funzione dei contenuti curricolari e professionali oggetto di valutazione e, come requisito di accesso al ruolo, possiede almeno cinque anni di esperienza, pertinente ai contenuti della valutazione ed esercitata anche non continuativamente negli ultimi dieci.</a:t>
            </a:r>
          </a:p>
          <a:p>
            <a:pPr marL="0" indent="0">
              <a:buNone/>
            </a:pPr>
            <a:endParaRPr lang="it-IT" sz="1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116632"/>
            <a:ext cx="77048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it-IT" altLang="it-IT" sz="1100" b="1" dirty="0" smtClean="0"/>
              <a:t>Estratto dal Di 30 giugno 2015 Elementi </a:t>
            </a:r>
            <a:r>
              <a:rPr lang="it-IT" altLang="it-IT" sz="1100" b="1" dirty="0"/>
              <a:t>minimi e caratterizzanti PROCESSO e </a:t>
            </a:r>
            <a:r>
              <a:rPr lang="it-IT" altLang="it-IT" sz="1100" b="1" dirty="0" smtClean="0"/>
              <a:t>PROCEDURE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4732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Quadro Nazionale delle Qualificazioni Regionali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E’ composto di:</a:t>
            </a:r>
          </a:p>
          <a:p>
            <a:r>
              <a:rPr lang="it-IT" dirty="0" smtClean="0"/>
              <a:t>23 </a:t>
            </a:r>
            <a:r>
              <a:rPr lang="it-IT" dirty="0"/>
              <a:t>settori economico professionali + 1 area comune </a:t>
            </a:r>
          </a:p>
          <a:p>
            <a:r>
              <a:rPr lang="it-IT" dirty="0" smtClean="0"/>
              <a:t>80 </a:t>
            </a:r>
            <a:r>
              <a:rPr lang="it-IT" dirty="0"/>
              <a:t>comparti: 72 come sottoinsiemi dei 23 settori e 8 per l’area comune </a:t>
            </a:r>
          </a:p>
          <a:p>
            <a:r>
              <a:rPr lang="it-IT" dirty="0" smtClean="0"/>
              <a:t>Ciascun </a:t>
            </a:r>
            <a:r>
              <a:rPr lang="it-IT" dirty="0"/>
              <a:t>settore è articolato anche in processi di lavoro che ricostruiscono cicli di produzione di beni e servizi, declinati in sequenze di processo </a:t>
            </a:r>
          </a:p>
          <a:p>
            <a:r>
              <a:rPr lang="it-IT" dirty="0" smtClean="0"/>
              <a:t>Le </a:t>
            </a:r>
            <a:r>
              <a:rPr lang="it-IT" dirty="0"/>
              <a:t>sequenze sono articolate in aree di </a:t>
            </a:r>
            <a:r>
              <a:rPr lang="it-IT" dirty="0" err="1"/>
              <a:t>attivita</a:t>
            </a:r>
            <a:r>
              <a:rPr lang="it-IT" dirty="0"/>
              <a:t>̀ (ADA) = titolo + descrizione singole </a:t>
            </a:r>
            <a:r>
              <a:rPr lang="it-IT" dirty="0" err="1"/>
              <a:t>attivita</a:t>
            </a:r>
            <a:r>
              <a:rPr lang="it-IT" dirty="0"/>
              <a:t>̀ </a:t>
            </a:r>
          </a:p>
          <a:p>
            <a:r>
              <a:rPr lang="it-IT" dirty="0" smtClean="0"/>
              <a:t>Agganciate </a:t>
            </a:r>
            <a:r>
              <a:rPr lang="it-IT" dirty="0"/>
              <a:t>ad ambiti tipologici di esercizio: risultati attesi, condizioni di esercizio, livelli di </a:t>
            </a:r>
            <a:r>
              <a:rPr lang="it-IT" dirty="0" err="1"/>
              <a:t>complessita</a:t>
            </a:r>
            <a:r>
              <a:rPr lang="it-IT" dirty="0"/>
              <a:t>̀-autonomia e </a:t>
            </a:r>
            <a:r>
              <a:rPr lang="it-IT" dirty="0" err="1"/>
              <a:t>responsabilita</a:t>
            </a:r>
            <a:r>
              <a:rPr lang="it-IT" dirty="0"/>
              <a:t>̀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537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Formal</a:t>
            </a:r>
            <a:r>
              <a:rPr lang="it-IT" dirty="0" smtClean="0"/>
              <a:t>, non </a:t>
            </a:r>
            <a:r>
              <a:rPr lang="it-IT" dirty="0" err="1" smtClean="0"/>
              <a:t>formal</a:t>
            </a:r>
            <a:r>
              <a:rPr lang="it-IT" dirty="0" smtClean="0"/>
              <a:t>, </a:t>
            </a:r>
            <a:r>
              <a:rPr lang="it-IT" dirty="0" err="1" smtClean="0"/>
              <a:t>informal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Validazione dell’apprendimento non formale e informale e certificazione delle </a:t>
            </a:r>
            <a:r>
              <a:rPr lang="it-IT" b="1" dirty="0" smtClean="0"/>
              <a:t>competenze</a:t>
            </a:r>
          </a:p>
          <a:p>
            <a:endParaRPr lang="it-IT" b="1" dirty="0"/>
          </a:p>
          <a:p>
            <a:endParaRPr lang="it-IT" b="1" dirty="0"/>
          </a:p>
          <a:p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980728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“Sono molte di più le cose che si imparano senza insegnamento piuttosto che quelle che si insegnano senza apprendimento. Per questo conviene occuparsene”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74515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Le funzioni declinate nella procedura di Validazione e </a:t>
            </a:r>
            <a:r>
              <a:rPr lang="it-IT" sz="2000" dirty="0" err="1" smtClean="0"/>
              <a:t>Certificaizone</a:t>
            </a:r>
            <a:r>
              <a:rPr lang="it-IT" sz="2000" dirty="0" smtClean="0"/>
              <a:t> sono state immediatamente inserite nel Quadro Nazionale delle Qualificazioni Regionali Banca </a:t>
            </a:r>
            <a:r>
              <a:rPr lang="it-IT" sz="2000" dirty="0"/>
              <a:t>Dati ADA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Settore </a:t>
            </a:r>
            <a:r>
              <a:rPr lang="it-IT" sz="2000" b="1" dirty="0"/>
              <a:t>Servizi di educazione, formazione e lavoro</a:t>
            </a:r>
            <a:endParaRPr lang="en-US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00600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it-IT" sz="5600" b="1" cap="all" dirty="0"/>
              <a:t>PROCESSO: SERVIZI PER IL LAVORO, APPRENDIMENTO E FORMAZIONE PROFESSIONALE</a:t>
            </a:r>
          </a:p>
          <a:p>
            <a:r>
              <a:rPr lang="it-IT" sz="4400" b="1" cap="all" dirty="0"/>
              <a:t>Sequenza: Accoglienza, informazione orientativa, analisi della domanda e definizione del patto di servizio</a:t>
            </a:r>
          </a:p>
          <a:p>
            <a:r>
              <a:rPr lang="it-IT" sz="4400" b="1" dirty="0">
                <a:hlinkClick r:id="rId2"/>
              </a:rPr>
              <a:t>ADA.23.179.579 - Accoglienza e guida ai servizi per l’occupabilità e l'apprendimento permanente</a:t>
            </a:r>
            <a:endParaRPr lang="it-IT" sz="4400" b="1" dirty="0"/>
          </a:p>
          <a:p>
            <a:r>
              <a:rPr lang="it-IT" sz="4400" b="1" dirty="0">
                <a:hlinkClick r:id="rId3"/>
              </a:rPr>
              <a:t>ADA.23.179.580 - Orientamento informativo </a:t>
            </a:r>
            <a:endParaRPr lang="it-IT" sz="4400" b="1" dirty="0"/>
          </a:p>
          <a:p>
            <a:r>
              <a:rPr lang="it-IT" sz="4400" b="1" dirty="0">
                <a:hlinkClick r:id="rId4"/>
              </a:rPr>
              <a:t>ADA.23.179.581 - Analisi della domanda e definizione del patto di servizio</a:t>
            </a:r>
            <a:endParaRPr lang="it-IT" sz="4400" b="1" dirty="0"/>
          </a:p>
          <a:p>
            <a:r>
              <a:rPr lang="it-IT" sz="4400" b="1" cap="all" dirty="0"/>
              <a:t>Sequenza: Consulenza orientativa e supporto all'inserimento lavorativo</a:t>
            </a:r>
          </a:p>
          <a:p>
            <a:r>
              <a:rPr lang="it-IT" sz="4400" b="1" dirty="0">
                <a:hlinkClick r:id="rId5"/>
              </a:rPr>
              <a:t>ADA.23.180.582 - Consulenza orientativa e Bilancio di competenze</a:t>
            </a:r>
            <a:endParaRPr lang="it-IT" sz="4400" b="1" dirty="0"/>
          </a:p>
          <a:p>
            <a:r>
              <a:rPr lang="it-IT" sz="4400" b="1" dirty="0">
                <a:hlinkClick r:id="rId6"/>
              </a:rPr>
              <a:t>ADA.23.180.583 - Supporto e accompagnamento alle transizioni e all’inserimento lavorativo </a:t>
            </a:r>
            <a:endParaRPr lang="it-IT" sz="4400" b="1" dirty="0"/>
          </a:p>
          <a:p>
            <a:r>
              <a:rPr lang="it-IT" sz="4400" b="1" cap="all" dirty="0"/>
              <a:t>Sequenza: Individuazione, validazione e certificazione delle competenze</a:t>
            </a:r>
          </a:p>
          <a:p>
            <a:r>
              <a:rPr lang="it-IT" sz="4400" b="1" dirty="0">
                <a:hlinkClick r:id="rId7"/>
              </a:rPr>
              <a:t>ADA.23.182.590 - Supporto alla individuazione e alla messa in trasparenza delle competenze </a:t>
            </a:r>
            <a:endParaRPr lang="it-IT" sz="4400" b="1" dirty="0"/>
          </a:p>
          <a:p>
            <a:r>
              <a:rPr lang="it-IT" sz="4400" b="1" dirty="0">
                <a:hlinkClick r:id="rId8"/>
              </a:rPr>
              <a:t>ADA.23.182.591 - Cura degli aspetti metodologici per la valutazione delle competenze ai fini della validazione e/o certificazione </a:t>
            </a:r>
            <a:endParaRPr lang="it-IT" sz="4400" b="1" dirty="0"/>
          </a:p>
          <a:p>
            <a:r>
              <a:rPr lang="it-IT" sz="4400" b="1" dirty="0">
                <a:hlinkClick r:id="rId9"/>
              </a:rPr>
              <a:t>ADA.23.182.592 - Realizzazione di prove di valutazione tecnica settoriale delle competenze </a:t>
            </a:r>
            <a:endParaRPr lang="it-IT" sz="4400" b="1" dirty="0"/>
          </a:p>
          <a:p>
            <a:r>
              <a:rPr lang="it-IT" sz="4400" b="1" cap="all" dirty="0"/>
              <a:t>Sequenza: Erogazione di servizi di formazione professionale</a:t>
            </a:r>
          </a:p>
          <a:p>
            <a:r>
              <a:rPr lang="it-IT" sz="4400" b="1" dirty="0">
                <a:hlinkClick r:id="rId10"/>
              </a:rPr>
              <a:t>ADA.23.181.584 - Personalizzazione degli interventi formativi </a:t>
            </a:r>
            <a:endParaRPr lang="it-IT" sz="4400" b="1" dirty="0"/>
          </a:p>
          <a:p>
            <a:r>
              <a:rPr lang="it-IT" sz="4400" b="1" dirty="0">
                <a:hlinkClick r:id="rId11"/>
              </a:rPr>
              <a:t>ADA.23.181.585 - Coordinamento operativo delle attività formative </a:t>
            </a:r>
            <a:endParaRPr lang="it-IT" sz="4400" b="1" dirty="0"/>
          </a:p>
          <a:p>
            <a:r>
              <a:rPr lang="it-IT" sz="4400" b="1" dirty="0">
                <a:hlinkClick r:id="rId12"/>
              </a:rPr>
              <a:t>ADA.23.181.586 - Erogazione delle attività didattiche </a:t>
            </a:r>
            <a:endParaRPr lang="it-IT" sz="4400" b="1" dirty="0"/>
          </a:p>
          <a:p>
            <a:r>
              <a:rPr lang="it-IT" sz="4400" b="1" dirty="0">
                <a:hlinkClick r:id="rId13"/>
              </a:rPr>
              <a:t>ADA.23.181.587 - Tutoraggio in apprendimento</a:t>
            </a:r>
            <a:endParaRPr lang="it-IT" sz="4400" b="1" dirty="0"/>
          </a:p>
          <a:p>
            <a:r>
              <a:rPr lang="it-IT" sz="4400" b="1" dirty="0">
                <a:hlinkClick r:id="rId14"/>
              </a:rPr>
              <a:t>ADA.23.181.588 - Tutoraggio in apprendimento a distanza (e-tutoring)</a:t>
            </a:r>
            <a:endParaRPr lang="it-IT" sz="4400" b="1" dirty="0"/>
          </a:p>
          <a:p>
            <a:r>
              <a:rPr lang="it-IT" sz="4400" b="1" dirty="0">
                <a:hlinkClick r:id="rId15"/>
              </a:rPr>
              <a:t>ADA.23.181.589 - Valutazione degli apprendimenti </a:t>
            </a:r>
            <a:endParaRPr lang="it-IT" sz="4400" b="1" dirty="0"/>
          </a:p>
          <a:p>
            <a:r>
              <a:rPr lang="it-IT" sz="4400" b="1" cap="all" dirty="0"/>
              <a:t>Sequenza: Incontro domanda e offerta di lavoro e sviluppo dell'autoimprenditorialità</a:t>
            </a:r>
          </a:p>
          <a:p>
            <a:r>
              <a:rPr lang="it-IT" sz="4400" b="1" dirty="0">
                <a:hlinkClick r:id="rId16"/>
              </a:rPr>
              <a:t>ADA.23.183.593 - Servizi di </a:t>
            </a:r>
            <a:r>
              <a:rPr lang="it-IT" sz="4400" b="1" dirty="0" err="1">
                <a:hlinkClick r:id="rId16"/>
              </a:rPr>
              <a:t>placement</a:t>
            </a:r>
            <a:r>
              <a:rPr lang="it-IT" sz="4400" b="1" dirty="0">
                <a:hlinkClick r:id="rId16"/>
              </a:rPr>
              <a:t> </a:t>
            </a:r>
            <a:endParaRPr lang="it-IT" sz="4400" b="1" dirty="0"/>
          </a:p>
          <a:p>
            <a:r>
              <a:rPr lang="it-IT" sz="4400" b="1" dirty="0">
                <a:hlinkClick r:id="rId17"/>
              </a:rPr>
              <a:t>ADA.23.183.594 - Servizi di inserimento lavorativo per soggetti svantaggiati</a:t>
            </a:r>
            <a:endParaRPr lang="it-IT" sz="4400" b="1" dirty="0"/>
          </a:p>
          <a:p>
            <a:r>
              <a:rPr lang="it-IT" sz="4400" b="1" dirty="0">
                <a:hlinkClick r:id="rId18"/>
              </a:rPr>
              <a:t>ADA.23.183.595 - Assistenza alla creazione di impresa/lavoro autonomo</a:t>
            </a:r>
            <a:endParaRPr lang="it-IT" sz="4400" b="1" dirty="0"/>
          </a:p>
          <a:p>
            <a:r>
              <a:rPr lang="it-IT" sz="4400" b="1" dirty="0">
                <a:hlinkClick r:id="rId19"/>
              </a:rPr>
              <a:t>ADA.23.183.596 - Servizi di accompagnamento alla nuova impresa/lavoro autonomo</a:t>
            </a:r>
            <a:endParaRPr lang="it-IT" sz="4400" b="1" dirty="0"/>
          </a:p>
          <a:p>
            <a:r>
              <a:rPr lang="it-IT" sz="4400" b="1" cap="all" dirty="0"/>
              <a:t>Sequenza: Gestione e coordinamento dei servizi per l'occupabilità e l'apprendimento permanente</a:t>
            </a:r>
          </a:p>
          <a:p>
            <a:r>
              <a:rPr lang="it-IT" sz="4400" b="1" dirty="0">
                <a:hlinkClick r:id="rId20"/>
              </a:rPr>
              <a:t>ADA.23.177.574 - Organizzazione e gestione di servizi per l’occupabilità e l’apprendimento permanente </a:t>
            </a:r>
            <a:endParaRPr lang="it-IT" sz="4400" b="1" dirty="0"/>
          </a:p>
          <a:p>
            <a:r>
              <a:rPr lang="it-IT" sz="4400" b="1" dirty="0">
                <a:hlinkClick r:id="rId21"/>
              </a:rPr>
              <a:t>ADA.23.177.575 - Programmazione e coordinamento di servizi per l'occupabilità e l'apprendimento permanente</a:t>
            </a:r>
            <a:endParaRPr lang="it-IT" sz="4400" b="1" dirty="0"/>
          </a:p>
          <a:p>
            <a:r>
              <a:rPr lang="it-IT" sz="4400" b="1" dirty="0">
                <a:hlinkClick r:id="rId22"/>
              </a:rPr>
              <a:t>ADA.23.177.576 - Progettazione di interventi occupabilità e l'apprendimento permanente</a:t>
            </a:r>
            <a:endParaRPr lang="it-IT" sz="4400" b="1" dirty="0"/>
          </a:p>
          <a:p>
            <a:r>
              <a:rPr lang="it-IT" sz="4400" b="1" dirty="0">
                <a:hlinkClick r:id="rId23"/>
              </a:rPr>
              <a:t>ADA.23.177.577 - Gestione amministrativa e rendicontazione di progetti</a:t>
            </a:r>
            <a:endParaRPr lang="it-IT" sz="4400" b="1" dirty="0"/>
          </a:p>
          <a:p>
            <a:r>
              <a:rPr lang="it-IT" sz="4400" b="1" dirty="0">
                <a:hlinkClick r:id="rId24"/>
              </a:rPr>
              <a:t>ADA.23.177.578 - Valutazione degli esiti di interventi per la formazione, l'</a:t>
            </a:r>
            <a:r>
              <a:rPr lang="it-IT" sz="4400" b="1" dirty="0" err="1">
                <a:hlinkClick r:id="rId24"/>
              </a:rPr>
              <a:t>occupabilita'</a:t>
            </a:r>
            <a:r>
              <a:rPr lang="it-IT" sz="4400" b="1" dirty="0">
                <a:hlinkClick r:id="rId24"/>
              </a:rPr>
              <a:t> e l'apprendimento permanente</a:t>
            </a:r>
            <a:endParaRPr lang="it-IT" sz="4400" b="1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7740-7CCE-4AC5-BD6D-15C096C762C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3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260648"/>
            <a:ext cx="84969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3"/>
                </a:solidFill>
              </a:rPr>
              <a:t>ADA.23.182.590 - Supporto alla individuazione e alla messa in trasparenza delle competenze </a:t>
            </a:r>
          </a:p>
          <a:p>
            <a:r>
              <a:rPr lang="it-IT" sz="1400" dirty="0"/>
              <a:t>Settore: </a:t>
            </a:r>
            <a:r>
              <a:rPr lang="it-IT" sz="1400" b="1" dirty="0"/>
              <a:t>Servizi di educazione, formazione e lavoro</a:t>
            </a:r>
            <a:endParaRPr lang="it-IT" sz="1400" dirty="0"/>
          </a:p>
          <a:p>
            <a:r>
              <a:rPr lang="it-IT" sz="1400" dirty="0"/>
              <a:t>Processo: </a:t>
            </a:r>
            <a:r>
              <a:rPr lang="it-IT" sz="1400" b="1" dirty="0"/>
              <a:t>Servizi per il lavoro, apprendimento e formazione professionale</a:t>
            </a:r>
            <a:endParaRPr lang="it-IT" sz="1400" dirty="0"/>
          </a:p>
          <a:p>
            <a:r>
              <a:rPr lang="it-IT" sz="1400" dirty="0"/>
              <a:t>Sequenza di processo: </a:t>
            </a:r>
            <a:r>
              <a:rPr lang="it-IT" sz="1400" b="1" dirty="0"/>
              <a:t>Individuazione, validazione e certificazione delle competenze</a:t>
            </a:r>
            <a:endParaRPr lang="it-IT" sz="1400" dirty="0"/>
          </a:p>
          <a:p>
            <a:r>
              <a:rPr lang="it-IT" sz="1400" b="1" dirty="0">
                <a:solidFill>
                  <a:srgbClr val="006599"/>
                </a:solidFill>
              </a:rPr>
              <a:t>Elenco delle attività costitutive di questa ADA</a:t>
            </a:r>
            <a:endParaRPr lang="it-IT" sz="1400" dirty="0">
              <a:solidFill>
                <a:srgbClr val="006599"/>
              </a:solidFill>
            </a:endParaRPr>
          </a:p>
          <a:p>
            <a:pPr>
              <a:buFont typeface="Arial"/>
              <a:buChar char="•"/>
            </a:pPr>
            <a:r>
              <a:rPr lang="it-IT" sz="1400" b="1" dirty="0"/>
              <a:t>Supporto alla predisposizione della domanda per accedere al servizio </a:t>
            </a:r>
            <a:endParaRPr lang="it-IT" sz="1400" dirty="0"/>
          </a:p>
          <a:p>
            <a:pPr>
              <a:buFont typeface="Arial"/>
              <a:buChar char="•"/>
            </a:pPr>
            <a:r>
              <a:rPr lang="it-IT" sz="1400" b="1" dirty="0"/>
              <a:t>Predisposizione del patto di servizio e/o della documentazione necessaria per la gestione del procedimento </a:t>
            </a:r>
            <a:endParaRPr lang="it-IT" sz="1400" dirty="0"/>
          </a:p>
          <a:p>
            <a:pPr>
              <a:buFont typeface="Arial"/>
              <a:buChar char="•"/>
            </a:pPr>
            <a:r>
              <a:rPr lang="it-IT" sz="1400" b="1" dirty="0"/>
              <a:t>Gestione </a:t>
            </a:r>
            <a:r>
              <a:rPr lang="it-IT" sz="1400" b="1" dirty="0" smtClean="0"/>
              <a:t>delle </a:t>
            </a:r>
            <a:r>
              <a:rPr lang="it-IT" sz="1400" b="1" dirty="0"/>
              <a:t>informazioni inerenti la procedura nei sistemi informativi o documentali previsti </a:t>
            </a:r>
            <a:endParaRPr lang="it-IT" sz="1400" dirty="0"/>
          </a:p>
          <a:p>
            <a:pPr>
              <a:buFont typeface="Arial"/>
              <a:buChar char="•"/>
            </a:pPr>
            <a:r>
              <a:rPr lang="it-IT" sz="1400" b="1" dirty="0"/>
              <a:t>Pianificazione di successivi incontri </a:t>
            </a:r>
            <a:endParaRPr lang="it-IT" sz="1400" dirty="0"/>
          </a:p>
          <a:p>
            <a:pPr>
              <a:buFont typeface="Arial"/>
              <a:buChar char="•"/>
            </a:pPr>
            <a:r>
              <a:rPr lang="it-IT" sz="1400" b="1" dirty="0"/>
              <a:t>Conduzione di colloqui individuali </a:t>
            </a:r>
            <a:endParaRPr lang="it-IT" sz="1400" dirty="0"/>
          </a:p>
          <a:p>
            <a:pPr>
              <a:buFont typeface="Arial"/>
              <a:buChar char="•"/>
            </a:pPr>
            <a:r>
              <a:rPr lang="it-IT" sz="1400" b="1" dirty="0"/>
              <a:t>Identificazione e formalizzazione delle competenze individuate </a:t>
            </a:r>
            <a:endParaRPr lang="it-IT" sz="1400" dirty="0"/>
          </a:p>
          <a:p>
            <a:pPr>
              <a:buFont typeface="Arial"/>
              <a:buChar char="•"/>
            </a:pPr>
            <a:r>
              <a:rPr lang="it-IT" sz="1400" b="1" dirty="0"/>
              <a:t>Supporto alla composizione di un dossier documentale </a:t>
            </a:r>
            <a:endParaRPr lang="it-IT" sz="1400" dirty="0"/>
          </a:p>
          <a:p>
            <a:pPr>
              <a:buFont typeface="Arial"/>
              <a:buChar char="•"/>
            </a:pPr>
            <a:r>
              <a:rPr lang="it-IT" sz="1400" b="1" dirty="0"/>
              <a:t>Redazione di un “documento di supporto alla messa in trasparenza” </a:t>
            </a:r>
            <a:endParaRPr lang="it-IT" sz="1400" dirty="0"/>
          </a:p>
          <a:p>
            <a:r>
              <a:rPr lang="it-IT" sz="1400" b="1" dirty="0">
                <a:solidFill>
                  <a:srgbClr val="006599"/>
                </a:solidFill>
              </a:rPr>
              <a:t>Performance e output dell'ADA (Risultati attesi)</a:t>
            </a:r>
            <a:endParaRPr lang="it-IT" sz="1400" dirty="0">
              <a:solidFill>
                <a:srgbClr val="006599"/>
              </a:solidFill>
            </a:endParaRPr>
          </a:p>
          <a:p>
            <a:pPr algn="just"/>
            <a:r>
              <a:rPr lang="it-IT" sz="1400" b="1" dirty="0"/>
              <a:t>RA1: Predisporre il patto di servizio fornendo preventivamente le informazioni connesse alle procedure e alla documentazione da produrre e pianificando a conclusione le successive date di incontro </a:t>
            </a:r>
            <a:endParaRPr lang="it-IT" sz="1400" dirty="0"/>
          </a:p>
          <a:p>
            <a:r>
              <a:rPr lang="it-IT" sz="1400" b="1" dirty="0"/>
              <a:t> </a:t>
            </a:r>
            <a:endParaRPr lang="it-IT" sz="1400" dirty="0"/>
          </a:p>
          <a:p>
            <a:pPr algn="just"/>
            <a:r>
              <a:rPr lang="it-IT" sz="1400" b="1" dirty="0"/>
              <a:t>RA2: Redigere il </a:t>
            </a:r>
            <a:r>
              <a:rPr lang="it-IT" sz="1400" b="1" dirty="0" err="1"/>
              <a:t>il</a:t>
            </a:r>
            <a:r>
              <a:rPr lang="it-IT" sz="1400" b="1" dirty="0"/>
              <a:t> documento di supporto alla messa in trasparenza delle competenze validabili attraverso la progressiva composizione di un dossier documentale messo a punto a partire dalle informazioni inizialmente ottenute e dai successivi colloqui individuali</a:t>
            </a:r>
            <a:endParaRPr lang="it-IT" sz="1400" dirty="0"/>
          </a:p>
          <a:p>
            <a:r>
              <a:rPr lang="it-IT" sz="1400" b="1" dirty="0"/>
              <a:t> </a:t>
            </a:r>
            <a:endParaRPr lang="it-IT" sz="1400" dirty="0"/>
          </a:p>
          <a:p>
            <a:r>
              <a:rPr lang="it-IT" sz="1400" b="1" dirty="0">
                <a:solidFill>
                  <a:srgbClr val="006599"/>
                </a:solidFill>
              </a:rPr>
              <a:t>UP associate all'ADA:</a:t>
            </a:r>
          </a:p>
          <a:p>
            <a:pPr>
              <a:buFont typeface="Arial"/>
              <a:buChar char="•"/>
            </a:pPr>
            <a:r>
              <a:rPr lang="it-IT" sz="1400" b="1" dirty="0"/>
              <a:t>3.4.5.3.0 - Tecnici dei servizi per l'impiego</a:t>
            </a:r>
          </a:p>
          <a:p>
            <a:r>
              <a:rPr lang="it-IT" sz="1400" b="1" dirty="0" err="1">
                <a:solidFill>
                  <a:srgbClr val="006599"/>
                </a:solidFill>
              </a:rPr>
              <a:t>Ateco</a:t>
            </a:r>
            <a:r>
              <a:rPr lang="it-IT" sz="1400" b="1" dirty="0">
                <a:solidFill>
                  <a:srgbClr val="006599"/>
                </a:solidFill>
              </a:rPr>
              <a:t> associati all'ADA:</a:t>
            </a:r>
          </a:p>
          <a:p>
            <a:pPr>
              <a:buFont typeface="Arial"/>
              <a:buChar char="•"/>
            </a:pPr>
            <a:r>
              <a:rPr lang="it-IT" sz="1400" b="1" dirty="0"/>
              <a:t>85.41.00 - Istruzione e formazione tecnica superiore (IFTS)</a:t>
            </a:r>
          </a:p>
          <a:p>
            <a:pPr>
              <a:buFont typeface="Arial"/>
              <a:buChar char="•"/>
            </a:pPr>
            <a:r>
              <a:rPr lang="it-IT" sz="1400" b="1" dirty="0"/>
              <a:t>85.59.20 - Corsi di formazione e corsi di aggiornamento professionale</a:t>
            </a:r>
          </a:p>
          <a:p>
            <a:pPr>
              <a:buFont typeface="Arial"/>
              <a:buChar char="•"/>
            </a:pPr>
            <a:r>
              <a:rPr lang="it-IT" sz="1400" b="1" dirty="0"/>
              <a:t>85.60.09 - Altre attività di supporto </a:t>
            </a:r>
            <a:r>
              <a:rPr lang="it-IT" sz="1400" b="1" dirty="0" smtClean="0"/>
              <a:t>all'istruzione</a:t>
            </a:r>
            <a:r>
              <a:rPr lang="it-IT" sz="1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136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3719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3"/>
                </a:solidFill>
              </a:rPr>
              <a:t>ADA.23.182.591 - Cura degli aspetti metodologici per la valutazione delle competenze ai fini della validazione e/o certificazione </a:t>
            </a:r>
          </a:p>
          <a:p>
            <a:r>
              <a:rPr lang="it-IT" sz="1400" dirty="0"/>
              <a:t>Settore: </a:t>
            </a:r>
            <a:r>
              <a:rPr lang="it-IT" sz="1400" b="1" dirty="0"/>
              <a:t>Servizi di educazione, formazione e lavoro</a:t>
            </a:r>
            <a:endParaRPr lang="it-IT" sz="1400" dirty="0"/>
          </a:p>
          <a:p>
            <a:r>
              <a:rPr lang="it-IT" sz="1400" dirty="0"/>
              <a:t>Processo: </a:t>
            </a:r>
            <a:r>
              <a:rPr lang="it-IT" sz="1400" b="1" dirty="0"/>
              <a:t>Servizi per il lavoro, apprendimento e formazione professionale</a:t>
            </a:r>
            <a:endParaRPr lang="it-IT" sz="1400" dirty="0"/>
          </a:p>
          <a:p>
            <a:r>
              <a:rPr lang="it-IT" sz="1400" dirty="0"/>
              <a:t>Sequenza di processo: </a:t>
            </a:r>
            <a:r>
              <a:rPr lang="it-IT" sz="1400" b="1" dirty="0"/>
              <a:t>Individuazione, validazione e certificazione delle competenze</a:t>
            </a:r>
            <a:endParaRPr lang="it-IT" sz="1400" dirty="0"/>
          </a:p>
          <a:p>
            <a:r>
              <a:rPr lang="it-IT" sz="1400" b="1" dirty="0">
                <a:solidFill>
                  <a:srgbClr val="0070C0"/>
                </a:solidFill>
              </a:rPr>
              <a:t>Elenco delle attività costitutive di questa ADA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b="1" dirty="0"/>
              <a:t>Verifica e valutazione della documentazione relativa agli utenti in ingresso al processo valutativo </a:t>
            </a:r>
            <a:endParaRPr lang="it-IT" sz="1400" dirty="0"/>
          </a:p>
          <a:p>
            <a:r>
              <a:rPr lang="it-IT" sz="1400" b="1" dirty="0"/>
              <a:t>Pianificazione del processo di valutazione delle competenze </a:t>
            </a:r>
            <a:endParaRPr lang="it-IT" sz="1400" dirty="0"/>
          </a:p>
          <a:p>
            <a:r>
              <a:rPr lang="it-IT" sz="1400" b="1" dirty="0"/>
              <a:t>Pianificazione della procedura di valutazione </a:t>
            </a:r>
            <a:endParaRPr lang="it-IT" sz="1400" dirty="0"/>
          </a:p>
          <a:p>
            <a:r>
              <a:rPr lang="it-IT" sz="1400" b="1" dirty="0"/>
              <a:t>Definizione degli indicatori oggetto di osservazione e degli standard minimi di prestazione </a:t>
            </a:r>
            <a:endParaRPr lang="it-IT" sz="1400" dirty="0"/>
          </a:p>
          <a:p>
            <a:r>
              <a:rPr lang="it-IT" sz="1400" b="1" dirty="0"/>
              <a:t>Progettazione delle procedure di prova di verifica </a:t>
            </a:r>
            <a:endParaRPr lang="it-IT" sz="1400" dirty="0"/>
          </a:p>
          <a:p>
            <a:r>
              <a:rPr lang="it-IT" sz="1400" b="1" dirty="0"/>
              <a:t>Definizione dei criteri di valutazione</a:t>
            </a:r>
            <a:endParaRPr lang="it-IT" sz="1400" dirty="0"/>
          </a:p>
          <a:p>
            <a:r>
              <a:rPr lang="it-IT" sz="1400" b="1" dirty="0"/>
              <a:t>Realizzazione delle procedure e delle prove di verifica </a:t>
            </a:r>
            <a:endParaRPr lang="it-IT" sz="1400" dirty="0"/>
          </a:p>
          <a:p>
            <a:r>
              <a:rPr lang="it-IT" sz="1400" b="1" dirty="0"/>
              <a:t>Cura della tracciabilità dell’intero processo </a:t>
            </a:r>
            <a:endParaRPr lang="it-IT" sz="1400" dirty="0"/>
          </a:p>
          <a:p>
            <a:r>
              <a:rPr lang="it-IT" sz="1400" b="1" dirty="0">
                <a:solidFill>
                  <a:srgbClr val="0070C0"/>
                </a:solidFill>
              </a:rPr>
              <a:t>Performance e output dell'ADA (Risultati attesi)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b="1" dirty="0"/>
              <a:t>RA1: Pianificare la procedura e il processo di valutazione a partire dalla documentazione presentata dai candidati e individuando la tipologie di prove, i contesti e i tempi, necessari al completamento del servizio di validazione delle competenze </a:t>
            </a:r>
            <a:endParaRPr lang="it-IT" sz="1400" dirty="0"/>
          </a:p>
          <a:p>
            <a:r>
              <a:rPr lang="it-IT" sz="1400" b="1" dirty="0"/>
              <a:t> </a:t>
            </a:r>
            <a:endParaRPr lang="it-IT" sz="1400" dirty="0"/>
          </a:p>
          <a:p>
            <a:r>
              <a:rPr lang="it-IT" sz="1400" b="1" dirty="0"/>
              <a:t>RA2: Gestire la valutazione progettando preventivamente le modalità di </a:t>
            </a:r>
            <a:r>
              <a:rPr lang="it-IT" sz="1400" b="1" dirty="0" err="1"/>
              <a:t>verifca</a:t>
            </a:r>
            <a:r>
              <a:rPr lang="it-IT" sz="1400" b="1" dirty="0"/>
              <a:t>, i criteri di valutazione e gli indicatori di osservazione, garantendo il rispetto delle procedure previste e la tracciabilità dell'intero processo </a:t>
            </a:r>
            <a:endParaRPr lang="it-IT" sz="1400" dirty="0"/>
          </a:p>
          <a:p>
            <a:r>
              <a:rPr lang="it-IT" sz="1400" b="1" dirty="0"/>
              <a:t> </a:t>
            </a:r>
            <a:endParaRPr lang="it-IT" sz="1400" dirty="0"/>
          </a:p>
          <a:p>
            <a:r>
              <a:rPr lang="it-IT" sz="1400" b="1" dirty="0">
                <a:solidFill>
                  <a:srgbClr val="0070C0"/>
                </a:solidFill>
              </a:rPr>
              <a:t>UP associate all'ADA:</a:t>
            </a:r>
          </a:p>
          <a:p>
            <a:r>
              <a:rPr lang="it-IT" sz="1400" b="1" dirty="0"/>
              <a:t>3.4.5.3.0 - Tecnici dei servizi per l'impiego</a:t>
            </a:r>
          </a:p>
          <a:p>
            <a:r>
              <a:rPr lang="it-IT" sz="1400" b="1" dirty="0" err="1">
                <a:solidFill>
                  <a:srgbClr val="0070C0"/>
                </a:solidFill>
              </a:rPr>
              <a:t>Ateco</a:t>
            </a:r>
            <a:r>
              <a:rPr lang="it-IT" sz="1400" b="1" dirty="0">
                <a:solidFill>
                  <a:srgbClr val="0070C0"/>
                </a:solidFill>
              </a:rPr>
              <a:t> associati all'ADA:</a:t>
            </a:r>
          </a:p>
          <a:p>
            <a:r>
              <a:rPr lang="it-IT" sz="1400" b="1" dirty="0"/>
              <a:t>85.41.00 - Istruzione e formazione tecnica superiore (IFTS)</a:t>
            </a:r>
          </a:p>
          <a:p>
            <a:r>
              <a:rPr lang="it-IT" sz="1400" b="1" dirty="0"/>
              <a:t>85.59.20 - Corsi di formazione e corsi di aggiornamento professionale</a:t>
            </a:r>
          </a:p>
          <a:p>
            <a:r>
              <a:rPr lang="it-IT" sz="1400" b="1" dirty="0"/>
              <a:t>85.60.09 - Altre attività di supporto </a:t>
            </a:r>
            <a:r>
              <a:rPr lang="it-IT" sz="1400" b="1" dirty="0" smtClean="0"/>
              <a:t>all'istruzione</a:t>
            </a:r>
            <a:r>
              <a:rPr lang="it-IT" sz="1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72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54868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accent3"/>
                </a:solidFill>
              </a:rPr>
              <a:t>ADA.23.182.592 - Realizzazione di prove di valutazione tecnica settoriale delle competenze </a:t>
            </a:r>
          </a:p>
          <a:p>
            <a:r>
              <a:rPr lang="it-IT" sz="1400" dirty="0"/>
              <a:t>Settore: </a:t>
            </a:r>
            <a:r>
              <a:rPr lang="it-IT" sz="1400" b="1" dirty="0"/>
              <a:t>Servizi di educazione, formazione e lavoro</a:t>
            </a:r>
            <a:endParaRPr lang="it-IT" sz="1400" dirty="0"/>
          </a:p>
          <a:p>
            <a:r>
              <a:rPr lang="it-IT" sz="1400" dirty="0"/>
              <a:t>Processo: </a:t>
            </a:r>
            <a:r>
              <a:rPr lang="it-IT" sz="1400" b="1" dirty="0"/>
              <a:t>Servizi per il lavoro, apprendimento e formazione professionale</a:t>
            </a:r>
            <a:endParaRPr lang="it-IT" sz="1400" dirty="0"/>
          </a:p>
          <a:p>
            <a:r>
              <a:rPr lang="it-IT" sz="1400" dirty="0"/>
              <a:t>Sequenza di processo: </a:t>
            </a:r>
            <a:r>
              <a:rPr lang="it-IT" sz="1400" b="1" dirty="0"/>
              <a:t>Individuazione, validazione e certificazione delle competenze</a:t>
            </a:r>
            <a:endParaRPr lang="it-IT" sz="1400" dirty="0"/>
          </a:p>
          <a:p>
            <a:r>
              <a:rPr lang="it-IT" sz="1400" b="1" dirty="0">
                <a:solidFill>
                  <a:srgbClr val="0070C0"/>
                </a:solidFill>
              </a:rPr>
              <a:t>Elenco delle attività costitutive di questa ADA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b="1" dirty="0"/>
              <a:t>Valutazione della qualità tecnica della documentazione in ingresso al processo valutativo</a:t>
            </a:r>
            <a:endParaRPr lang="it-IT" sz="1400" dirty="0"/>
          </a:p>
          <a:p>
            <a:r>
              <a:rPr lang="it-IT" sz="1400" b="1" dirty="0"/>
              <a:t>Analisi e declinazione delle attività e delle performance attese </a:t>
            </a:r>
            <a:endParaRPr lang="it-IT" sz="1400" dirty="0"/>
          </a:p>
          <a:p>
            <a:r>
              <a:rPr lang="it-IT" sz="1400" b="1" dirty="0"/>
              <a:t>Preparazione e conduzione di colloqui tecnici</a:t>
            </a:r>
            <a:endParaRPr lang="it-IT" sz="1400" dirty="0"/>
          </a:p>
          <a:p>
            <a:r>
              <a:rPr lang="it-IT" sz="1400" b="1" dirty="0"/>
              <a:t>Realizzazione di prove di valutazione</a:t>
            </a:r>
            <a:endParaRPr lang="it-IT" sz="1400" dirty="0"/>
          </a:p>
          <a:p>
            <a:r>
              <a:rPr lang="it-IT" sz="1400" b="1" dirty="0"/>
              <a:t>Formulazione delle valutazioni tecniche richieste nella procedura </a:t>
            </a:r>
            <a:endParaRPr lang="it-IT" sz="1400" dirty="0"/>
          </a:p>
          <a:p>
            <a:r>
              <a:rPr lang="it-IT" sz="1400" b="1" dirty="0"/>
              <a:t>Partecipazione alla procedura di valutazione </a:t>
            </a:r>
            <a:endParaRPr lang="it-IT" sz="1400" dirty="0"/>
          </a:p>
          <a:p>
            <a:r>
              <a:rPr lang="it-IT" sz="1400" b="1" dirty="0"/>
              <a:t>Attestazione delle competenze</a:t>
            </a:r>
            <a:endParaRPr lang="it-IT" sz="1400" dirty="0"/>
          </a:p>
          <a:p>
            <a:r>
              <a:rPr lang="it-IT" sz="1400" b="1" dirty="0">
                <a:solidFill>
                  <a:srgbClr val="0070C0"/>
                </a:solidFill>
              </a:rPr>
              <a:t>Performance e output dell'ADA (Risultati attesi)</a:t>
            </a:r>
            <a:endParaRPr lang="it-IT" sz="1400" dirty="0">
              <a:solidFill>
                <a:srgbClr val="0070C0"/>
              </a:solidFill>
            </a:endParaRPr>
          </a:p>
          <a:p>
            <a:r>
              <a:rPr lang="it-IT" sz="1400" b="1" dirty="0"/>
              <a:t>RA1: Condurre le prove di valutazione a partire dall'esame della documentazione tecnica esibita in ingresso, avendo preventivamente declinato nel dettaglio le performance attese e conducendo le prove di valutazione previste (scritte, orali, pratiche, in simulazione,...)</a:t>
            </a:r>
            <a:endParaRPr lang="it-IT" sz="1400" dirty="0"/>
          </a:p>
          <a:p>
            <a:r>
              <a:rPr lang="it-IT" sz="1400" b="1" dirty="0"/>
              <a:t> </a:t>
            </a:r>
            <a:endParaRPr lang="it-IT" sz="1400" dirty="0"/>
          </a:p>
          <a:p>
            <a:r>
              <a:rPr lang="it-IT" sz="1400" b="1" dirty="0"/>
              <a:t>RA2: Attestare le competenze a conclusione delle procedure e delle prove, formulando le valutazioni tecniche sulla base degli indicatori di performance previsti </a:t>
            </a:r>
            <a:endParaRPr lang="it-IT" sz="1400" dirty="0"/>
          </a:p>
          <a:p>
            <a:r>
              <a:rPr lang="it-IT" sz="1400" b="1" dirty="0"/>
              <a:t> </a:t>
            </a:r>
            <a:endParaRPr lang="it-IT" sz="1400" dirty="0"/>
          </a:p>
          <a:p>
            <a:r>
              <a:rPr lang="it-IT" sz="1400" b="1" dirty="0">
                <a:solidFill>
                  <a:srgbClr val="0070C0"/>
                </a:solidFill>
              </a:rPr>
              <a:t>UP associate all'ADA:</a:t>
            </a:r>
          </a:p>
          <a:p>
            <a:r>
              <a:rPr lang="it-IT" sz="1400" b="1" dirty="0"/>
              <a:t>3.4.5.3.0 - Tecnici dei servizi per l'impiego</a:t>
            </a:r>
          </a:p>
          <a:p>
            <a:r>
              <a:rPr lang="it-IT" sz="1400" b="1" dirty="0" err="1">
                <a:solidFill>
                  <a:srgbClr val="0070C0"/>
                </a:solidFill>
              </a:rPr>
              <a:t>Ateco</a:t>
            </a:r>
            <a:r>
              <a:rPr lang="it-IT" sz="1400" b="1" dirty="0">
                <a:solidFill>
                  <a:srgbClr val="0070C0"/>
                </a:solidFill>
              </a:rPr>
              <a:t> associati all'ADA:</a:t>
            </a:r>
          </a:p>
          <a:p>
            <a:r>
              <a:rPr lang="it-IT" sz="1400" b="1" dirty="0"/>
              <a:t>85.41.00 - Istruzione e formazione tecnica superiore (IFTS)</a:t>
            </a:r>
          </a:p>
          <a:p>
            <a:r>
              <a:rPr lang="it-IT" sz="1400" b="1" dirty="0"/>
              <a:t>85.59.20 - Corsi di formazione e corsi di aggiornamento professionale</a:t>
            </a:r>
          </a:p>
          <a:p>
            <a:r>
              <a:rPr lang="it-IT" sz="1400" b="1" dirty="0"/>
              <a:t>85.60.09 - Altre attività di supporto all'istruzione</a:t>
            </a:r>
            <a:endParaRPr lang="it-IT" sz="1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61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884368" y="1340768"/>
            <a:ext cx="1183507" cy="90024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Regioni </a:t>
            </a:r>
            <a:r>
              <a:rPr lang="it-IT" sz="1050" b="1" dirty="0" smtClean="0"/>
              <a:t>con presenza di </a:t>
            </a:r>
            <a:r>
              <a:rPr lang="it-IT" sz="1050" b="1" dirty="0"/>
              <a:t>Repertorio riferito a qualificazioni</a:t>
            </a:r>
            <a:endParaRPr lang="it-IT" sz="10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12360" y="3316589"/>
            <a:ext cx="133164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Regioni </a:t>
            </a:r>
            <a:r>
              <a:rPr lang="it-IT" sz="1050" b="1" dirty="0" smtClean="0"/>
              <a:t> con Repertorio in fase di implementazione</a:t>
            </a:r>
            <a:endParaRPr lang="it-IT" sz="105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4046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Adozione di uno o più repertori  riferiti a qualificazioni</a:t>
            </a:r>
            <a:endParaRPr lang="it-IT" sz="1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14" y="260648"/>
            <a:ext cx="4914738" cy="62569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8858" y="1012637"/>
            <a:ext cx="2790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latin typeface="Calibri"/>
              </a:rPr>
              <a:t>Repertori</a:t>
            </a:r>
            <a:r>
              <a:rPr lang="en-US" sz="1200" b="1" dirty="0" smtClean="0">
                <a:latin typeface="Calibri"/>
              </a:rPr>
              <a:t> </a:t>
            </a:r>
            <a:r>
              <a:rPr lang="en-US" sz="1200" b="1" dirty="0" err="1">
                <a:latin typeface="Calibri"/>
              </a:rPr>
              <a:t>regionali</a:t>
            </a:r>
            <a:r>
              <a:rPr lang="en-US" sz="1200" b="1" dirty="0">
                <a:latin typeface="Calibri"/>
              </a:rPr>
              <a:t> </a:t>
            </a:r>
            <a:r>
              <a:rPr lang="en-US" sz="1200" b="1" dirty="0" err="1">
                <a:latin typeface="Calibri"/>
              </a:rPr>
              <a:t>esistenti</a:t>
            </a:r>
            <a:r>
              <a:rPr lang="en-US" sz="1200" b="1" dirty="0">
                <a:latin typeface="Calibri"/>
              </a:rPr>
              <a:t>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latin typeface="Calibri"/>
              </a:rPr>
              <a:t>Abruzzo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Basilicata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Liguria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latin typeface="Calibri"/>
              </a:rPr>
              <a:t>Piemonte</a:t>
            </a:r>
            <a:r>
              <a:rPr lang="en-US" sz="1200" dirty="0" smtClean="0">
                <a:latin typeface="Calibri"/>
              </a:rPr>
              <a:t>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Toscana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Umbria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Valle </a:t>
            </a:r>
            <a:r>
              <a:rPr lang="en-US" sz="1200" dirty="0">
                <a:latin typeface="Calibri"/>
              </a:rPr>
              <a:t>d’Aosta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Emilia-Romagna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latin typeface="Calibri"/>
              </a:rPr>
              <a:t>Lombardia</a:t>
            </a:r>
            <a:r>
              <a:rPr lang="en-US" sz="1200" dirty="0" smtClean="0">
                <a:latin typeface="Calibri"/>
              </a:rPr>
              <a:t>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FVG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Lazio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Molise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Puglia </a:t>
            </a:r>
            <a:r>
              <a:rPr lang="en-US" sz="1200" dirty="0">
                <a:latin typeface="Calibri"/>
              </a:rPr>
              <a:t>(</a:t>
            </a:r>
            <a:r>
              <a:rPr lang="en-US" sz="1200" b="1" dirty="0" err="1">
                <a:latin typeface="Calibri"/>
              </a:rPr>
              <a:t>Traghettamento</a:t>
            </a:r>
            <a:r>
              <a:rPr lang="en-US" sz="1200" b="1" dirty="0">
                <a:latin typeface="Calibri"/>
              </a:rPr>
              <a:t> </a:t>
            </a:r>
            <a:r>
              <a:rPr lang="en-US" sz="1200" dirty="0">
                <a:latin typeface="Calibri"/>
              </a:rPr>
              <a:t>con Toscana)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>
                <a:latin typeface="Calibri"/>
              </a:rPr>
              <a:t>Sardegna</a:t>
            </a:r>
            <a:r>
              <a:rPr lang="en-US" sz="1200" dirty="0" smtClean="0">
                <a:latin typeface="Calibri"/>
              </a:rPr>
              <a:t> </a:t>
            </a:r>
            <a:r>
              <a:rPr lang="en-US" sz="1200" dirty="0">
                <a:latin typeface="Calibri"/>
              </a:rPr>
              <a:t>(</a:t>
            </a:r>
            <a:r>
              <a:rPr lang="en-US" sz="1200" b="1" dirty="0" err="1">
                <a:latin typeface="Calibri"/>
              </a:rPr>
              <a:t>Traghettamento</a:t>
            </a:r>
            <a:r>
              <a:rPr lang="en-US" sz="1200" b="1" dirty="0">
                <a:latin typeface="Calibri"/>
              </a:rPr>
              <a:t> </a:t>
            </a:r>
            <a:r>
              <a:rPr lang="en-US" sz="1200" dirty="0">
                <a:latin typeface="Calibri"/>
              </a:rPr>
              <a:t>con Toscana)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Marche </a:t>
            </a:r>
            <a:r>
              <a:rPr lang="en-US" sz="1200" dirty="0">
                <a:latin typeface="Calibri"/>
              </a:rPr>
              <a:t>(</a:t>
            </a:r>
            <a:r>
              <a:rPr lang="en-US" sz="1200" b="1" dirty="0" err="1">
                <a:latin typeface="Calibri"/>
              </a:rPr>
              <a:t>Traghettamento</a:t>
            </a:r>
            <a:r>
              <a:rPr lang="en-US" sz="1200" b="1" dirty="0">
                <a:latin typeface="Calibri"/>
              </a:rPr>
              <a:t> </a:t>
            </a:r>
            <a:r>
              <a:rPr lang="en-US" sz="1200" dirty="0">
                <a:latin typeface="Calibri"/>
              </a:rPr>
              <a:t>con Toscana)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Campania </a:t>
            </a:r>
            <a:r>
              <a:rPr lang="en-US" sz="1200" dirty="0">
                <a:latin typeface="Calibri"/>
              </a:rPr>
              <a:t>(</a:t>
            </a:r>
            <a:r>
              <a:rPr lang="en-US" sz="1200" b="1" dirty="0" err="1">
                <a:latin typeface="Calibri"/>
              </a:rPr>
              <a:t>Maternage</a:t>
            </a:r>
            <a:r>
              <a:rPr lang="en-US" sz="1200" dirty="0">
                <a:latin typeface="Calibri"/>
              </a:rPr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alibri"/>
              </a:rPr>
              <a:t>Veneto </a:t>
            </a:r>
            <a:r>
              <a:rPr lang="en-US" sz="1200" dirty="0">
                <a:latin typeface="Calibri"/>
              </a:rPr>
              <a:t>(</a:t>
            </a:r>
            <a:r>
              <a:rPr lang="en-US" sz="1200" b="1" dirty="0" err="1">
                <a:latin typeface="Calibri"/>
              </a:rPr>
              <a:t>Traghettamento</a:t>
            </a:r>
            <a:r>
              <a:rPr lang="en-US" sz="1200" b="1" dirty="0">
                <a:latin typeface="Calibri"/>
              </a:rPr>
              <a:t> </a:t>
            </a:r>
            <a:r>
              <a:rPr lang="en-US" sz="1200" dirty="0">
                <a:latin typeface="Calibri"/>
              </a:rPr>
              <a:t>con </a:t>
            </a:r>
            <a:r>
              <a:rPr lang="en-US" sz="1200" dirty="0" err="1">
                <a:latin typeface="Calibri"/>
              </a:rPr>
              <a:t>Lombardia</a:t>
            </a:r>
            <a:r>
              <a:rPr lang="en-US" sz="1200" dirty="0">
                <a:latin typeface="Calibri"/>
              </a:rPr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200" dirty="0" smtClean="0">
                <a:latin typeface="Calibri"/>
              </a:rPr>
              <a:t>Calabria </a:t>
            </a:r>
            <a:r>
              <a:rPr lang="it-IT" sz="1200" dirty="0">
                <a:latin typeface="Calibri"/>
              </a:rPr>
              <a:t>(in fase di costruzione - </a:t>
            </a:r>
            <a:r>
              <a:rPr lang="it-IT" sz="1200" b="1" dirty="0" err="1">
                <a:latin typeface="Calibri"/>
              </a:rPr>
              <a:t>Maternage</a:t>
            </a:r>
            <a:r>
              <a:rPr lang="it-IT" sz="1200" dirty="0">
                <a:latin typeface="Calibri"/>
              </a:rPr>
              <a:t>) </a:t>
            </a:r>
          </a:p>
          <a:p>
            <a:endParaRPr lang="en-US" sz="1200" dirty="0">
              <a:latin typeface="Calibri"/>
            </a:endParaRPr>
          </a:p>
          <a:p>
            <a:r>
              <a:rPr lang="en-US" sz="1200" b="1" dirty="0" err="1">
                <a:latin typeface="Calibri"/>
              </a:rPr>
              <a:t>Mancanti</a:t>
            </a:r>
            <a:r>
              <a:rPr lang="en-US" sz="1200" b="1" dirty="0">
                <a:latin typeface="Calibri"/>
              </a:rPr>
              <a:t> 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 startAt="19"/>
            </a:pPr>
            <a:r>
              <a:rPr lang="it-IT" sz="1200" dirty="0" smtClean="0">
                <a:latin typeface="Calibri"/>
              </a:rPr>
              <a:t>P</a:t>
            </a:r>
            <a:r>
              <a:rPr lang="it-IT" sz="1200" dirty="0">
                <a:latin typeface="Calibri"/>
              </a:rPr>
              <a:t>. A. Bolzano (in fase di </a:t>
            </a:r>
            <a:r>
              <a:rPr lang="it-IT" sz="1200" dirty="0" smtClean="0">
                <a:latin typeface="Calibri"/>
              </a:rPr>
              <a:t>normazione) </a:t>
            </a:r>
          </a:p>
          <a:p>
            <a:pPr marL="228600" indent="-228600">
              <a:buFont typeface="+mj-lt"/>
              <a:buAutoNum type="arabicPeriod" startAt="19"/>
            </a:pPr>
            <a:r>
              <a:rPr lang="en-US" sz="1200" dirty="0">
                <a:latin typeface="Calibri"/>
              </a:rPr>
              <a:t>P.A. Trento </a:t>
            </a:r>
            <a:r>
              <a:rPr lang="en-US" sz="1200" dirty="0" smtClean="0">
                <a:latin typeface="Calibri"/>
              </a:rPr>
              <a:t>(in via di </a:t>
            </a:r>
            <a:r>
              <a:rPr lang="en-US" sz="1200" dirty="0" err="1" smtClean="0">
                <a:latin typeface="Calibri"/>
              </a:rPr>
              <a:t>realizzazione</a:t>
            </a:r>
            <a:r>
              <a:rPr lang="en-US" sz="1200" dirty="0" smtClean="0">
                <a:latin typeface="Calibri"/>
              </a:rPr>
              <a:t>)</a:t>
            </a:r>
            <a:endParaRPr lang="en-US" sz="1200" dirty="0">
              <a:latin typeface="Calibri"/>
            </a:endParaRPr>
          </a:p>
          <a:p>
            <a:pPr marL="228600" indent="-228600">
              <a:buFont typeface="+mj-lt"/>
              <a:buAutoNum type="arabicPeriod" startAt="19"/>
            </a:pPr>
            <a:r>
              <a:rPr lang="it-IT" sz="1200" dirty="0">
                <a:latin typeface="Calibri"/>
              </a:rPr>
              <a:t>Sicilia (in corso il </a:t>
            </a:r>
            <a:r>
              <a:rPr lang="it-IT" sz="1200" b="1" dirty="0">
                <a:latin typeface="Calibri"/>
              </a:rPr>
              <a:t>Traghettamento </a:t>
            </a:r>
            <a:r>
              <a:rPr lang="it-IT" sz="1200" dirty="0">
                <a:latin typeface="Calibri"/>
              </a:rPr>
              <a:t>con la Regione Piemonte) </a:t>
            </a:r>
          </a:p>
          <a:p>
            <a:pPr marL="228600" indent="-228600">
              <a:buFont typeface="+mj-lt"/>
              <a:buAutoNum type="arabicPeriod" startAt="19"/>
            </a:pPr>
            <a:endParaRPr lang="it-IT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3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61" y="250324"/>
            <a:ext cx="5080992" cy="64685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884368" y="1340768"/>
            <a:ext cx="1183507" cy="15465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Regioni </a:t>
            </a:r>
            <a:r>
              <a:rPr lang="it-IT" sz="1050" b="1" dirty="0" smtClean="0"/>
              <a:t>con presenza di quadro regolamentare </a:t>
            </a:r>
            <a:r>
              <a:rPr lang="it-IT" sz="1050" b="1" dirty="0"/>
              <a:t>delle condizioni di fruizione e garanzia del </a:t>
            </a:r>
            <a:r>
              <a:rPr lang="it-IT" sz="1050" b="1" dirty="0" smtClean="0"/>
              <a:t>servizio</a:t>
            </a:r>
            <a:endParaRPr lang="it-IT" sz="10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884367" y="3379093"/>
            <a:ext cx="1183507" cy="9140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Regioni </a:t>
            </a:r>
            <a:r>
              <a:rPr lang="it-IT" sz="1050" b="1" dirty="0" smtClean="0"/>
              <a:t>con norme </a:t>
            </a:r>
            <a:r>
              <a:rPr lang="it-IT" sz="1050" b="1" dirty="0"/>
              <a:t>in corso di </a:t>
            </a:r>
            <a:r>
              <a:rPr lang="it-IT" sz="1050" b="1" dirty="0" smtClean="0"/>
              <a:t>implementazione</a:t>
            </a:r>
            <a:endParaRPr lang="it-IT" sz="105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886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Presenza quadro regolamentare delle condizioni di fruizione</a:t>
            </a:r>
            <a:endParaRPr lang="it-IT" sz="1200" dirty="0"/>
          </a:p>
        </p:txBody>
      </p:sp>
      <p:sp>
        <p:nvSpPr>
          <p:cNvPr id="2" name="Rettangolo 1"/>
          <p:cNvSpPr/>
          <p:nvPr/>
        </p:nvSpPr>
        <p:spPr>
          <a:xfrm>
            <a:off x="251520" y="980728"/>
            <a:ext cx="2448272" cy="590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Calibri"/>
              </a:rPr>
              <a:t>Sistemi </a:t>
            </a:r>
            <a:r>
              <a:rPr lang="it-IT" sz="1400" b="1" dirty="0">
                <a:latin typeface="Calibri"/>
              </a:rPr>
              <a:t>regionali di certificazione esistenti </a:t>
            </a:r>
            <a:endParaRPr lang="it-IT" sz="14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Calibri"/>
              </a:rPr>
              <a:t>Basilicata </a:t>
            </a:r>
            <a:endParaRPr lang="en-US" sz="1400" dirty="0" smtClean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Calibri"/>
              </a:rPr>
              <a:t>Campania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latin typeface="Calibri"/>
              </a:rPr>
              <a:t>Emilia-Romagna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latin typeface="Calibri"/>
              </a:rPr>
              <a:t>FVG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Calibri"/>
              </a:rPr>
              <a:t>Liguria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err="1" smtClean="0">
                <a:latin typeface="Calibri"/>
              </a:rPr>
              <a:t>Lombardia</a:t>
            </a:r>
            <a:r>
              <a:rPr lang="en-US" sz="1400" dirty="0" smtClean="0">
                <a:latin typeface="Calibri"/>
              </a:rPr>
              <a:t> </a:t>
            </a:r>
            <a:endParaRPr lang="en-US" sz="1400" dirty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latin typeface="Calibri"/>
              </a:rPr>
              <a:t>P</a:t>
            </a:r>
            <a:r>
              <a:rPr lang="en-US" sz="1400" dirty="0">
                <a:latin typeface="Calibri"/>
              </a:rPr>
              <a:t>. A. Bolzano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400" dirty="0" smtClean="0">
                <a:latin typeface="Calibri"/>
              </a:rPr>
              <a:t>Piemonte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Calibri"/>
              </a:rPr>
              <a:t>Puglia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400" dirty="0" smtClean="0">
                <a:latin typeface="Calibri"/>
              </a:rPr>
              <a:t>Sardegna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Calibri"/>
              </a:rPr>
              <a:t>Toscana </a:t>
            </a:r>
            <a:endParaRPr lang="en-US" sz="1400" dirty="0" smtClean="0">
              <a:latin typeface="Calibri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Calibri"/>
              </a:rPr>
              <a:t>Umbria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latin typeface="Calibri"/>
              </a:rPr>
              <a:t>Valle d’Aosta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400" dirty="0" smtClean="0">
                <a:latin typeface="Calibri"/>
              </a:rPr>
              <a:t>Veneto </a:t>
            </a:r>
            <a:endParaRPr lang="it-IT" sz="1400" dirty="0">
              <a:latin typeface="Calibri"/>
            </a:endParaRPr>
          </a:p>
          <a:p>
            <a:endParaRPr lang="en-US" sz="1400" dirty="0">
              <a:latin typeface="Calibri"/>
            </a:endParaRPr>
          </a:p>
          <a:p>
            <a:r>
              <a:rPr lang="it-IT" sz="1400" b="1" dirty="0">
                <a:latin typeface="Calibri"/>
              </a:rPr>
              <a:t>In fase di progressiva normazione </a:t>
            </a:r>
            <a:endParaRPr lang="it-IT" sz="1400" dirty="0">
              <a:latin typeface="Calibri"/>
            </a:endParaRPr>
          </a:p>
          <a:p>
            <a:pPr marL="228600" indent="-228600">
              <a:buFont typeface="+mj-lt"/>
              <a:buAutoNum type="arabicPeriod" startAt="15"/>
            </a:pPr>
            <a:r>
              <a:rPr lang="en-US" sz="1400" dirty="0" err="1" smtClean="0">
                <a:latin typeface="Calibri"/>
              </a:rPr>
              <a:t>Abruzzo</a:t>
            </a:r>
            <a:r>
              <a:rPr lang="en-US" sz="1400" dirty="0" smtClean="0">
                <a:latin typeface="Calibri"/>
              </a:rPr>
              <a:t> </a:t>
            </a:r>
            <a:endParaRPr lang="en-US" sz="1400" dirty="0">
              <a:latin typeface="Calibri"/>
            </a:endParaRPr>
          </a:p>
          <a:p>
            <a:pPr marL="228600" indent="-228600">
              <a:buFont typeface="+mj-lt"/>
              <a:buAutoNum type="arabicPeriod" startAt="15"/>
            </a:pPr>
            <a:r>
              <a:rPr lang="en-US" sz="1400" dirty="0" smtClean="0">
                <a:latin typeface="Calibri"/>
              </a:rPr>
              <a:t>Calabria </a:t>
            </a:r>
            <a:endParaRPr lang="en-US" sz="1400" dirty="0">
              <a:latin typeface="Calibri"/>
            </a:endParaRPr>
          </a:p>
          <a:p>
            <a:pPr marL="228600" indent="-228600">
              <a:buFont typeface="+mj-lt"/>
              <a:buAutoNum type="arabicPeriod" startAt="15"/>
            </a:pPr>
            <a:r>
              <a:rPr lang="en-US" sz="1400" dirty="0" smtClean="0">
                <a:latin typeface="Calibri"/>
              </a:rPr>
              <a:t> Lazio </a:t>
            </a:r>
            <a:endParaRPr lang="en-US" sz="1400" dirty="0">
              <a:latin typeface="Calibri"/>
            </a:endParaRPr>
          </a:p>
          <a:p>
            <a:pPr marL="228600" indent="-228600">
              <a:buFont typeface="+mj-lt"/>
              <a:buAutoNum type="arabicPeriod" startAt="15"/>
            </a:pPr>
            <a:r>
              <a:rPr lang="en-US" sz="1400" dirty="0" smtClean="0">
                <a:latin typeface="Calibri"/>
              </a:rPr>
              <a:t>Marche </a:t>
            </a:r>
            <a:endParaRPr lang="en-US" sz="1400" dirty="0">
              <a:latin typeface="Calibri"/>
            </a:endParaRPr>
          </a:p>
          <a:p>
            <a:pPr marL="228600" indent="-228600">
              <a:buFont typeface="+mj-lt"/>
              <a:buAutoNum type="arabicPeriod" startAt="15"/>
            </a:pPr>
            <a:r>
              <a:rPr lang="en-US" sz="1400" dirty="0" smtClean="0">
                <a:latin typeface="Calibri"/>
              </a:rPr>
              <a:t>Molise </a:t>
            </a:r>
          </a:p>
          <a:p>
            <a:pPr marL="228600" indent="-228600">
              <a:buFont typeface="+mj-lt"/>
              <a:buAutoNum type="arabicPeriod" startAt="15"/>
            </a:pPr>
            <a:r>
              <a:rPr lang="en-US" sz="1400" dirty="0">
                <a:latin typeface="Calibri"/>
              </a:rPr>
              <a:t>P. A. Trento </a:t>
            </a:r>
          </a:p>
          <a:p>
            <a:pPr marL="228600" indent="-228600">
              <a:buFont typeface="+mj-lt"/>
              <a:buAutoNum type="arabicPeriod" startAt="15"/>
            </a:pPr>
            <a:r>
              <a:rPr lang="en-US" sz="1400" dirty="0" smtClean="0">
                <a:latin typeface="Calibri"/>
              </a:rPr>
              <a:t>Sicilia</a:t>
            </a:r>
            <a:endParaRPr lang="en-US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6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827584" y="62068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827584" y="674136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67544" y="126876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4400" dirty="0">
                <a:solidFill>
                  <a:schemeClr val="tx2"/>
                </a:solidFill>
              </a:rPr>
              <a:t>Grazie per </a:t>
            </a:r>
            <a:r>
              <a:rPr lang="it-IT" altLang="it-IT" sz="4400" dirty="0" smtClean="0">
                <a:solidFill>
                  <a:schemeClr val="tx2"/>
                </a:solidFill>
              </a:rPr>
              <a:t>l’attenzione</a:t>
            </a:r>
            <a:endParaRPr lang="it-IT" altLang="it-IT" sz="4400" dirty="0">
              <a:solidFill>
                <a:schemeClr val="tx2"/>
              </a:solidFill>
            </a:endParaRPr>
          </a:p>
          <a:p>
            <a:endParaRPr lang="it-IT" altLang="it-IT" sz="2000" u="sng" dirty="0">
              <a:solidFill>
                <a:schemeClr val="tx2"/>
              </a:solidFill>
            </a:endParaRPr>
          </a:p>
          <a:p>
            <a:r>
              <a:rPr lang="it-IT" altLang="it-IT" sz="2000" u="sng" dirty="0">
                <a:solidFill>
                  <a:schemeClr val="tx2"/>
                </a:solidFill>
              </a:rPr>
              <a:t>e.perulli@isfol.it</a:t>
            </a:r>
            <a:r>
              <a:rPr lang="it-IT" altLang="it-IT" sz="4400" dirty="0">
                <a:solidFill>
                  <a:schemeClr val="tx2"/>
                </a:solidFill>
              </a:rPr>
              <a:t> </a:t>
            </a:r>
          </a:p>
          <a:p>
            <a:endParaRPr lang="it-IT" altLang="it-IT" b="1" dirty="0"/>
          </a:p>
          <a:p>
            <a:r>
              <a:rPr lang="it-IT" altLang="it-IT" b="1" dirty="0"/>
              <a:t>per saperne di più: </a:t>
            </a:r>
            <a:br>
              <a:rPr lang="it-IT" altLang="it-IT" b="1" dirty="0"/>
            </a:br>
            <a:endParaRPr lang="it-IT" altLang="it-IT" b="1" dirty="0"/>
          </a:p>
          <a:p>
            <a:endParaRPr lang="it-IT" altLang="it-IT" b="1" dirty="0"/>
          </a:p>
          <a:p>
            <a:r>
              <a:rPr lang="it-IT" altLang="it-IT" dirty="0">
                <a:latin typeface="Arial" pitchFamily="34" charset="0"/>
                <a:hlinkClick r:id="rId2"/>
              </a:rPr>
              <a:t>http://www.librettocompetenze.it/</a:t>
            </a:r>
            <a:endParaRPr lang="it-IT" altLang="it-IT" dirty="0">
              <a:latin typeface="Arial" pitchFamily="34" charset="0"/>
            </a:endParaRPr>
          </a:p>
          <a:p>
            <a:endParaRPr lang="it-IT" altLang="it-IT" b="1" dirty="0"/>
          </a:p>
          <a:p>
            <a:r>
              <a:rPr lang="it-IT" altLang="it-IT" dirty="0" smtClean="0">
                <a:latin typeface="Arial" pitchFamily="34" charset="0"/>
              </a:rPr>
              <a:t>ISFOL (a cura di E. Perulli) “Validazione </a:t>
            </a:r>
            <a:r>
              <a:rPr lang="it-IT" altLang="it-IT" dirty="0">
                <a:latin typeface="Arial" pitchFamily="34" charset="0"/>
              </a:rPr>
              <a:t>delle competenze da esperienza: approcci e pratiche in </a:t>
            </a:r>
            <a:r>
              <a:rPr lang="it-IT" altLang="it-IT" dirty="0" err="1">
                <a:latin typeface="Arial" pitchFamily="34" charset="0"/>
              </a:rPr>
              <a:t>in</a:t>
            </a:r>
            <a:r>
              <a:rPr lang="it-IT" altLang="it-IT" dirty="0">
                <a:latin typeface="Arial" pitchFamily="34" charset="0"/>
              </a:rPr>
              <a:t> Italia e in Europa” Collana Isfol Temi e Strumenti – </a:t>
            </a:r>
            <a:r>
              <a:rPr lang="it-IT" altLang="it-IT" dirty="0" err="1">
                <a:latin typeface="Arial" pitchFamily="34" charset="0"/>
              </a:rPr>
              <a:t>Rubbettino</a:t>
            </a:r>
            <a:r>
              <a:rPr lang="it-IT" altLang="it-IT" dirty="0">
                <a:latin typeface="Arial" pitchFamily="34" charset="0"/>
              </a:rPr>
              <a:t>, Ed. aggiornata </a:t>
            </a:r>
            <a:r>
              <a:rPr lang="it-IT" altLang="it-IT" dirty="0" smtClean="0">
                <a:latin typeface="Arial" pitchFamily="34" charset="0"/>
              </a:rPr>
              <a:t>2013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pic>
        <p:nvPicPr>
          <p:cNvPr id="9" name="Picture 6" descr="http://jeanporter.cmswiki.wikispaces.net/file/view/Snoopy_graduation_with_cap_&amp;_diploma_%28small%29.PNG/209309352/Snoopy_graduation_with_cap_&amp;_diploma_%28small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3049"/>
            <a:ext cx="15335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24744" cy="1143000"/>
          </a:xfrm>
        </p:spPr>
        <p:txBody>
          <a:bodyPr/>
          <a:lstStyle/>
          <a:p>
            <a:r>
              <a:rPr lang="it-IT" b="1" cap="all" dirty="0" smtClean="0">
                <a:solidFill>
                  <a:schemeClr val="tx1"/>
                </a:solidFill>
              </a:rPr>
              <a:t>Apprendimento formale</a:t>
            </a:r>
            <a:endParaRPr lang="it-IT" b="1" cap="all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4985792"/>
            <a:ext cx="8208912" cy="18722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t-IT" sz="1800" dirty="0">
                <a:latin typeface="Times New Roman"/>
                <a:cs typeface="Times New Roman"/>
              </a:rPr>
              <a:t>Apprendimento erogato in un contesto organizzato e strutturato (per esempio, in un istituto d’istruzione o di formazione o sul lavoro), </a:t>
            </a:r>
            <a:r>
              <a:rPr lang="it-IT" sz="1800" b="1" dirty="0">
                <a:latin typeface="Times New Roman"/>
                <a:cs typeface="Times New Roman"/>
              </a:rPr>
              <a:t>appositamente progettato come tale </a:t>
            </a:r>
            <a:r>
              <a:rPr lang="it-IT" sz="1800" dirty="0">
                <a:latin typeface="Times New Roman"/>
                <a:cs typeface="Times New Roman"/>
              </a:rPr>
              <a:t>(in termini di obiettivi di apprendimento e tempi o risorse per l’apprendimento). L’apprendimento formale è </a:t>
            </a:r>
            <a:r>
              <a:rPr lang="it-IT" sz="1800" b="1" dirty="0">
                <a:latin typeface="Times New Roman"/>
                <a:cs typeface="Times New Roman"/>
              </a:rPr>
              <a:t>intenzionale</a:t>
            </a:r>
            <a:r>
              <a:rPr lang="it-IT" sz="1800" dirty="0">
                <a:latin typeface="Times New Roman"/>
                <a:cs typeface="Times New Roman"/>
              </a:rPr>
              <a:t> dal punto di vista del discente. Di norma sfocia </a:t>
            </a:r>
            <a:r>
              <a:rPr lang="it-IT" sz="1800" dirty="0" smtClean="0">
                <a:latin typeface="Times New Roman"/>
                <a:cs typeface="Times New Roman"/>
              </a:rPr>
              <a:t>in </a:t>
            </a:r>
            <a:r>
              <a:rPr lang="it-IT" sz="1800" dirty="0">
                <a:latin typeface="Times New Roman"/>
                <a:cs typeface="Times New Roman"/>
              </a:rPr>
              <a:t>una certificazione.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7740-7CCE-4AC5-BD6D-15C096C762CB}" type="slidenum">
              <a:rPr lang="it-IT" smtClean="0"/>
              <a:t>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412776"/>
            <a:ext cx="2592288" cy="17214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412776"/>
            <a:ext cx="3059832" cy="20386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492896"/>
            <a:ext cx="2657872" cy="19889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3284984"/>
            <a:ext cx="3172835" cy="15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76250"/>
            <a:ext cx="77724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4000" b="1" dirty="0" smtClean="0">
                <a:solidFill>
                  <a:srgbClr val="000000"/>
                </a:solidFill>
              </a:rPr>
              <a:t>APPRENDIMENTO NON FORMALE</a:t>
            </a: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EEEC39C-2BEA-4364-9F9B-3B563E0E9736}" type="slidenum">
              <a:rPr lang="it-IT" altLang="it-IT" smtClean="0"/>
              <a:pPr eaLnBrk="1" hangingPunct="1"/>
              <a:t>4</a:t>
            </a:fld>
            <a:endParaRPr lang="it-IT" altLang="it-IT" smtClean="0"/>
          </a:p>
        </p:txBody>
      </p:sp>
      <p:pic>
        <p:nvPicPr>
          <p:cNvPr id="205830" name="Picture 6" descr="j03167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3399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2" name="Picture 8" descr="j01786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260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3" name="Picture 9" descr="j01787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41475"/>
            <a:ext cx="23336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4" name="Picture 10" descr="j02892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44792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5" name="Picture 11" descr="j01785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2045593" cy="13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832" y="2564904"/>
            <a:ext cx="3123952" cy="2119824"/>
          </a:xfrm>
          <a:prstGeom prst="rect">
            <a:avLst/>
          </a:prstGeom>
        </p:spPr>
      </p:pic>
      <p:sp>
        <p:nvSpPr>
          <p:cNvPr id="6155" name="Rectangle 20"/>
          <p:cNvSpPr>
            <a:spLocks noChangeArrowheads="1"/>
          </p:cNvSpPr>
          <p:nvPr/>
        </p:nvSpPr>
        <p:spPr bwMode="auto">
          <a:xfrm>
            <a:off x="251520" y="5013176"/>
            <a:ext cx="8713092" cy="15327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tabLst>
                <a:tab pos="5372100" algn="l"/>
                <a:tab pos="5600700" algn="l"/>
              </a:tabLst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tabLst>
                <a:tab pos="5372100" algn="l"/>
                <a:tab pos="5600700" algn="l"/>
              </a:tabLs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tabLst>
                <a:tab pos="5372100" algn="l"/>
                <a:tab pos="5600700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5372100" algn="l"/>
                <a:tab pos="5600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5372100" algn="l"/>
                <a:tab pos="5600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5372100" algn="l"/>
                <a:tab pos="5600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5372100" algn="l"/>
                <a:tab pos="5600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5372100" algn="l"/>
                <a:tab pos="5600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tabLst>
                <a:tab pos="5372100" algn="l"/>
                <a:tab pos="56007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it-IT" altLang="it-IT" sz="1800" dirty="0">
                <a:latin typeface="Times New Roman"/>
                <a:cs typeface="Times New Roman"/>
              </a:rPr>
              <a:t>Apprendimento </a:t>
            </a:r>
            <a:r>
              <a:rPr lang="it-IT" altLang="it-IT" sz="1800" b="1" dirty="0">
                <a:latin typeface="Times New Roman"/>
                <a:cs typeface="Times New Roman"/>
              </a:rPr>
              <a:t>semi-strutturato</a:t>
            </a:r>
            <a:r>
              <a:rPr lang="it-IT" altLang="it-IT" sz="1800" dirty="0">
                <a:latin typeface="Times New Roman"/>
                <a:cs typeface="Times New Roman"/>
              </a:rPr>
              <a:t> </a:t>
            </a:r>
            <a:r>
              <a:rPr lang="it-IT" sz="1800" dirty="0">
                <a:latin typeface="Times New Roman"/>
                <a:cs typeface="Times New Roman"/>
              </a:rPr>
              <a:t>erogato nell’ambito di </a:t>
            </a:r>
            <a:r>
              <a:rPr lang="it-IT" sz="1800" b="1" dirty="0">
                <a:latin typeface="Times New Roman"/>
                <a:cs typeface="Times New Roman"/>
              </a:rPr>
              <a:t>attività pianificate non specificamente concepite come apprendimento </a:t>
            </a:r>
            <a:r>
              <a:rPr lang="it-IT" sz="1800" dirty="0">
                <a:latin typeface="Times New Roman"/>
                <a:cs typeface="Times New Roman"/>
              </a:rPr>
              <a:t>(in termini di obiettivi, di tempi o di sostegno all’apprendimento)</a:t>
            </a:r>
            <a:r>
              <a:rPr lang="it-IT" sz="1800" dirty="0" smtClean="0">
                <a:latin typeface="Times New Roman"/>
                <a:cs typeface="Times New Roman"/>
              </a:rPr>
              <a:t>. L’apprendimento </a:t>
            </a:r>
            <a:r>
              <a:rPr lang="it-IT" sz="1800" dirty="0">
                <a:latin typeface="Times New Roman"/>
                <a:cs typeface="Times New Roman"/>
              </a:rPr>
              <a:t>non formale è </a:t>
            </a:r>
            <a:r>
              <a:rPr lang="it-IT" sz="1800" b="1" dirty="0">
                <a:latin typeface="Times New Roman"/>
                <a:cs typeface="Times New Roman"/>
              </a:rPr>
              <a:t>intenzionale</a:t>
            </a:r>
            <a:r>
              <a:rPr lang="it-IT" sz="1800" dirty="0">
                <a:latin typeface="Times New Roman"/>
                <a:cs typeface="Times New Roman"/>
              </a:rPr>
              <a:t> dal punto di vista del </a:t>
            </a:r>
            <a:r>
              <a:rPr lang="it-IT" sz="1800" dirty="0" smtClean="0">
                <a:latin typeface="Times New Roman"/>
                <a:cs typeface="Times New Roman"/>
              </a:rPr>
              <a:t>discente.</a:t>
            </a:r>
            <a:r>
              <a:rPr lang="it-IT" altLang="it-IT" sz="1800" dirty="0" smtClean="0">
                <a:latin typeface="Times New Roman"/>
                <a:cs typeface="Times New Roman"/>
              </a:rPr>
              <a:t> </a:t>
            </a:r>
            <a:r>
              <a:rPr lang="it-IT" altLang="it-IT" sz="1800" dirty="0">
                <a:latin typeface="Times New Roman"/>
                <a:cs typeface="Times New Roman"/>
              </a:rPr>
              <a:t>I</a:t>
            </a:r>
            <a:r>
              <a:rPr lang="it-IT" sz="1800" dirty="0" smtClean="0">
                <a:latin typeface="Times New Roman"/>
                <a:cs typeface="Times New Roman"/>
              </a:rPr>
              <a:t> </a:t>
            </a:r>
            <a:r>
              <a:rPr lang="it-IT" sz="1800" dirty="0">
                <a:latin typeface="Times New Roman"/>
                <a:cs typeface="Times New Roman"/>
              </a:rPr>
              <a:t>risultati dell’apprendimento non formale possono essere convalidati e sfociare in una </a:t>
            </a:r>
            <a:r>
              <a:rPr lang="it-IT" sz="1800" dirty="0" smtClean="0">
                <a:latin typeface="Times New Roman"/>
                <a:cs typeface="Times New Roman"/>
              </a:rPr>
              <a:t>certificazione.</a:t>
            </a:r>
            <a:endParaRPr lang="it-IT" altLang="it-IT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7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066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it-IT" altLang="it-IT" sz="4000" b="1" smtClean="0">
                <a:solidFill>
                  <a:schemeClr val="tx1"/>
                </a:solidFill>
              </a:rPr>
              <a:t>APPRENDIMENTO INFORMALE</a:t>
            </a:r>
            <a:br>
              <a:rPr lang="it-IT" altLang="it-IT" sz="4000" b="1" smtClean="0">
                <a:solidFill>
                  <a:schemeClr val="tx1"/>
                </a:solidFill>
              </a:rPr>
            </a:br>
            <a:endParaRPr lang="it-IT" altLang="it-IT" sz="4000" b="1" smtClean="0">
              <a:solidFill>
                <a:schemeClr val="tx1"/>
              </a:solidFill>
            </a:endParaRP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4C3A8C-BAB8-4388-9A40-BC42826D8EC1}" type="slidenum">
              <a:rPr lang="it-IT" altLang="it-IT" smtClean="0"/>
              <a:pPr eaLnBrk="1" hangingPunct="1"/>
              <a:t>5</a:t>
            </a:fld>
            <a:endParaRPr lang="it-IT" altLang="it-IT" smtClean="0"/>
          </a:p>
        </p:txBody>
      </p:sp>
      <p:pic>
        <p:nvPicPr>
          <p:cNvPr id="221188" name="Picture 4" descr="j03089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18589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9" name="Picture 5" descr="j0289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44900"/>
            <a:ext cx="1955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0" name="Picture 6" descr="j02893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94468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1" name="Picture 7" descr="j02894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8654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67544" y="1124744"/>
            <a:ext cx="8138864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it-IT" sz="2000" dirty="0">
                <a:latin typeface="Times New Roman"/>
                <a:cs typeface="Times New Roman"/>
              </a:rPr>
              <a:t>Apprendimento risultante dalle attività della vita quotidiana legate al lavoro, alla famiglia o al tempo libero. </a:t>
            </a:r>
            <a:r>
              <a:rPr lang="it-IT" sz="2000" b="1" dirty="0">
                <a:latin typeface="Times New Roman"/>
                <a:cs typeface="Times New Roman"/>
              </a:rPr>
              <a:t>Non è strutturato</a:t>
            </a:r>
            <a:r>
              <a:rPr lang="it-IT" sz="2000" dirty="0">
                <a:latin typeface="Times New Roman"/>
                <a:cs typeface="Times New Roman"/>
              </a:rPr>
              <a:t> in termini di obiettivi di apprendimento, di tempi o di risorse dell’apprendimento. Nella maggior parte dei casi l’apprendimento informale </a:t>
            </a:r>
            <a:r>
              <a:rPr lang="it-IT" sz="2000" b="1" dirty="0">
                <a:latin typeface="Times New Roman"/>
                <a:cs typeface="Times New Roman"/>
              </a:rPr>
              <a:t>non è intenzionale </a:t>
            </a:r>
            <a:r>
              <a:rPr lang="it-IT" sz="2000" dirty="0">
                <a:latin typeface="Times New Roman"/>
                <a:cs typeface="Times New Roman"/>
              </a:rPr>
              <a:t>dal punto di vista del </a:t>
            </a:r>
            <a:r>
              <a:rPr lang="it-IT" sz="2000" dirty="0" smtClean="0">
                <a:latin typeface="Times New Roman"/>
                <a:cs typeface="Times New Roman"/>
              </a:rPr>
              <a:t>discente. </a:t>
            </a:r>
            <a:r>
              <a:rPr lang="it-IT" sz="2000" dirty="0">
                <a:latin typeface="Times New Roman"/>
                <a:cs typeface="Times New Roman"/>
              </a:rPr>
              <a:t>I</a:t>
            </a:r>
            <a:r>
              <a:rPr lang="it-IT" sz="2000" dirty="0" smtClean="0">
                <a:latin typeface="Times New Roman"/>
                <a:cs typeface="Times New Roman"/>
              </a:rPr>
              <a:t> </a:t>
            </a:r>
            <a:r>
              <a:rPr lang="it-IT" sz="2000" dirty="0">
                <a:latin typeface="Times New Roman"/>
                <a:cs typeface="Times New Roman"/>
              </a:rPr>
              <a:t>risultati dell’apprendimento informale </a:t>
            </a:r>
            <a:r>
              <a:rPr lang="it-IT" sz="2000" dirty="0" smtClean="0">
                <a:latin typeface="Times New Roman"/>
                <a:cs typeface="Times New Roman"/>
              </a:rPr>
              <a:t>possono </a:t>
            </a:r>
            <a:r>
              <a:rPr lang="it-IT" sz="2000" dirty="0">
                <a:latin typeface="Times New Roman"/>
                <a:cs typeface="Times New Roman"/>
              </a:rPr>
              <a:t>essere </a:t>
            </a:r>
            <a:r>
              <a:rPr lang="it-IT" sz="2000" dirty="0" smtClean="0">
                <a:latin typeface="Times New Roman"/>
                <a:cs typeface="Times New Roman"/>
              </a:rPr>
              <a:t>certificati se convalidati.</a:t>
            </a:r>
            <a:endParaRPr lang="it-IT" altLang="it-IT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35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800" b="1" dirty="0" err="1" smtClean="0">
                <a:solidFill>
                  <a:schemeClr val="accent1">
                    <a:lumMod val="50000"/>
                  </a:schemeClr>
                </a:solidFill>
              </a:rPr>
              <a:t>Validation</a:t>
            </a:r>
            <a:r>
              <a:rPr lang="it-IT" altLang="it-IT" sz="2800" b="1" dirty="0" smtClean="0">
                <a:solidFill>
                  <a:schemeClr val="accent1">
                    <a:lumMod val="50000"/>
                  </a:schemeClr>
                </a:solidFill>
              </a:rPr>
              <a:t> of non </a:t>
            </a:r>
            <a:r>
              <a:rPr lang="it-IT" altLang="it-IT" sz="2800" b="1" dirty="0" err="1" smtClean="0">
                <a:solidFill>
                  <a:schemeClr val="accent1">
                    <a:lumMod val="50000"/>
                  </a:schemeClr>
                </a:solidFill>
              </a:rPr>
              <a:t>formal</a:t>
            </a:r>
            <a:r>
              <a:rPr lang="it-IT" altLang="it-IT" sz="2800" b="1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it-IT" altLang="it-IT" sz="2800" b="1" dirty="0" err="1" smtClean="0">
                <a:solidFill>
                  <a:schemeClr val="accent1">
                    <a:lumMod val="50000"/>
                  </a:schemeClr>
                </a:solidFill>
              </a:rPr>
              <a:t>informal</a:t>
            </a:r>
            <a:r>
              <a:rPr lang="it-IT" altLang="it-IT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altLang="it-IT" sz="2800" b="1" dirty="0" err="1" smtClean="0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it-IT" altLang="it-IT" sz="2800" b="1" dirty="0" smtClean="0">
                <a:solidFill>
                  <a:schemeClr val="accent1">
                    <a:lumMod val="50000"/>
                  </a:schemeClr>
                </a:solidFill>
              </a:rPr>
              <a:t>: strategia dell’Unione Europea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1557338"/>
            <a:ext cx="1714500" cy="1371600"/>
          </a:xfrm>
          <a:noFill/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879475" y="2003425"/>
            <a:ext cx="578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1628775"/>
            <a:ext cx="66960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it-IT" altLang="it-IT" sz="1800" dirty="0"/>
              <a:t>2004</a:t>
            </a:r>
            <a:r>
              <a:rPr lang="it-IT" altLang="it-IT" sz="1800" i="1" dirty="0"/>
              <a:t> Conclusioni sui principi comuni europei per l’identificazione e la convalida degli apprendimenti non formali e informali</a:t>
            </a:r>
            <a:endParaRPr lang="it-IT" altLang="it-IT" sz="18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it-IT" altLang="it-IT" sz="1800" dirty="0"/>
              <a:t>2005 - 2007- </a:t>
            </a:r>
            <a:r>
              <a:rPr lang="it-IT" altLang="it-IT" sz="1800" dirty="0" smtClean="0"/>
              <a:t>2010-2014 </a:t>
            </a:r>
            <a:r>
              <a:rPr lang="it-IT" altLang="it-IT" sz="1800" dirty="0"/>
              <a:t>CEDFOP </a:t>
            </a:r>
            <a:r>
              <a:rPr lang="en-GB" altLang="it-IT" sz="1800" i="1" dirty="0"/>
              <a:t>Inventory on Validation of non-formal and informal learning</a:t>
            </a:r>
            <a:endParaRPr lang="it-IT" altLang="it-IT" sz="18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it-IT" altLang="it-IT" sz="1800" dirty="0"/>
              <a:t>2009 – CEDEFOP “</a:t>
            </a:r>
            <a:r>
              <a:rPr lang="it-IT" altLang="it-IT" sz="1800" i="1" dirty="0" err="1"/>
              <a:t>European</a:t>
            </a:r>
            <a:r>
              <a:rPr lang="it-IT" altLang="it-IT" sz="1800" i="1" dirty="0"/>
              <a:t> </a:t>
            </a:r>
            <a:r>
              <a:rPr lang="it-IT" altLang="it-IT" sz="1800" i="1" dirty="0" err="1"/>
              <a:t>guidelines</a:t>
            </a:r>
            <a:r>
              <a:rPr lang="it-IT" altLang="it-IT" sz="1800" i="1" dirty="0"/>
              <a:t> for </a:t>
            </a:r>
            <a:r>
              <a:rPr lang="it-IT" altLang="it-IT" sz="1800" i="1" dirty="0" err="1"/>
              <a:t>validating</a:t>
            </a:r>
            <a:r>
              <a:rPr lang="it-IT" altLang="it-IT" sz="1800" i="1" dirty="0"/>
              <a:t> non‑</a:t>
            </a:r>
            <a:r>
              <a:rPr lang="it-IT" altLang="it-IT" sz="1800" i="1" dirty="0" err="1"/>
              <a:t>formal</a:t>
            </a:r>
            <a:r>
              <a:rPr lang="it-IT" altLang="it-IT" sz="1800" i="1" dirty="0"/>
              <a:t> and </a:t>
            </a:r>
            <a:r>
              <a:rPr lang="it-IT" altLang="it-IT" sz="1800" i="1" dirty="0" err="1"/>
              <a:t>informal</a:t>
            </a:r>
            <a:r>
              <a:rPr lang="it-IT" altLang="it-IT" sz="1800" i="1" dirty="0"/>
              <a:t> </a:t>
            </a:r>
            <a:r>
              <a:rPr lang="it-IT" altLang="it-IT" sz="1800" i="1" dirty="0" err="1"/>
              <a:t>learning</a:t>
            </a:r>
            <a:r>
              <a:rPr lang="it-IT" altLang="it-IT" sz="1800" dirty="0"/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/>
              <a:t>20 Dicembre 2012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/>
              <a:t>Raccomandazione della Commissione al Parlamento Europeo sulla validazione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755576" y="5334000"/>
            <a:ext cx="8388424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600" dirty="0" smtClean="0"/>
              <a:t>Che chiede a tutti i Paesi: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it-IT" sz="1600" dirty="0" smtClean="0"/>
              <a:t>di mettere a sistema opportunità stabili di validazione per tutti entro il 2018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it-IT" sz="1600" dirty="0" smtClean="0"/>
              <a:t>di avviare da subito programmi per l’</a:t>
            </a:r>
            <a:r>
              <a:rPr lang="it-IT" sz="1600" i="1" dirty="0" smtClean="0"/>
              <a:t>impact </a:t>
            </a:r>
            <a:r>
              <a:rPr lang="it-IT" sz="1600" i="1" dirty="0" err="1" smtClean="0"/>
              <a:t>assessment</a:t>
            </a:r>
            <a:endParaRPr lang="it-IT" sz="1600" dirty="0" smtClean="0"/>
          </a:p>
        </p:txBody>
      </p:sp>
    </p:spTree>
    <p:extLst>
      <p:ext uri="{BB962C8B-B14F-4D97-AF65-F5344CB8AC3E}">
        <p14:creationId xmlns:p14="http://schemas.microsoft.com/office/powerpoint/2010/main" val="3758242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08912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200" dirty="0" smtClean="0"/>
              <a:t>In Europa: fonte Inventory </a:t>
            </a:r>
            <a:r>
              <a:rPr lang="it-IT" altLang="it-IT" sz="3200" dirty="0" err="1" smtClean="0"/>
              <a:t>Cedefop</a:t>
            </a:r>
            <a:r>
              <a:rPr lang="it-IT" altLang="it-IT" sz="3200" dirty="0" smtClean="0"/>
              <a:t> 2014 </a:t>
            </a:r>
            <a:endParaRPr lang="it-IT" altLang="it-IT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229600" cy="5257800"/>
          </a:xfrm>
        </p:spPr>
        <p:txBody>
          <a:bodyPr/>
          <a:lstStyle/>
          <a:p>
            <a:pPr eaLnBrk="1" hangingPunct="1"/>
            <a:endParaRPr lang="it-IT" altLang="it-IT" sz="2400" smtClean="0"/>
          </a:p>
        </p:txBody>
      </p:sp>
      <p:sp>
        <p:nvSpPr>
          <p:cNvPr id="593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1000" smtClean="0"/>
              <a:t>Isfol - Gruppo di ricerca Validazione e Cerificazione dell'apprendimento e delle competenze</a:t>
            </a:r>
          </a:p>
        </p:txBody>
      </p:sp>
      <p:pic>
        <p:nvPicPr>
          <p:cNvPr id="59396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" y="836712"/>
            <a:ext cx="9144110" cy="60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43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si muove l’Italia?</a:t>
            </a:r>
            <a:endParaRPr lang="en-US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Validazione dell’apprendimento non formale e informale e certificazione delle competenze</a:t>
            </a:r>
          </a:p>
          <a:p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83671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«C'è </a:t>
            </a:r>
            <a:r>
              <a:rPr lang="it-IT" dirty="0"/>
              <a:t>una cosa più forte di tutti gli eserciti del mondo, e questa è un'idea il cui momento è ormai </a:t>
            </a:r>
            <a:r>
              <a:rPr lang="it-IT" dirty="0" smtClean="0"/>
              <a:t>giunto»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40768" cy="20882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  <a:t>Lo scenario Italiano</a:t>
            </a:r>
            <a:br>
              <a:rPr lang="it-IT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I risultati dell’indagine Isfol 2013/2014 sulle pratiche di validazione condotte nei 5 anni precedenti indicano i  seguenti</a:t>
            </a:r>
            <a:r>
              <a:rPr lang="it-IT" sz="2800" b="1" cap="all" dirty="0">
                <a:solidFill>
                  <a:srgbClr val="0070C0"/>
                </a:solidFill>
              </a:rPr>
              <a:t> 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target di utenza prevalente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33599"/>
            <a:ext cx="8229600" cy="431958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endParaRPr lang="it-IT" altLang="en-US" sz="16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 b="1" dirty="0" smtClean="0">
                <a:solidFill>
                  <a:srgbClr val="0070C0"/>
                </a:solidFill>
              </a:rPr>
              <a:t>Lavoratori disoccupati o a rischio occupazionale o con fabbisogni di aggiornamento e riqualificazione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altLang="en-US" sz="1800" b="1" dirty="0" smtClean="0">
                <a:solidFill>
                  <a:srgbClr val="0070C0"/>
                </a:solidFill>
              </a:rPr>
              <a:t>Apprendisti, tirocinanti, volontari</a:t>
            </a:r>
          </a:p>
          <a:p>
            <a:pPr marL="0" indent="0">
              <a:buNone/>
            </a:pPr>
            <a:endParaRPr lang="it-IT" altLang="en-US" sz="18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altLang="en-US" sz="1800" b="1" dirty="0">
                <a:solidFill>
                  <a:srgbClr val="0070C0"/>
                </a:solidFill>
              </a:rPr>
              <a:t>Lavoratori immigrati privi di titoli formali. Molti di loro occupano stabilmente i mestieri di base in segmenti interi di Mercato del lavoro (ad </a:t>
            </a:r>
            <a:r>
              <a:rPr lang="it-IT" altLang="en-US" sz="1800" b="1" dirty="0" err="1">
                <a:solidFill>
                  <a:srgbClr val="0070C0"/>
                </a:solidFill>
              </a:rPr>
              <a:t>es.logistica</a:t>
            </a:r>
            <a:r>
              <a:rPr lang="it-IT" altLang="en-US" sz="1800" b="1" dirty="0">
                <a:solidFill>
                  <a:srgbClr val="0070C0"/>
                </a:solidFill>
              </a:rPr>
              <a:t>, edilizia, settore </a:t>
            </a:r>
            <a:r>
              <a:rPr lang="it-IT" altLang="en-US" sz="1800" b="1" dirty="0" err="1" smtClean="0">
                <a:solidFill>
                  <a:srgbClr val="0070C0"/>
                </a:solidFill>
              </a:rPr>
              <a:t>socio-assistenzale</a:t>
            </a:r>
            <a:r>
              <a:rPr lang="it-IT" altLang="en-US" sz="1800" b="1" dirty="0" smtClean="0">
                <a:solidFill>
                  <a:srgbClr val="0070C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it-IT" altLang="en-US" sz="1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altLang="en-US" sz="1800" b="1" dirty="0">
                <a:solidFill>
                  <a:srgbClr val="0070C0"/>
                </a:solidFill>
              </a:rPr>
              <a:t>Lavoratori che operano in settori scarsamente regolamentati e con un fabbisogno di accreditamento </a:t>
            </a:r>
            <a:r>
              <a:rPr lang="it-IT" altLang="en-US" sz="1800" b="1" dirty="0" smtClean="0">
                <a:solidFill>
                  <a:srgbClr val="0070C0"/>
                </a:solidFill>
              </a:rPr>
              <a:t>professionale</a:t>
            </a:r>
            <a:endParaRPr lang="it-IT" altLang="en-US" sz="1800" b="1" dirty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altLang="en-US" sz="1800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 b="1" dirty="0" smtClean="0">
                <a:solidFill>
                  <a:srgbClr val="0070C0"/>
                </a:solidFill>
              </a:rPr>
              <a:t>Giovani italiani che si spostano all’estero per studio o lavoro </a:t>
            </a:r>
          </a:p>
          <a:p>
            <a:pPr eaLnBrk="1" hangingPunct="1">
              <a:buFont typeface="Wingdings" pitchFamily="2" charset="2"/>
              <a:buChar char="Ø"/>
            </a:pPr>
            <a:endParaRPr lang="it-IT" altLang="en-US" sz="1800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altLang="en-US" sz="16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it-IT" altLang="en-US" sz="1600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19" y="188913"/>
            <a:ext cx="1479806" cy="1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2310</Words>
  <Application>Microsoft Office PowerPoint</Application>
  <PresentationFormat>Presentazione su schermo (4:3)</PresentationFormat>
  <Paragraphs>366</Paragraphs>
  <Slides>26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Formal, non formal, informal?</vt:lpstr>
      <vt:lpstr>Apprendimento formale</vt:lpstr>
      <vt:lpstr>APPRENDIMENTO NON FORMALE</vt:lpstr>
      <vt:lpstr>APPRENDIMENTO INFORMALE </vt:lpstr>
      <vt:lpstr>Validation of non formal and informal learning: strategia dell’Unione Europea</vt:lpstr>
      <vt:lpstr>In Europa: fonte Inventory Cedefop 2014 </vt:lpstr>
      <vt:lpstr>Come si muove l’Italia?</vt:lpstr>
      <vt:lpstr>Lo scenario Italiano I risultati dell’indagine Isfol 2013/2014 sulle pratiche di validazione condotte nei 5 anni precedenti indicano i  seguenti target di utenza prevalente</vt:lpstr>
      <vt:lpstr>Presentazione standard di PowerPoint</vt:lpstr>
      <vt:lpstr>Presentazione standard di PowerPoint</vt:lpstr>
      <vt:lpstr>DECRETO LEGISLATIVO 16 gennaio 2013, n. 13  Definizione delle norme generali e dei livelli essenziali delle prestazioni per l'individuazione e validazione degli apprendimenti non formali e informali e degli standard minimi di servizio del sistema nazionale di certificazione delle competenze</vt:lpstr>
      <vt:lpstr>Presentazione standard di PowerPoint</vt:lpstr>
      <vt:lpstr>E soprattutto….</vt:lpstr>
      <vt:lpstr>Presentazione standard di PowerPoint</vt:lpstr>
      <vt:lpstr>“OPERATORE CONSULENTE”</vt:lpstr>
      <vt:lpstr>“ESPERTO DI METODO”</vt:lpstr>
      <vt:lpstr>“ESPERTO DI SETTORE”</vt:lpstr>
      <vt:lpstr>Quadro Nazionale delle Qualificazioni Regionali </vt:lpstr>
      <vt:lpstr>Le funzioni declinate nella procedura di Validazione e Certificaizone sono state immediatamente inserite nel Quadro Nazionale delle Qualificazioni Regionali Banca Dati ADA  Settore Servizi di educazione, formazione e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Macri Diana</dc:creator>
  <cp:lastModifiedBy>Seminari</cp:lastModifiedBy>
  <cp:revision>27</cp:revision>
  <dcterms:created xsi:type="dcterms:W3CDTF">2015-12-16T08:40:09Z</dcterms:created>
  <dcterms:modified xsi:type="dcterms:W3CDTF">2016-11-16T09:02:34Z</dcterms:modified>
</cp:coreProperties>
</file>