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6" r:id="rId11"/>
    <p:sldId id="275" r:id="rId12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AE142-61F2-4A33-B134-849F8743F115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F4277-5934-4EB6-A8B0-9C9BA8A1DCE1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ED4DE-44CC-4F5D-9D1A-82071EA3AA99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58F4F-E211-4F29-B425-306BF430C2DA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5D06F-031D-4B67-A094-699246FA62FD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89C8A-4ADA-4ED3-8102-0C25D90CEC74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1CDA2-ADF2-407C-A323-A4F476A63649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5D169-E766-43FE-88B4-9959CBD0FB24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0373C-65B9-4896-9211-B83883393035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37F3D-4C21-461C-9501-55B2C29089F5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122F3-4C83-483E-B86F-AB4ADFB3B7DF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Fare clic per modificare gli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2C158D-056C-4D8C-82C7-D7F4E77D2483}" type="slidenum">
              <a:rPr lang="en-GB"/>
              <a:pPr/>
              <a:t>‹N›</a:t>
            </a:fld>
            <a:endParaRPr lang="en-GB"/>
          </a:p>
        </p:txBody>
      </p:sp>
      <p:pic>
        <p:nvPicPr>
          <p:cNvPr id="7" name="Immagine 6" descr="logo eurodesk orizzontale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07504" y="188640"/>
            <a:ext cx="2339752" cy="90873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r.pascucci@comune.perugia.it" TargetMode="External"/><Relationship Id="rId2" Type="http://schemas.openxmlformats.org/officeDocument/2006/relationships/hyperlink" Target="mailto:liuti@azione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mailto:it216@eurodesk.e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323528" y="2348880"/>
            <a:ext cx="8496944" cy="403187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it-IT" sz="3200" dirty="0" smtClean="0">
              <a:latin typeface="Calibri" pitchFamily="34" charset="0"/>
            </a:endParaRPr>
          </a:p>
          <a:p>
            <a:pPr algn="ctr"/>
            <a:r>
              <a:rPr lang="it-IT" sz="2800" b="1" dirty="0" smtClean="0">
                <a:latin typeface="Calibri" pitchFamily="34" charset="0"/>
              </a:rPr>
              <a:t>Centro </a:t>
            </a:r>
            <a:r>
              <a:rPr lang="it-IT" sz="2800" b="1" dirty="0" err="1" smtClean="0">
                <a:latin typeface="Calibri" pitchFamily="34" charset="0"/>
              </a:rPr>
              <a:t>Eurodesk</a:t>
            </a:r>
            <a:r>
              <a:rPr lang="it-IT" sz="2800" b="1" dirty="0" smtClean="0">
                <a:latin typeface="Calibri" pitchFamily="34" charset="0"/>
              </a:rPr>
              <a:t> – Perugia</a:t>
            </a:r>
          </a:p>
          <a:p>
            <a:pPr algn="ctr"/>
            <a:endParaRPr lang="it-IT" sz="2800" i="1" dirty="0" smtClean="0">
              <a:latin typeface="Calibri" pitchFamily="34" charset="0"/>
            </a:endParaRPr>
          </a:p>
          <a:p>
            <a:pPr algn="ctr"/>
            <a:r>
              <a:rPr lang="it-IT" sz="2800" b="1" i="1" dirty="0" smtClean="0">
                <a:latin typeface="Calibri" pitchFamily="34" charset="0"/>
              </a:rPr>
              <a:t>Sylvia Liuti- </a:t>
            </a:r>
            <a:r>
              <a:rPr lang="it-IT" sz="2800" i="1" dirty="0" smtClean="0">
                <a:latin typeface="Calibri" pitchFamily="34" charset="0"/>
              </a:rPr>
              <a:t>Associazione </a:t>
            </a:r>
            <a:r>
              <a:rPr lang="it-IT" sz="2800" i="1" dirty="0" err="1" smtClean="0">
                <a:latin typeface="Calibri" pitchFamily="34" charset="0"/>
              </a:rPr>
              <a:t>FORMA.Azione</a:t>
            </a:r>
            <a:r>
              <a:rPr lang="it-IT" sz="2800" i="1" dirty="0" smtClean="0">
                <a:latin typeface="Calibri" pitchFamily="34" charset="0"/>
              </a:rPr>
              <a:t> srl</a:t>
            </a:r>
          </a:p>
          <a:p>
            <a:pPr algn="ctr"/>
            <a:endParaRPr lang="it-IT" sz="2800" i="1" dirty="0" smtClean="0">
              <a:latin typeface="Calibri" pitchFamily="34" charset="0"/>
            </a:endParaRPr>
          </a:p>
          <a:p>
            <a:pPr algn="ctr"/>
            <a:r>
              <a:rPr lang="it-IT" sz="2800" b="1" i="1" dirty="0" err="1" smtClean="0">
                <a:latin typeface="Calibri" pitchFamily="34" charset="0"/>
              </a:rPr>
              <a:t>Raffaela</a:t>
            </a:r>
            <a:r>
              <a:rPr lang="it-IT" sz="2800" b="1" i="1" dirty="0" smtClean="0">
                <a:latin typeface="Calibri" pitchFamily="34" charset="0"/>
              </a:rPr>
              <a:t> </a:t>
            </a:r>
            <a:r>
              <a:rPr lang="it-IT" sz="2800" b="1" i="1" dirty="0" err="1" smtClean="0">
                <a:latin typeface="Calibri" pitchFamily="34" charset="0"/>
              </a:rPr>
              <a:t>Pascucci</a:t>
            </a:r>
            <a:r>
              <a:rPr lang="it-IT" sz="2800" b="1" i="1" dirty="0" smtClean="0">
                <a:latin typeface="Calibri" pitchFamily="34" charset="0"/>
              </a:rPr>
              <a:t> </a:t>
            </a:r>
            <a:r>
              <a:rPr lang="it-IT" sz="2800" i="1" dirty="0" smtClean="0">
                <a:latin typeface="Calibri" pitchFamily="34" charset="0"/>
              </a:rPr>
              <a:t>– </a:t>
            </a:r>
            <a:r>
              <a:rPr lang="it-IT" sz="2800" i="1" dirty="0" err="1" smtClean="0">
                <a:latin typeface="Calibri" pitchFamily="34" charset="0"/>
              </a:rPr>
              <a:t>Informagiovani</a:t>
            </a:r>
            <a:r>
              <a:rPr lang="it-IT" sz="2800" i="1" dirty="0" smtClean="0">
                <a:latin typeface="Calibri" pitchFamily="34" charset="0"/>
              </a:rPr>
              <a:t>,</a:t>
            </a:r>
          </a:p>
          <a:p>
            <a:pPr algn="ctr"/>
            <a:r>
              <a:rPr lang="it-IT" sz="2800" i="1" dirty="0" smtClean="0">
                <a:latin typeface="Calibri" pitchFamily="34" charset="0"/>
              </a:rPr>
              <a:t>Comune di Perugia</a:t>
            </a:r>
          </a:p>
          <a:p>
            <a:pPr algn="ctr"/>
            <a:endParaRPr lang="it-IT" sz="2800" i="1" dirty="0" smtClean="0">
              <a:latin typeface="Calibri" pitchFamily="34" charset="0"/>
            </a:endParaRPr>
          </a:p>
          <a:p>
            <a:pPr algn="ctr"/>
            <a:endParaRPr lang="it-IT" sz="2800" dirty="0" smtClean="0">
              <a:latin typeface="Calibri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23528" y="1340768"/>
            <a:ext cx="8496944" cy="100811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323528" y="1340768"/>
            <a:ext cx="849694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bg1"/>
                </a:solidFill>
                <a:latin typeface="Calibri" pitchFamily="34" charset="0"/>
              </a:rPr>
              <a:t>Strategia di integrazione dei servizi informativi e di sostegno alla </a:t>
            </a:r>
            <a:r>
              <a:rPr lang="it-IT" sz="2800" b="1" dirty="0" err="1" smtClean="0">
                <a:solidFill>
                  <a:schemeClr val="bg1"/>
                </a:solidFill>
                <a:latin typeface="Calibri" pitchFamily="34" charset="0"/>
              </a:rPr>
              <a:t>transnazionalità</a:t>
            </a:r>
            <a:r>
              <a:rPr lang="it-IT" sz="2800" b="1" dirty="0" smtClean="0">
                <a:solidFill>
                  <a:schemeClr val="bg1"/>
                </a:solidFill>
                <a:latin typeface="Calibri" pitchFamily="34" charset="0"/>
              </a:rPr>
              <a:t> per i giovani e il territorio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395536" y="1124744"/>
            <a:ext cx="8496944" cy="5760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 smtClean="0"/>
              <a:t>I prossimi passi </a:t>
            </a:r>
            <a:endParaRPr lang="it-IT" sz="3600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0" y="3501008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bg1"/>
                </a:solidFill>
              </a:rPr>
              <a:t>Piano </a:t>
            </a:r>
            <a:r>
              <a:rPr lang="en-GB" sz="3600" b="1" dirty="0" err="1" smtClean="0">
                <a:solidFill>
                  <a:schemeClr val="bg1"/>
                </a:solidFill>
              </a:rPr>
              <a:t>d’azione</a:t>
            </a:r>
            <a:endParaRPr lang="en-GB" sz="3600" b="1" dirty="0" smtClean="0">
              <a:solidFill>
                <a:schemeClr val="bg1"/>
              </a:solidFill>
            </a:endParaRPr>
          </a:p>
        </p:txBody>
      </p:sp>
      <p:sp>
        <p:nvSpPr>
          <p:cNvPr id="8" name="Segnaposto contenuto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4896544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 typeface="+mj-lt"/>
              <a:buAutoNum type="arabicPeriod" startAt="2"/>
            </a:pPr>
            <a:r>
              <a:rPr lang="it-IT" sz="2000" b="1" kern="1200" dirty="0" smtClean="0">
                <a:latin typeface="Calibri" pitchFamily="34" charset="0"/>
              </a:rPr>
              <a:t>Azioni di </a:t>
            </a:r>
            <a:r>
              <a:rPr lang="it-IT" sz="2000" b="1" kern="1200" dirty="0" err="1" smtClean="0">
                <a:latin typeface="Calibri" pitchFamily="34" charset="0"/>
              </a:rPr>
              <a:t>mainstreaming</a:t>
            </a:r>
            <a:r>
              <a:rPr lang="it-IT" sz="2000" b="1" kern="1200" dirty="0" smtClean="0">
                <a:latin typeface="Calibri" pitchFamily="34" charset="0"/>
              </a:rPr>
              <a:t> verticale, per incidere a livello regionale</a:t>
            </a:r>
          </a:p>
          <a:p>
            <a:pPr marL="609600" indent="-609600">
              <a:lnSpc>
                <a:spcPct val="80000"/>
              </a:lnSpc>
            </a:pPr>
            <a:r>
              <a:rPr lang="it-IT" sz="1700" b="1" dirty="0" smtClean="0">
                <a:solidFill>
                  <a:srgbClr val="FF0000"/>
                </a:solidFill>
                <a:latin typeface="Calibri" pitchFamily="34" charset="0"/>
              </a:rPr>
              <a:t>Creare contenuto per il nuovo Portale dei Giovani della Regione Umbria (in fase di attuazione)</a:t>
            </a:r>
          </a:p>
          <a:p>
            <a:pPr marL="609600" indent="-609600">
              <a:lnSpc>
                <a:spcPct val="80000"/>
              </a:lnSpc>
            </a:pPr>
            <a:r>
              <a:rPr lang="it-IT" sz="1700" b="1" dirty="0" smtClean="0">
                <a:solidFill>
                  <a:srgbClr val="FF0000"/>
                </a:solidFill>
                <a:latin typeface="Calibri" pitchFamily="34" charset="0"/>
              </a:rPr>
              <a:t>Scrivere un’istanza per i decisori politici della Regione per favorire maggiore integrazioni sui servizi</a:t>
            </a:r>
          </a:p>
          <a:p>
            <a:pPr marL="609600" indent="-609600">
              <a:lnSpc>
                <a:spcPct val="80000"/>
              </a:lnSpc>
              <a:buFont typeface="+mj-lt"/>
              <a:buAutoNum type="arabicPeriod" startAt="3"/>
            </a:pPr>
            <a:r>
              <a:rPr lang="it-IT" sz="2000" b="1" kern="1200" dirty="0" smtClean="0">
                <a:latin typeface="Calibri" pitchFamily="34" charset="0"/>
              </a:rPr>
              <a:t>Iniziative dirette ad intercettare i giovani (</a:t>
            </a:r>
            <a:r>
              <a:rPr lang="it-IT" sz="2000" b="1" i="1" kern="1200" dirty="0" smtClean="0">
                <a:latin typeface="Calibri" pitchFamily="34" charset="0"/>
              </a:rPr>
              <a:t>e non solo ad aspettarli allo sportello</a:t>
            </a:r>
            <a:r>
              <a:rPr lang="it-IT" sz="2000" b="1" kern="1200" dirty="0" smtClean="0">
                <a:latin typeface="Calibri" pitchFamily="34" charset="0"/>
              </a:rPr>
              <a:t>)</a:t>
            </a:r>
          </a:p>
          <a:p>
            <a:r>
              <a:rPr lang="it-IT" sz="1700" b="1" dirty="0" smtClean="0">
                <a:solidFill>
                  <a:srgbClr val="FF0000"/>
                </a:solidFill>
                <a:latin typeface="Calibri" pitchFamily="34" charset="0"/>
              </a:rPr>
              <a:t>Organizzare </a:t>
            </a:r>
            <a:r>
              <a:rPr lang="it-IT" sz="1700" b="1" dirty="0" err="1" smtClean="0">
                <a:solidFill>
                  <a:srgbClr val="FF0000"/>
                </a:solidFill>
                <a:latin typeface="Calibri" pitchFamily="34" charset="0"/>
              </a:rPr>
              <a:t>Infoday</a:t>
            </a:r>
            <a:r>
              <a:rPr lang="it-IT" sz="1700" b="1" dirty="0" smtClean="0">
                <a:solidFill>
                  <a:srgbClr val="FF0000"/>
                </a:solidFill>
                <a:latin typeface="Calibri" pitchFamily="34" charset="0"/>
              </a:rPr>
              <a:t> dedicato ai giovani e durante il quale presentare le opportunità ed i servizi offerti da ciascun </a:t>
            </a:r>
            <a:r>
              <a:rPr lang="it-IT" sz="1700" b="1" dirty="0" err="1" smtClean="0">
                <a:solidFill>
                  <a:srgbClr val="FF0000"/>
                </a:solidFill>
                <a:latin typeface="Calibri" pitchFamily="34" charset="0"/>
              </a:rPr>
              <a:t>stakeholder</a:t>
            </a:r>
            <a:r>
              <a:rPr lang="it-IT" sz="1700" b="1" dirty="0" smtClean="0">
                <a:solidFill>
                  <a:srgbClr val="FF0000"/>
                </a:solidFill>
                <a:latin typeface="Calibri" pitchFamily="34" charset="0"/>
              </a:rPr>
              <a:t>;</a:t>
            </a:r>
          </a:p>
          <a:p>
            <a:r>
              <a:rPr lang="it-IT" sz="1700" b="1" dirty="0" smtClean="0">
                <a:solidFill>
                  <a:srgbClr val="FF0000"/>
                </a:solidFill>
                <a:latin typeface="Calibri" pitchFamily="34" charset="0"/>
              </a:rPr>
              <a:t>Sperimentare un modello di </a:t>
            </a:r>
            <a:r>
              <a:rPr lang="it-IT" sz="1700" b="1" dirty="0" smtClean="0">
                <a:solidFill>
                  <a:srgbClr val="FF0000"/>
                </a:solidFill>
                <a:latin typeface="Calibri" pitchFamily="34" charset="0"/>
              </a:rPr>
              <a:t>informazione </a:t>
            </a:r>
            <a:r>
              <a:rPr lang="it-IT" sz="1700" b="1" dirty="0" smtClean="0">
                <a:solidFill>
                  <a:srgbClr val="FF0000"/>
                </a:solidFill>
                <a:latin typeface="Calibri" pitchFamily="34" charset="0"/>
              </a:rPr>
              <a:t>e orientamento “Giovane ascolta giovane” (</a:t>
            </a:r>
            <a:r>
              <a:rPr lang="it-IT" sz="1700" b="1" dirty="0" err="1" smtClean="0">
                <a:solidFill>
                  <a:srgbClr val="FF0000"/>
                </a:solidFill>
                <a:latin typeface="Calibri" pitchFamily="34" charset="0"/>
              </a:rPr>
              <a:t>peer</a:t>
            </a:r>
            <a:r>
              <a:rPr lang="it-IT" sz="17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it-IT" sz="1700" b="1" dirty="0" err="1" smtClean="0">
                <a:solidFill>
                  <a:srgbClr val="FF0000"/>
                </a:solidFill>
                <a:latin typeface="Calibri" pitchFamily="34" charset="0"/>
              </a:rPr>
              <a:t>education</a:t>
            </a:r>
            <a:r>
              <a:rPr lang="it-IT" sz="1700" b="1" dirty="0" smtClean="0">
                <a:solidFill>
                  <a:srgbClr val="FF0000"/>
                </a:solidFill>
                <a:latin typeface="Calibri" pitchFamily="34" charset="0"/>
              </a:rPr>
              <a:t>) </a:t>
            </a:r>
          </a:p>
          <a:p>
            <a:r>
              <a:rPr lang="it-IT" sz="1700" b="1" dirty="0" smtClean="0">
                <a:solidFill>
                  <a:srgbClr val="FF0000"/>
                </a:solidFill>
                <a:latin typeface="Calibri" pitchFamily="34" charset="0"/>
              </a:rPr>
              <a:t> Ideare e lavorare congiuntamente </a:t>
            </a:r>
            <a:r>
              <a:rPr lang="it-IT" sz="1700" b="1" smtClean="0">
                <a:solidFill>
                  <a:srgbClr val="FF0000"/>
                </a:solidFill>
                <a:latin typeface="Calibri" pitchFamily="34" charset="0"/>
              </a:rPr>
              <a:t>su </a:t>
            </a:r>
            <a:r>
              <a:rPr lang="it-IT" sz="1700" b="1">
                <a:solidFill>
                  <a:srgbClr val="FF0000"/>
                </a:solidFill>
                <a:latin typeface="Calibri" pitchFamily="34" charset="0"/>
              </a:rPr>
              <a:t>progetti di </a:t>
            </a:r>
            <a:r>
              <a:rPr lang="it-IT" sz="1700" b="1" dirty="0" smtClean="0">
                <a:solidFill>
                  <a:srgbClr val="FF0000"/>
                </a:solidFill>
                <a:latin typeface="Calibri" pitchFamily="34" charset="0"/>
              </a:rPr>
              <a:t>cooperazione transnazionale attuali e futuri; favorire ricerca partner sul territorio</a:t>
            </a:r>
          </a:p>
          <a:p>
            <a:r>
              <a:rPr lang="it-IT" sz="1700" b="1" dirty="0" smtClean="0">
                <a:solidFill>
                  <a:srgbClr val="FF0000"/>
                </a:solidFill>
                <a:latin typeface="Calibri" pitchFamily="34" charset="0"/>
              </a:rPr>
              <a:t>Creare un database di soggetti del Tavolo degli </a:t>
            </a:r>
            <a:r>
              <a:rPr lang="it-IT" sz="1700" b="1" dirty="0" err="1" smtClean="0">
                <a:solidFill>
                  <a:srgbClr val="FF0000"/>
                </a:solidFill>
                <a:latin typeface="Calibri" pitchFamily="34" charset="0"/>
              </a:rPr>
              <a:t>Stakeholder</a:t>
            </a:r>
            <a:r>
              <a:rPr lang="it-IT" sz="1700" b="1" dirty="0" smtClean="0">
                <a:solidFill>
                  <a:srgbClr val="FF0000"/>
                </a:solidFill>
                <a:latin typeface="Calibri" pitchFamily="34" charset="0"/>
              </a:rPr>
              <a:t> disponibili a rivestire ruoli interscambiabili all’interno di ciascuna organizzazione (es. un soggetto che presenta l’attività dell’altro) </a:t>
            </a:r>
          </a:p>
          <a:p>
            <a:r>
              <a:rPr lang="it-IT" sz="1700" b="1" dirty="0" smtClean="0">
                <a:solidFill>
                  <a:srgbClr val="FF0000"/>
                </a:solidFill>
                <a:latin typeface="Calibri" pitchFamily="34" charset="0"/>
              </a:rPr>
              <a:t>Migliorare la conoscenza del Servizio Volontario Europei (SVE) da parte dei membri del Tavolo </a:t>
            </a:r>
          </a:p>
          <a:p>
            <a:endParaRPr lang="it-IT" sz="1000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323528" y="1988840"/>
            <a:ext cx="8496944" cy="42780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endParaRPr lang="it-IT" sz="2000" dirty="0" smtClean="0">
              <a:latin typeface="Calibri" pitchFamily="34" charset="0"/>
            </a:endParaRPr>
          </a:p>
          <a:p>
            <a:pPr>
              <a:buNone/>
            </a:pPr>
            <a:r>
              <a:rPr lang="it-IT" sz="2800" b="1" dirty="0" smtClean="0">
                <a:latin typeface="Calibri" pitchFamily="34" charset="0"/>
              </a:rPr>
              <a:t>Sylvia Liuti </a:t>
            </a:r>
            <a:r>
              <a:rPr lang="it-IT" sz="2800" dirty="0" smtClean="0">
                <a:latin typeface="Calibri" pitchFamily="34" charset="0"/>
              </a:rPr>
              <a:t>- Associazione </a:t>
            </a:r>
            <a:r>
              <a:rPr lang="it-IT" sz="2800" dirty="0" err="1" smtClean="0">
                <a:latin typeface="Calibri" pitchFamily="34" charset="0"/>
              </a:rPr>
              <a:t>FORMA.Azione</a:t>
            </a:r>
            <a:endParaRPr lang="it-IT" sz="2800" dirty="0" smtClean="0">
              <a:latin typeface="Calibri" pitchFamily="34" charset="0"/>
            </a:endParaRPr>
          </a:p>
          <a:p>
            <a:pPr>
              <a:buNone/>
            </a:pPr>
            <a:r>
              <a:rPr lang="it-IT" sz="2800" dirty="0" smtClean="0">
                <a:latin typeface="Calibri" pitchFamily="34" charset="0"/>
              </a:rPr>
              <a:t>E-mail: </a:t>
            </a:r>
            <a:r>
              <a:rPr lang="it-IT" sz="2800" dirty="0" smtClean="0">
                <a:latin typeface="Calibri" pitchFamily="34" charset="0"/>
                <a:hlinkClick r:id="rId2"/>
              </a:rPr>
              <a:t>liuti@azione.com</a:t>
            </a:r>
            <a:endParaRPr lang="it-IT" sz="2800" dirty="0" smtClean="0">
              <a:latin typeface="Calibri" pitchFamily="34" charset="0"/>
            </a:endParaRPr>
          </a:p>
          <a:p>
            <a:pPr>
              <a:buNone/>
            </a:pPr>
            <a:endParaRPr lang="it-IT" sz="2800" dirty="0" smtClean="0">
              <a:latin typeface="Calibri" pitchFamily="34" charset="0"/>
            </a:endParaRPr>
          </a:p>
          <a:p>
            <a:pPr>
              <a:buNone/>
            </a:pPr>
            <a:r>
              <a:rPr lang="it-IT" sz="2800" b="1" dirty="0" err="1" smtClean="0">
                <a:latin typeface="Calibri" pitchFamily="34" charset="0"/>
              </a:rPr>
              <a:t>Raffaela</a:t>
            </a:r>
            <a:r>
              <a:rPr lang="it-IT" sz="2800" b="1" dirty="0" smtClean="0">
                <a:latin typeface="Calibri" pitchFamily="34" charset="0"/>
              </a:rPr>
              <a:t> </a:t>
            </a:r>
            <a:r>
              <a:rPr lang="it-IT" sz="2800" b="1" dirty="0" err="1" smtClean="0">
                <a:latin typeface="Calibri" pitchFamily="34" charset="0"/>
              </a:rPr>
              <a:t>Pascucci</a:t>
            </a:r>
            <a:r>
              <a:rPr lang="it-IT" sz="2800" b="1" dirty="0" smtClean="0">
                <a:latin typeface="Calibri" pitchFamily="34" charset="0"/>
              </a:rPr>
              <a:t>  </a:t>
            </a:r>
            <a:r>
              <a:rPr lang="it-IT" sz="2800" dirty="0" smtClean="0">
                <a:latin typeface="Calibri" pitchFamily="34" charset="0"/>
              </a:rPr>
              <a:t>- </a:t>
            </a:r>
            <a:r>
              <a:rPr lang="it-IT" sz="2800" dirty="0" err="1" smtClean="0">
                <a:latin typeface="Calibri" pitchFamily="34" charset="0"/>
              </a:rPr>
              <a:t>Informagiovani</a:t>
            </a:r>
            <a:r>
              <a:rPr lang="it-IT" sz="2800" dirty="0" smtClean="0">
                <a:latin typeface="Calibri" pitchFamily="34" charset="0"/>
              </a:rPr>
              <a:t>, Comune di Perugia </a:t>
            </a:r>
          </a:p>
          <a:p>
            <a:pPr>
              <a:buNone/>
            </a:pPr>
            <a:r>
              <a:rPr lang="it-IT" sz="2800" dirty="0" smtClean="0">
                <a:latin typeface="Calibri" pitchFamily="34" charset="0"/>
              </a:rPr>
              <a:t>E-mail: </a:t>
            </a:r>
            <a:r>
              <a:rPr lang="it-IT" sz="2800" dirty="0" smtClean="0">
                <a:latin typeface="Calibri" pitchFamily="34" charset="0"/>
                <a:hlinkClick r:id="rId3"/>
              </a:rPr>
              <a:t>r.pascucci@comune.perugia.it</a:t>
            </a:r>
            <a:endParaRPr lang="it-IT" sz="2800" dirty="0" smtClean="0">
              <a:latin typeface="Calibri" pitchFamily="34" charset="0"/>
            </a:endParaRPr>
          </a:p>
          <a:p>
            <a:pPr>
              <a:buNone/>
            </a:pPr>
            <a:endParaRPr lang="it-IT" sz="2800" dirty="0" smtClean="0">
              <a:latin typeface="Calibri" pitchFamily="34" charset="0"/>
            </a:endParaRPr>
          </a:p>
          <a:p>
            <a:pPr>
              <a:buNone/>
            </a:pPr>
            <a:r>
              <a:rPr lang="it-IT" sz="2800" dirty="0" smtClean="0">
                <a:latin typeface="Calibri" pitchFamily="34" charset="0"/>
              </a:rPr>
              <a:t>Centro </a:t>
            </a:r>
            <a:r>
              <a:rPr lang="it-IT" sz="2800" dirty="0" err="1" smtClean="0">
                <a:latin typeface="Calibri" pitchFamily="34" charset="0"/>
              </a:rPr>
              <a:t>Eurodesk</a:t>
            </a:r>
            <a:r>
              <a:rPr lang="it-IT" sz="2800" dirty="0" smtClean="0">
                <a:latin typeface="Calibri" pitchFamily="34" charset="0"/>
              </a:rPr>
              <a:t> Perugia</a:t>
            </a:r>
          </a:p>
          <a:p>
            <a:pPr>
              <a:buNone/>
            </a:pPr>
            <a:r>
              <a:rPr lang="it-IT" sz="2800" dirty="0" smtClean="0">
                <a:latin typeface="Calibri" pitchFamily="34" charset="0"/>
              </a:rPr>
              <a:t>E-mail: </a:t>
            </a:r>
            <a:r>
              <a:rPr lang="it-IT" sz="2800" dirty="0" smtClean="0">
                <a:latin typeface="Calibri" pitchFamily="34" charset="0"/>
                <a:hlinkClick r:id="rId4"/>
              </a:rPr>
              <a:t>it216@eurodesk.eu</a:t>
            </a:r>
            <a:endParaRPr lang="it-IT" sz="2800" dirty="0" smtClean="0">
              <a:latin typeface="Calibri" pitchFamily="34" charset="0"/>
            </a:endParaRPr>
          </a:p>
          <a:p>
            <a:pPr>
              <a:buNone/>
            </a:pPr>
            <a:endParaRPr lang="it-IT" sz="2800" dirty="0" smtClean="0">
              <a:latin typeface="Calibri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23528" y="1340768"/>
            <a:ext cx="8496944" cy="6480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23528" y="1340768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it-IT" sz="3600" b="1" dirty="0" smtClean="0">
                <a:solidFill>
                  <a:schemeClr val="bg1"/>
                </a:solidFill>
                <a:latin typeface="Calibri" pitchFamily="34" charset="0"/>
              </a:rPr>
              <a:t>I nostri contatti</a:t>
            </a:r>
          </a:p>
        </p:txBody>
      </p:sp>
      <p:pic>
        <p:nvPicPr>
          <p:cNvPr id="10" name="Immagine 9" descr="logo F.A.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04248" y="2276872"/>
            <a:ext cx="1103784" cy="89958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323528" y="1772816"/>
            <a:ext cx="8496944" cy="44627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GB" sz="32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b="1" dirty="0" err="1" smtClean="0">
                <a:latin typeface="Calibri" pitchFamily="34" charset="0"/>
              </a:rPr>
              <a:t>FORMA.Azione</a:t>
            </a:r>
            <a:r>
              <a:rPr lang="en-GB" sz="2800" b="1" dirty="0" smtClean="0">
                <a:latin typeface="Calibri" pitchFamily="34" charset="0"/>
              </a:rPr>
              <a:t> </a:t>
            </a:r>
            <a:r>
              <a:rPr lang="en-GB" sz="2800" b="1" dirty="0" err="1" smtClean="0">
                <a:latin typeface="Calibri" pitchFamily="34" charset="0"/>
              </a:rPr>
              <a:t>srl</a:t>
            </a:r>
            <a:r>
              <a:rPr lang="en-GB" sz="2800" b="1" dirty="0" smtClean="0">
                <a:latin typeface="Calibri" pitchFamily="34" charset="0"/>
              </a:rPr>
              <a:t> </a:t>
            </a:r>
            <a:r>
              <a:rPr lang="en-GB" sz="2800" dirty="0" smtClean="0">
                <a:latin typeface="Calibri" pitchFamily="34" charset="0"/>
              </a:rPr>
              <a:t>– </a:t>
            </a:r>
            <a:r>
              <a:rPr lang="en-GB" sz="2800" dirty="0" err="1" smtClean="0">
                <a:latin typeface="Calibri" pitchFamily="34" charset="0"/>
              </a:rPr>
              <a:t>ente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privato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accreditato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dalle</a:t>
            </a:r>
            <a:r>
              <a:rPr lang="en-GB" sz="2800" dirty="0" smtClean="0">
                <a:latin typeface="Calibri" pitchFamily="34" charset="0"/>
              </a:rPr>
              <a:t>      </a:t>
            </a:r>
            <a:r>
              <a:rPr lang="en-GB" sz="2800" dirty="0" err="1" smtClean="0">
                <a:latin typeface="Calibri" pitchFamily="34" charset="0"/>
              </a:rPr>
              <a:t>Regione</a:t>
            </a:r>
            <a:r>
              <a:rPr lang="en-GB" sz="2800" dirty="0" smtClean="0">
                <a:latin typeface="Calibri" pitchFamily="34" charset="0"/>
              </a:rPr>
              <a:t> Umbria per la </a:t>
            </a:r>
            <a:r>
              <a:rPr lang="en-GB" sz="2800" dirty="0" err="1" smtClean="0">
                <a:latin typeface="Calibri" pitchFamily="34" charset="0"/>
              </a:rPr>
              <a:t>formazione</a:t>
            </a:r>
            <a:r>
              <a:rPr lang="en-GB" sz="2800" dirty="0" smtClean="0">
                <a:latin typeface="Calibri" pitchFamily="34" charset="0"/>
              </a:rPr>
              <a:t>, </a:t>
            </a:r>
            <a:r>
              <a:rPr lang="en-GB" sz="2800" dirty="0" err="1" smtClean="0">
                <a:latin typeface="Calibri" pitchFamily="34" charset="0"/>
              </a:rPr>
              <a:t>membro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Euroguidance</a:t>
            </a:r>
            <a:r>
              <a:rPr lang="en-GB" sz="2800" dirty="0" smtClean="0">
                <a:latin typeface="Calibri" pitchFamily="34" charset="0"/>
              </a:rPr>
              <a:t>, partner </a:t>
            </a:r>
            <a:r>
              <a:rPr lang="en-GB" sz="2800" dirty="0" err="1" smtClean="0">
                <a:latin typeface="Calibri" pitchFamily="34" charset="0"/>
              </a:rPr>
              <a:t>di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Informagiovani</a:t>
            </a:r>
            <a:r>
              <a:rPr lang="en-GB" sz="2800" dirty="0" smtClean="0">
                <a:latin typeface="Calibri" pitchFamily="34" charset="0"/>
              </a:rPr>
              <a:t> – </a:t>
            </a:r>
            <a:r>
              <a:rPr lang="en-GB" sz="2800" dirty="0" err="1" smtClean="0">
                <a:latin typeface="Calibri" pitchFamily="34" charset="0"/>
              </a:rPr>
              <a:t>Comune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di</a:t>
            </a:r>
            <a:r>
              <a:rPr lang="en-GB" sz="2800" dirty="0" smtClean="0">
                <a:latin typeface="Calibri" pitchFamily="34" charset="0"/>
              </a:rPr>
              <a:t> Perugia per </a:t>
            </a:r>
            <a:r>
              <a:rPr lang="en-GB" sz="2800" dirty="0" err="1" smtClean="0">
                <a:latin typeface="Calibri" pitchFamily="34" charset="0"/>
              </a:rPr>
              <a:t>il</a:t>
            </a:r>
            <a:r>
              <a:rPr lang="en-GB" sz="2800" dirty="0" smtClean="0">
                <a:latin typeface="Calibri" pitchFamily="34" charset="0"/>
              </a:rPr>
              <a:t> Centro </a:t>
            </a:r>
            <a:r>
              <a:rPr lang="en-GB" sz="2800" dirty="0" err="1" smtClean="0">
                <a:latin typeface="Calibri" pitchFamily="34" charset="0"/>
              </a:rPr>
              <a:t>Eurodesk</a:t>
            </a:r>
            <a:endParaRPr lang="en-GB" sz="28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n-GB" sz="28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b="1" dirty="0" err="1" smtClean="0">
                <a:latin typeface="Calibri" pitchFamily="34" charset="0"/>
              </a:rPr>
              <a:t>Informagiovani</a:t>
            </a:r>
            <a:r>
              <a:rPr lang="en-GB" sz="2800" b="1" dirty="0" smtClean="0">
                <a:latin typeface="Calibri" pitchFamily="34" charset="0"/>
              </a:rPr>
              <a:t> – </a:t>
            </a:r>
            <a:r>
              <a:rPr lang="en-GB" sz="2800" b="1" dirty="0" err="1" smtClean="0">
                <a:latin typeface="Calibri" pitchFamily="34" charset="0"/>
              </a:rPr>
              <a:t>Comune</a:t>
            </a:r>
            <a:r>
              <a:rPr lang="en-GB" sz="2800" b="1" dirty="0" smtClean="0">
                <a:latin typeface="Calibri" pitchFamily="34" charset="0"/>
              </a:rPr>
              <a:t> </a:t>
            </a:r>
            <a:r>
              <a:rPr lang="en-GB" sz="2800" b="1" dirty="0" err="1" smtClean="0">
                <a:latin typeface="Calibri" pitchFamily="34" charset="0"/>
              </a:rPr>
              <a:t>di</a:t>
            </a:r>
            <a:r>
              <a:rPr lang="en-GB" sz="2800" b="1" dirty="0" smtClean="0">
                <a:latin typeface="Calibri" pitchFamily="34" charset="0"/>
              </a:rPr>
              <a:t> Perugia</a:t>
            </a:r>
            <a:r>
              <a:rPr lang="en-GB" sz="2800" dirty="0" smtClean="0">
                <a:latin typeface="Calibri" pitchFamily="34" charset="0"/>
              </a:rPr>
              <a:t>, neo-</a:t>
            </a:r>
            <a:r>
              <a:rPr lang="en-GB" sz="2800" dirty="0" err="1" smtClean="0">
                <a:latin typeface="Calibri" pitchFamily="34" charset="0"/>
              </a:rPr>
              <a:t>membro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Euroguidance</a:t>
            </a:r>
            <a:r>
              <a:rPr lang="en-GB" sz="2800" dirty="0" smtClean="0">
                <a:latin typeface="Calibri" pitchFamily="34" charset="0"/>
              </a:rPr>
              <a:t>, Centro </a:t>
            </a:r>
            <a:r>
              <a:rPr lang="en-GB" sz="2800" dirty="0" err="1" smtClean="0">
                <a:latin typeface="Calibri" pitchFamily="34" charset="0"/>
              </a:rPr>
              <a:t>Eurodesk</a:t>
            </a:r>
            <a:endParaRPr lang="en-GB" sz="28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n-GB" sz="28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n-GB" sz="2800" dirty="0">
              <a:latin typeface="Calibri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23528" y="1340768"/>
            <a:ext cx="8496944" cy="5760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23528" y="1340769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bg1"/>
                </a:solidFill>
                <a:latin typeface="Calibri" pitchFamily="34" charset="0"/>
              </a:rPr>
              <a:t>Chi </a:t>
            </a:r>
            <a:r>
              <a:rPr lang="en-GB" sz="3600" b="1" dirty="0" err="1" smtClean="0">
                <a:solidFill>
                  <a:schemeClr val="bg1"/>
                </a:solidFill>
                <a:latin typeface="Calibri" pitchFamily="34" charset="0"/>
              </a:rPr>
              <a:t>siamo</a:t>
            </a:r>
            <a:endParaRPr lang="en-GB" sz="36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525963"/>
          </a:xfrm>
        </p:spPr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323528" y="1844824"/>
            <a:ext cx="8496944" cy="44627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GB" sz="3200" dirty="0" smtClean="0">
              <a:latin typeface="Calibri" pitchFamily="34" charset="0"/>
            </a:endParaRPr>
          </a:p>
          <a:p>
            <a:pPr algn="ctr"/>
            <a:r>
              <a:rPr lang="en-GB" sz="2800" dirty="0" err="1" smtClean="0">
                <a:latin typeface="Calibri" pitchFamily="34" charset="0"/>
              </a:rPr>
              <a:t>Candidatura</a:t>
            </a:r>
            <a:r>
              <a:rPr lang="en-GB" sz="2800" dirty="0" smtClean="0">
                <a:latin typeface="Calibri" pitchFamily="34" charset="0"/>
              </a:rPr>
              <a:t> a </a:t>
            </a:r>
            <a:r>
              <a:rPr lang="en-GB" sz="2800" dirty="0" err="1" smtClean="0">
                <a:latin typeface="Calibri" pitchFamily="34" charset="0"/>
              </a:rPr>
              <a:t>Capitale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Europea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dei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Giovani</a:t>
            </a:r>
            <a:r>
              <a:rPr lang="en-GB" sz="2800" dirty="0" smtClean="0">
                <a:latin typeface="Calibri" pitchFamily="34" charset="0"/>
              </a:rPr>
              <a:t> (</a:t>
            </a:r>
            <a:r>
              <a:rPr lang="en-GB" sz="2800" dirty="0" err="1" smtClean="0">
                <a:latin typeface="Calibri" pitchFamily="34" charset="0"/>
              </a:rPr>
              <a:t>dita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incrociate</a:t>
            </a:r>
            <a:r>
              <a:rPr lang="en-GB" sz="2800" dirty="0" smtClean="0">
                <a:latin typeface="Calibri" pitchFamily="34" charset="0"/>
              </a:rPr>
              <a:t>) e </a:t>
            </a:r>
            <a:r>
              <a:rPr lang="en-GB" sz="2800" dirty="0" err="1" smtClean="0">
                <a:latin typeface="Calibri" pitchFamily="34" charset="0"/>
              </a:rPr>
              <a:t>nuove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progettualità</a:t>
            </a:r>
            <a:r>
              <a:rPr lang="en-GB" sz="2800" dirty="0" smtClean="0">
                <a:latin typeface="Calibri" pitchFamily="34" charset="0"/>
              </a:rPr>
              <a:t> per </a:t>
            </a:r>
            <a:r>
              <a:rPr lang="en-GB" sz="2800" dirty="0" err="1" smtClean="0">
                <a:latin typeface="Calibri" pitchFamily="34" charset="0"/>
              </a:rPr>
              <a:t>i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giovani</a:t>
            </a:r>
            <a:endParaRPr lang="en-GB" sz="2800" dirty="0" smtClean="0">
              <a:latin typeface="Calibri" pitchFamily="34" charset="0"/>
            </a:endParaRPr>
          </a:p>
          <a:p>
            <a:pPr algn="ctr"/>
            <a:endParaRPr lang="en-GB" sz="2800" dirty="0" smtClean="0"/>
          </a:p>
          <a:p>
            <a:pPr algn="ctr"/>
            <a:endParaRPr lang="en-GB" sz="2800" dirty="0" smtClean="0"/>
          </a:p>
          <a:p>
            <a:pPr algn="ctr"/>
            <a:endParaRPr lang="en-GB" sz="2800" dirty="0" smtClean="0"/>
          </a:p>
          <a:p>
            <a:pPr algn="ctr"/>
            <a:endParaRPr lang="en-GB" sz="2800" dirty="0" smtClean="0">
              <a:latin typeface="Calibri" pitchFamily="34" charset="0"/>
            </a:endParaRPr>
          </a:p>
          <a:p>
            <a:pPr algn="ctr"/>
            <a:endParaRPr lang="en-GB" sz="2800" dirty="0" smtClean="0">
              <a:latin typeface="Calibri" pitchFamily="34" charset="0"/>
            </a:endParaRPr>
          </a:p>
          <a:p>
            <a:pPr algn="ctr"/>
            <a:endParaRPr lang="en-GB" sz="2800" dirty="0" smtClean="0">
              <a:latin typeface="Calibri" pitchFamily="34" charset="0"/>
            </a:endParaRPr>
          </a:p>
          <a:p>
            <a:pPr algn="ctr"/>
            <a:endParaRPr lang="it-IT" sz="2800" dirty="0" smtClean="0">
              <a:latin typeface="Calibri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23528" y="1340768"/>
            <a:ext cx="8496944" cy="5760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187624" y="4725144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 err="1" smtClean="0"/>
              <a:t>Rafforzamento</a:t>
            </a:r>
            <a:r>
              <a:rPr lang="en-GB" i="1" dirty="0" smtClean="0"/>
              <a:t> </a:t>
            </a:r>
            <a:r>
              <a:rPr lang="en-GB" i="1" dirty="0" err="1" smtClean="0"/>
              <a:t>delle</a:t>
            </a:r>
            <a:r>
              <a:rPr lang="en-GB" i="1" dirty="0" smtClean="0"/>
              <a:t> </a:t>
            </a:r>
            <a:r>
              <a:rPr lang="en-GB" i="1" dirty="0" err="1" smtClean="0"/>
              <a:t>competenze</a:t>
            </a:r>
            <a:r>
              <a:rPr lang="en-GB" i="1" dirty="0" smtClean="0"/>
              <a:t> </a:t>
            </a:r>
            <a:r>
              <a:rPr lang="en-GB" i="1" dirty="0" err="1" smtClean="0"/>
              <a:t>di</a:t>
            </a:r>
            <a:r>
              <a:rPr lang="en-GB" i="1" dirty="0" smtClean="0"/>
              <a:t> </a:t>
            </a:r>
            <a:r>
              <a:rPr lang="en-GB" i="1" dirty="0" err="1" smtClean="0"/>
              <a:t>orientamento</a:t>
            </a:r>
            <a:r>
              <a:rPr lang="en-GB" i="1" dirty="0" smtClean="0"/>
              <a:t> (in </a:t>
            </a:r>
            <a:r>
              <a:rPr lang="en-GB" i="1" dirty="0" err="1" smtClean="0"/>
              <a:t>particolare</a:t>
            </a:r>
            <a:r>
              <a:rPr lang="en-GB" i="1" dirty="0" smtClean="0"/>
              <a:t> </a:t>
            </a:r>
            <a:r>
              <a:rPr lang="en-GB" i="1" dirty="0" err="1" smtClean="0"/>
              <a:t>alla</a:t>
            </a:r>
            <a:r>
              <a:rPr lang="en-GB" i="1" dirty="0" smtClean="0"/>
              <a:t> </a:t>
            </a:r>
            <a:r>
              <a:rPr lang="en-GB" i="1" dirty="0" err="1" smtClean="0"/>
              <a:t>mobilità</a:t>
            </a:r>
            <a:r>
              <a:rPr lang="en-GB" i="1" dirty="0" smtClean="0"/>
              <a:t> </a:t>
            </a:r>
            <a:r>
              <a:rPr lang="en-GB" i="1" dirty="0" err="1" smtClean="0"/>
              <a:t>transnazionale</a:t>
            </a:r>
            <a:r>
              <a:rPr lang="en-GB" i="1" dirty="0" smtClean="0"/>
              <a:t>)</a:t>
            </a:r>
            <a:endParaRPr lang="en-GB" i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932040" y="4653136"/>
            <a:ext cx="31683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 err="1" smtClean="0"/>
              <a:t>Accrescere</a:t>
            </a:r>
            <a:r>
              <a:rPr lang="en-GB" i="1" dirty="0" smtClean="0"/>
              <a:t> </a:t>
            </a:r>
            <a:r>
              <a:rPr lang="en-GB" i="1" dirty="0" err="1" smtClean="0"/>
              <a:t>il</a:t>
            </a:r>
            <a:r>
              <a:rPr lang="en-GB" i="1" dirty="0" smtClean="0"/>
              <a:t> </a:t>
            </a:r>
            <a:r>
              <a:rPr lang="en-GB" i="1" dirty="0" err="1" smtClean="0"/>
              <a:t>livello</a:t>
            </a:r>
            <a:r>
              <a:rPr lang="en-GB" i="1" dirty="0" smtClean="0"/>
              <a:t> </a:t>
            </a:r>
            <a:r>
              <a:rPr lang="en-GB" i="1" dirty="0" err="1" smtClean="0"/>
              <a:t>di</a:t>
            </a:r>
            <a:r>
              <a:rPr lang="en-GB" i="1" dirty="0" smtClean="0"/>
              <a:t> </a:t>
            </a:r>
            <a:r>
              <a:rPr lang="en-GB" i="1" dirty="0" err="1" smtClean="0"/>
              <a:t>partecipazione</a:t>
            </a:r>
            <a:r>
              <a:rPr lang="en-GB" i="1" dirty="0" smtClean="0"/>
              <a:t> </a:t>
            </a:r>
            <a:r>
              <a:rPr lang="en-GB" i="1" dirty="0" err="1" smtClean="0"/>
              <a:t>dei</a:t>
            </a:r>
            <a:r>
              <a:rPr lang="en-GB" i="1" dirty="0" smtClean="0"/>
              <a:t> </a:t>
            </a:r>
            <a:r>
              <a:rPr lang="en-GB" i="1" dirty="0" err="1" smtClean="0"/>
              <a:t>giovani</a:t>
            </a:r>
            <a:r>
              <a:rPr lang="en-GB" i="1" dirty="0" smtClean="0"/>
              <a:t>, </a:t>
            </a:r>
            <a:r>
              <a:rPr lang="en-GB" i="1" dirty="0" err="1" smtClean="0"/>
              <a:t>anche</a:t>
            </a:r>
            <a:r>
              <a:rPr lang="en-GB" i="1" dirty="0" smtClean="0"/>
              <a:t> </a:t>
            </a:r>
            <a:r>
              <a:rPr lang="en-GB" i="1" dirty="0" err="1" smtClean="0"/>
              <a:t>attraverso</a:t>
            </a:r>
            <a:r>
              <a:rPr lang="en-GB" i="1" dirty="0" smtClean="0"/>
              <a:t> </a:t>
            </a:r>
            <a:r>
              <a:rPr lang="en-GB" i="1" dirty="0" err="1" smtClean="0"/>
              <a:t>l’offerta</a:t>
            </a:r>
            <a:r>
              <a:rPr lang="en-GB" i="1" dirty="0" smtClean="0"/>
              <a:t> </a:t>
            </a:r>
            <a:r>
              <a:rPr lang="en-GB" i="1" dirty="0" err="1" smtClean="0"/>
              <a:t>di</a:t>
            </a:r>
            <a:r>
              <a:rPr lang="en-GB" i="1" dirty="0" smtClean="0"/>
              <a:t> </a:t>
            </a:r>
            <a:r>
              <a:rPr lang="en-GB" i="1" dirty="0" err="1" smtClean="0"/>
              <a:t>nuovi</a:t>
            </a:r>
            <a:r>
              <a:rPr lang="en-GB" i="1" dirty="0" smtClean="0"/>
              <a:t> </a:t>
            </a:r>
            <a:r>
              <a:rPr lang="en-GB" i="1" dirty="0" err="1" smtClean="0"/>
              <a:t>servizi</a:t>
            </a:r>
            <a:r>
              <a:rPr lang="en-GB" i="1" dirty="0" smtClean="0"/>
              <a:t>/</a:t>
            </a:r>
            <a:r>
              <a:rPr lang="en-GB" i="1" dirty="0" err="1" smtClean="0"/>
              <a:t>progetti</a:t>
            </a:r>
            <a:endParaRPr lang="en-GB" i="1" dirty="0" smtClean="0"/>
          </a:p>
          <a:p>
            <a:pPr algn="ctr"/>
            <a:endParaRPr lang="en-GB" i="1" dirty="0" smtClean="0"/>
          </a:p>
          <a:p>
            <a:endParaRPr lang="it-IT" dirty="0"/>
          </a:p>
        </p:txBody>
      </p:sp>
      <p:sp>
        <p:nvSpPr>
          <p:cNvPr id="10" name="Freccia a destra 9"/>
          <p:cNvSpPr/>
          <p:nvPr/>
        </p:nvSpPr>
        <p:spPr>
          <a:xfrm rot="3194900">
            <a:off x="5700416" y="4109798"/>
            <a:ext cx="909410" cy="216948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a destra 10"/>
          <p:cNvSpPr/>
          <p:nvPr/>
        </p:nvSpPr>
        <p:spPr>
          <a:xfrm rot="7305416">
            <a:off x="2676080" y="4109797"/>
            <a:ext cx="909410" cy="216948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323528" y="1340768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bg1"/>
                </a:solidFill>
                <a:latin typeface="Calibri" pitchFamily="34" charset="0"/>
              </a:rPr>
              <a:t>Background </a:t>
            </a:r>
            <a:r>
              <a:rPr lang="en-GB" sz="3600" b="1" dirty="0" err="1" smtClean="0">
                <a:solidFill>
                  <a:schemeClr val="bg1"/>
                </a:solidFill>
                <a:latin typeface="Calibri" pitchFamily="34" charset="0"/>
              </a:rPr>
              <a:t>di</a:t>
            </a:r>
            <a:r>
              <a:rPr lang="en-GB" sz="36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GB" sz="3600" b="1" dirty="0" err="1" smtClean="0">
                <a:solidFill>
                  <a:schemeClr val="bg1"/>
                </a:solidFill>
                <a:latin typeface="Calibri" pitchFamily="34" charset="0"/>
              </a:rPr>
              <a:t>riferimento</a:t>
            </a:r>
            <a:endParaRPr lang="en-GB" sz="36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323528" y="1772816"/>
            <a:ext cx="8496944" cy="44627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it-IT" sz="32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err="1" smtClean="0">
                <a:latin typeface="Calibri" pitchFamily="34" charset="0"/>
              </a:rPr>
              <a:t>Adesione</a:t>
            </a:r>
            <a:r>
              <a:rPr lang="en-GB" sz="2800" dirty="0" smtClean="0">
                <a:latin typeface="Calibri" pitchFamily="34" charset="0"/>
              </a:rPr>
              <a:t> a </a:t>
            </a:r>
            <a:r>
              <a:rPr lang="en-GB" sz="2800" dirty="0" err="1" smtClean="0">
                <a:latin typeface="Calibri" pitchFamily="34" charset="0"/>
              </a:rPr>
              <a:t>Euroguidance</a:t>
            </a:r>
            <a:r>
              <a:rPr lang="en-GB" sz="2800" dirty="0" smtClean="0">
                <a:latin typeface="Calibri" pitchFamily="34" charset="0"/>
              </a:rPr>
              <a:t> e </a:t>
            </a:r>
            <a:r>
              <a:rPr lang="en-GB" sz="2800" dirty="0" err="1" smtClean="0">
                <a:latin typeface="Calibri" pitchFamily="34" charset="0"/>
              </a:rPr>
              <a:t>Eurodesk</a:t>
            </a:r>
            <a:endParaRPr lang="en-GB" sz="28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err="1" smtClean="0">
                <a:latin typeface="Calibri" pitchFamily="34" charset="0"/>
              </a:rPr>
              <a:t>Difficoltà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di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orientamento</a:t>
            </a:r>
            <a:r>
              <a:rPr lang="en-GB" sz="2800" dirty="0" smtClean="0">
                <a:latin typeface="Calibri" pitchFamily="34" charset="0"/>
              </a:rPr>
              <a:t> e </a:t>
            </a:r>
            <a:r>
              <a:rPr lang="en-GB" sz="2800" dirty="0" err="1" smtClean="0">
                <a:latin typeface="Calibri" pitchFamily="34" charset="0"/>
              </a:rPr>
              <a:t>conoscenza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dei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servizi</a:t>
            </a:r>
            <a:r>
              <a:rPr lang="en-GB" sz="2800" dirty="0" smtClean="0">
                <a:latin typeface="Calibri" pitchFamily="34" charset="0"/>
              </a:rPr>
              <a:t> per la   </a:t>
            </a:r>
            <a:r>
              <a:rPr lang="en-GB" sz="2800" dirty="0" err="1" smtClean="0">
                <a:latin typeface="Calibri" pitchFamily="34" charset="0"/>
              </a:rPr>
              <a:t>mobilità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transnazionale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disponibili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sul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territorio</a:t>
            </a:r>
            <a:endParaRPr lang="en-GB" sz="28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err="1" smtClean="0">
                <a:latin typeface="Calibri" pitchFamily="34" charset="0"/>
              </a:rPr>
              <a:t>Evoluzione</a:t>
            </a:r>
            <a:r>
              <a:rPr lang="en-GB" sz="2800" dirty="0" smtClean="0">
                <a:latin typeface="Calibri" pitchFamily="34" charset="0"/>
              </a:rPr>
              <a:t> in </a:t>
            </a:r>
            <a:r>
              <a:rPr lang="en-GB" sz="2800" dirty="0" err="1" smtClean="0">
                <a:latin typeface="Calibri" pitchFamily="34" charset="0"/>
              </a:rPr>
              <a:t>atto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della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Rete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Eures</a:t>
            </a:r>
            <a:r>
              <a:rPr lang="en-GB" sz="2800" dirty="0" smtClean="0">
                <a:latin typeface="Calibri" pitchFamily="34" charset="0"/>
              </a:rPr>
              <a:t>, </a:t>
            </a:r>
            <a:r>
              <a:rPr lang="en-GB" sz="2800" dirty="0" err="1" smtClean="0">
                <a:latin typeface="Calibri" pitchFamily="34" charset="0"/>
              </a:rPr>
              <a:t>dei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servizi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di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Orientamento</a:t>
            </a:r>
            <a:r>
              <a:rPr lang="en-GB" sz="2800" dirty="0" smtClean="0">
                <a:latin typeface="Calibri" pitchFamily="34" charset="0"/>
              </a:rPr>
              <a:t> e </a:t>
            </a:r>
            <a:r>
              <a:rPr lang="en-GB" sz="2800" dirty="0" err="1" smtClean="0">
                <a:latin typeface="Calibri" pitchFamily="34" charset="0"/>
              </a:rPr>
              <a:t>Lavoro</a:t>
            </a:r>
            <a:r>
              <a:rPr lang="en-GB" sz="2800" dirty="0" smtClean="0">
                <a:latin typeface="Calibri" pitchFamily="34" charset="0"/>
              </a:rPr>
              <a:t> a </a:t>
            </a:r>
            <a:r>
              <a:rPr lang="en-GB" sz="2800" dirty="0" err="1" smtClean="0">
                <a:latin typeface="Calibri" pitchFamily="34" charset="0"/>
              </a:rPr>
              <a:t>livello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regionale</a:t>
            </a:r>
            <a:endParaRPr lang="en-GB" sz="28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err="1" smtClean="0">
                <a:latin typeface="Calibri" pitchFamily="34" charset="0"/>
              </a:rPr>
              <a:t>Sussidiarietà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pubblico-privato</a:t>
            </a:r>
            <a:endParaRPr lang="en-GB" sz="28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err="1" smtClean="0">
                <a:latin typeface="Calibri" pitchFamily="34" charset="0"/>
              </a:rPr>
              <a:t>Dimensioni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ridotte</a:t>
            </a:r>
            <a:r>
              <a:rPr lang="en-GB" sz="2800" dirty="0" smtClean="0">
                <a:latin typeface="Calibri" pitchFamily="34" charset="0"/>
              </a:rPr>
              <a:t> del </a:t>
            </a:r>
            <a:r>
              <a:rPr lang="en-GB" sz="2800" dirty="0" err="1" smtClean="0">
                <a:latin typeface="Calibri" pitchFamily="34" charset="0"/>
              </a:rPr>
              <a:t>nostro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territorio</a:t>
            </a:r>
            <a:endParaRPr lang="en-GB" sz="2800" dirty="0" smtClean="0">
              <a:latin typeface="Calibri" pitchFamily="34" charset="0"/>
            </a:endParaRPr>
          </a:p>
          <a:p>
            <a:endParaRPr lang="en-GB" sz="2800" dirty="0" smtClean="0">
              <a:latin typeface="Calibri" pitchFamily="34" charset="0"/>
            </a:endParaRPr>
          </a:p>
          <a:p>
            <a:pPr algn="ctr"/>
            <a:endParaRPr lang="it-IT" sz="2800" dirty="0" smtClean="0">
              <a:latin typeface="Calibri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23528" y="1340768"/>
            <a:ext cx="8496944" cy="6480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23528" y="1340768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schemeClr val="bg1"/>
                </a:solidFill>
                <a:latin typeface="Calibri" pitchFamily="34" charset="0"/>
              </a:rPr>
              <a:t>Da</a:t>
            </a:r>
            <a:r>
              <a:rPr lang="en-GB" sz="3600" b="1" dirty="0" smtClean="0">
                <a:solidFill>
                  <a:schemeClr val="bg1"/>
                </a:solidFill>
                <a:latin typeface="Calibri" pitchFamily="34" charset="0"/>
              </a:rPr>
              <a:t> dove </a:t>
            </a:r>
            <a:r>
              <a:rPr lang="en-GB" sz="3600" b="1" dirty="0" err="1" smtClean="0">
                <a:solidFill>
                  <a:schemeClr val="bg1"/>
                </a:solidFill>
                <a:latin typeface="Calibri" pitchFamily="34" charset="0"/>
              </a:rPr>
              <a:t>siamo</a:t>
            </a:r>
            <a:r>
              <a:rPr lang="en-GB" sz="3600" b="1" dirty="0" smtClean="0">
                <a:solidFill>
                  <a:schemeClr val="bg1"/>
                </a:solidFill>
                <a:latin typeface="Calibri" pitchFamily="34" charset="0"/>
              </a:rPr>
              <a:t> partite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323528" y="1772816"/>
            <a:ext cx="8496944" cy="489364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GB" sz="2800" dirty="0" smtClean="0">
              <a:latin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GB" sz="2800" dirty="0" err="1" smtClean="0">
                <a:latin typeface="Calibri" pitchFamily="34" charset="0"/>
              </a:rPr>
              <a:t>Mettere</a:t>
            </a:r>
            <a:r>
              <a:rPr lang="en-GB" sz="2800" dirty="0" smtClean="0">
                <a:latin typeface="Calibri" pitchFamily="34" charset="0"/>
              </a:rPr>
              <a:t> a </a:t>
            </a:r>
            <a:r>
              <a:rPr lang="en-GB" sz="2800" dirty="0" err="1" smtClean="0">
                <a:latin typeface="Calibri" pitchFamily="34" charset="0"/>
              </a:rPr>
              <a:t>sistema</a:t>
            </a:r>
            <a:r>
              <a:rPr lang="en-GB" sz="2800" dirty="0" smtClean="0">
                <a:latin typeface="Calibri" pitchFamily="34" charset="0"/>
              </a:rPr>
              <a:t>, </a:t>
            </a:r>
            <a:r>
              <a:rPr lang="en-GB" sz="2800" dirty="0" err="1" smtClean="0">
                <a:latin typeface="Calibri" pitchFamily="34" charset="0"/>
              </a:rPr>
              <a:t>integrare</a:t>
            </a:r>
            <a:r>
              <a:rPr lang="en-GB" sz="2800" dirty="0" smtClean="0">
                <a:latin typeface="Calibri" pitchFamily="34" charset="0"/>
              </a:rPr>
              <a:t> e far </a:t>
            </a:r>
            <a:r>
              <a:rPr lang="en-GB" sz="2800" dirty="0" err="1" smtClean="0">
                <a:latin typeface="Calibri" pitchFamily="34" charset="0"/>
              </a:rPr>
              <a:t>dialogare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i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diversi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servizi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pubblici</a:t>
            </a:r>
            <a:r>
              <a:rPr lang="en-GB" sz="2800" dirty="0" smtClean="0">
                <a:latin typeface="Calibri" pitchFamily="34" charset="0"/>
              </a:rPr>
              <a:t> e </a:t>
            </a:r>
            <a:r>
              <a:rPr lang="en-GB" sz="2800" dirty="0" err="1" smtClean="0">
                <a:latin typeface="Calibri" pitchFamily="34" charset="0"/>
              </a:rPr>
              <a:t>privati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che</a:t>
            </a:r>
            <a:r>
              <a:rPr lang="en-GB" sz="2800" dirty="0" smtClean="0">
                <a:latin typeface="Calibri" pitchFamily="34" charset="0"/>
              </a:rPr>
              <a:t> in </a:t>
            </a:r>
            <a:r>
              <a:rPr lang="en-GB" sz="2800" i="1" dirty="0" err="1" smtClean="0">
                <a:latin typeface="Calibri" pitchFamily="34" charset="0"/>
              </a:rPr>
              <a:t>qualche</a:t>
            </a:r>
            <a:r>
              <a:rPr lang="en-GB" sz="2800" i="1" dirty="0" smtClean="0">
                <a:latin typeface="Calibri" pitchFamily="34" charset="0"/>
              </a:rPr>
              <a:t> </a:t>
            </a:r>
            <a:r>
              <a:rPr lang="en-GB" sz="2800" i="1" dirty="0" err="1" smtClean="0">
                <a:latin typeface="Calibri" pitchFamily="34" charset="0"/>
              </a:rPr>
              <a:t>misura</a:t>
            </a:r>
            <a:r>
              <a:rPr lang="en-GB" sz="2800" dirty="0" smtClean="0">
                <a:latin typeface="Calibri" pitchFamily="34" charset="0"/>
              </a:rPr>
              <a:t> in Umbria </a:t>
            </a:r>
            <a:r>
              <a:rPr lang="en-GB" sz="2800" dirty="0" err="1" smtClean="0">
                <a:latin typeface="Calibri" pitchFamily="34" charset="0"/>
              </a:rPr>
              <a:t>erogano</a:t>
            </a:r>
            <a:r>
              <a:rPr lang="en-GB" sz="2800" dirty="0" smtClean="0">
                <a:latin typeface="Calibri" pitchFamily="34" charset="0"/>
              </a:rPr>
              <a:t>/</a:t>
            </a:r>
            <a:r>
              <a:rPr lang="en-GB" sz="2800" dirty="0" err="1" smtClean="0">
                <a:latin typeface="Calibri" pitchFamily="34" charset="0"/>
              </a:rPr>
              <a:t>operano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nel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contesto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dei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servizi</a:t>
            </a:r>
            <a:r>
              <a:rPr lang="en-GB" sz="2800" dirty="0" smtClean="0">
                <a:latin typeface="Calibri" pitchFamily="34" charset="0"/>
              </a:rPr>
              <a:t> di </a:t>
            </a:r>
            <a:r>
              <a:rPr lang="en-GB" sz="2800" dirty="0" err="1" smtClean="0">
                <a:latin typeface="Calibri" pitchFamily="34" charset="0"/>
              </a:rPr>
              <a:t>informazione</a:t>
            </a:r>
            <a:r>
              <a:rPr lang="en-GB" sz="2800" dirty="0" smtClean="0">
                <a:latin typeface="Calibri" pitchFamily="34" charset="0"/>
              </a:rPr>
              <a:t>, </a:t>
            </a:r>
            <a:r>
              <a:rPr lang="en-GB" sz="2800" dirty="0" err="1" smtClean="0">
                <a:latin typeface="Calibri" pitchFamily="34" charset="0"/>
              </a:rPr>
              <a:t>orientamento</a:t>
            </a:r>
            <a:r>
              <a:rPr lang="en-GB" sz="2800" dirty="0" smtClean="0">
                <a:latin typeface="Calibri" pitchFamily="34" charset="0"/>
              </a:rPr>
              <a:t>, </a:t>
            </a:r>
            <a:r>
              <a:rPr lang="en-GB" sz="2800" dirty="0" err="1" smtClean="0">
                <a:latin typeface="Calibri" pitchFamily="34" charset="0"/>
              </a:rPr>
              <a:t>sostegno</a:t>
            </a:r>
            <a:r>
              <a:rPr lang="en-GB" sz="2800" dirty="0" smtClean="0">
                <a:latin typeface="Calibri" pitchFamily="34" charset="0"/>
              </a:rPr>
              <a:t> e </a:t>
            </a:r>
            <a:r>
              <a:rPr lang="en-GB" sz="2800" dirty="0" err="1" smtClean="0">
                <a:latin typeface="Calibri" pitchFamily="34" charset="0"/>
              </a:rPr>
              <a:t>progettazione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alla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mobilità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transnazionale</a:t>
            </a:r>
            <a:endParaRPr lang="en-GB" sz="2800" dirty="0" smtClean="0">
              <a:latin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en-GB" sz="2800" dirty="0" smtClean="0">
              <a:latin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Calibri" pitchFamily="34" charset="0"/>
              </a:rPr>
              <a:t>Creare</a:t>
            </a: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Calibri" pitchFamily="34" charset="0"/>
              </a:rPr>
              <a:t>percorsi</a:t>
            </a: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</a:rPr>
              <a:t> e </a:t>
            </a:r>
            <a:r>
              <a:rPr lang="en-GB" sz="2800" dirty="0" err="1" smtClean="0">
                <a:solidFill>
                  <a:schemeClr val="tx1"/>
                </a:solidFill>
                <a:latin typeface="Calibri" pitchFamily="34" charset="0"/>
              </a:rPr>
              <a:t>strumenti</a:t>
            </a: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Calibri" pitchFamily="34" charset="0"/>
              </a:rPr>
              <a:t>facilmente</a:t>
            </a: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Calibri" pitchFamily="34" charset="0"/>
              </a:rPr>
              <a:t>fruibili</a:t>
            </a: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Calibri" pitchFamily="34" charset="0"/>
              </a:rPr>
              <a:t>dai</a:t>
            </a: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Calibri" pitchFamily="34" charset="0"/>
              </a:rPr>
              <a:t>giovani</a:t>
            </a: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Calibri" pitchFamily="34" charset="0"/>
              </a:rPr>
              <a:t>sul</a:t>
            </a: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Calibri" pitchFamily="34" charset="0"/>
              </a:rPr>
              <a:t>territorio</a:t>
            </a: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</a:rPr>
              <a:t> in </a:t>
            </a:r>
            <a:r>
              <a:rPr lang="en-GB" sz="2800" dirty="0" err="1" smtClean="0">
                <a:solidFill>
                  <a:schemeClr val="tx1"/>
                </a:solidFill>
                <a:latin typeface="Calibri" pitchFamily="34" charset="0"/>
              </a:rPr>
              <a:t>modo</a:t>
            </a: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Calibri" pitchFamily="34" charset="0"/>
              </a:rPr>
              <a:t>da</a:t>
            </a: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Calibri" pitchFamily="34" charset="0"/>
              </a:rPr>
              <a:t>garantire</a:t>
            </a: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Calibri" pitchFamily="34" charset="0"/>
              </a:rPr>
              <a:t>una</a:t>
            </a: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Calibri" pitchFamily="34" charset="0"/>
              </a:rPr>
              <a:t>più</a:t>
            </a: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Calibri" pitchFamily="34" charset="0"/>
              </a:rPr>
              <a:t>efficiente</a:t>
            </a: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Calibri" pitchFamily="34" charset="0"/>
              </a:rPr>
              <a:t>distribuzione</a:t>
            </a: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Calibri" pitchFamily="34" charset="0"/>
              </a:rPr>
              <a:t>dell’informazione</a:t>
            </a: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Calibri" pitchFamily="34" charset="0"/>
              </a:rPr>
              <a:t>sulle</a:t>
            </a: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Calibri" pitchFamily="34" charset="0"/>
              </a:rPr>
              <a:t>opportunità</a:t>
            </a: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Calibri" pitchFamily="34" charset="0"/>
              </a:rPr>
              <a:t>loro</a:t>
            </a: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Calibri" pitchFamily="34" charset="0"/>
              </a:rPr>
              <a:t>riservate</a:t>
            </a:r>
            <a:endParaRPr lang="en-GB" sz="28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23528" y="1340768"/>
            <a:ext cx="8496944" cy="72008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23528" y="1340768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bg1"/>
                </a:solidFill>
                <a:latin typeface="Calibri" pitchFamily="34" charset="0"/>
              </a:rPr>
              <a:t>Il </a:t>
            </a:r>
            <a:r>
              <a:rPr lang="en-GB" sz="3600" b="1" dirty="0" err="1" smtClean="0">
                <a:solidFill>
                  <a:schemeClr val="bg1"/>
                </a:solidFill>
                <a:latin typeface="Calibri" pitchFamily="34" charset="0"/>
              </a:rPr>
              <a:t>bisogno</a:t>
            </a:r>
            <a:endParaRPr lang="en-GB" sz="36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323528" y="1988840"/>
            <a:ext cx="8496944" cy="417588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GB" sz="32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latin typeface="Calibri" pitchFamily="34" charset="0"/>
              </a:rPr>
              <a:t>27 </a:t>
            </a:r>
            <a:r>
              <a:rPr lang="en-GB" sz="2800" dirty="0" err="1" smtClean="0">
                <a:latin typeface="Calibri" pitchFamily="34" charset="0"/>
              </a:rPr>
              <a:t>giugno</a:t>
            </a:r>
            <a:r>
              <a:rPr lang="en-GB" sz="2800" dirty="0" smtClean="0">
                <a:latin typeface="Calibri" pitchFamily="34" charset="0"/>
              </a:rPr>
              <a:t> 2016: </a:t>
            </a:r>
            <a:r>
              <a:rPr lang="en-GB" sz="2800" dirty="0" err="1" smtClean="0">
                <a:latin typeface="Calibri" pitchFamily="34" charset="0"/>
              </a:rPr>
              <a:t>inaugurazione</a:t>
            </a:r>
            <a:r>
              <a:rPr lang="en-GB" sz="2800" dirty="0" smtClean="0">
                <a:latin typeface="Calibri" pitchFamily="34" charset="0"/>
              </a:rPr>
              <a:t> Centro </a:t>
            </a:r>
            <a:r>
              <a:rPr lang="en-GB" sz="2800" dirty="0" err="1" smtClean="0">
                <a:latin typeface="Calibri" pitchFamily="34" charset="0"/>
              </a:rPr>
              <a:t>Eurodesk</a:t>
            </a:r>
            <a:r>
              <a:rPr lang="en-GB" sz="2800" dirty="0" smtClean="0">
                <a:latin typeface="Calibri" pitchFamily="34" charset="0"/>
              </a:rPr>
              <a:t> e </a:t>
            </a:r>
            <a:r>
              <a:rPr lang="en-GB" sz="2800" dirty="0" err="1" smtClean="0">
                <a:latin typeface="Calibri" pitchFamily="34" charset="0"/>
              </a:rPr>
              <a:t>lancio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della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proposta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di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costituzione</a:t>
            </a:r>
            <a:r>
              <a:rPr lang="en-GB" sz="2800" dirty="0" smtClean="0">
                <a:latin typeface="Calibri" pitchFamily="34" charset="0"/>
              </a:rPr>
              <a:t> del </a:t>
            </a:r>
            <a:r>
              <a:rPr lang="en-GB" sz="2800" dirty="0" err="1" smtClean="0">
                <a:latin typeface="Calibri" pitchFamily="34" charset="0"/>
              </a:rPr>
              <a:t>Tavolo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degli</a:t>
            </a:r>
            <a:r>
              <a:rPr lang="en-GB" sz="2800" dirty="0" smtClean="0">
                <a:latin typeface="Calibri" pitchFamily="34" charset="0"/>
              </a:rPr>
              <a:t> Stakeholder </a:t>
            </a:r>
            <a:r>
              <a:rPr lang="en-GB" sz="2800" dirty="0" err="1" smtClean="0">
                <a:latin typeface="Calibri" pitchFamily="34" charset="0"/>
              </a:rPr>
              <a:t>di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riferimento</a:t>
            </a:r>
            <a:endParaRPr lang="en-GB" sz="28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latin typeface="Calibri" pitchFamily="34" charset="0"/>
              </a:rPr>
              <a:t>21 </a:t>
            </a:r>
            <a:r>
              <a:rPr lang="en-GB" sz="2800" dirty="0" err="1" smtClean="0">
                <a:latin typeface="Calibri" pitchFamily="34" charset="0"/>
              </a:rPr>
              <a:t>settembre</a:t>
            </a:r>
            <a:r>
              <a:rPr lang="en-GB" sz="2800" dirty="0" smtClean="0">
                <a:latin typeface="Calibri" pitchFamily="34" charset="0"/>
              </a:rPr>
              <a:t> 2016: </a:t>
            </a:r>
            <a:r>
              <a:rPr lang="en-GB" sz="2800" dirty="0" err="1" smtClean="0">
                <a:latin typeface="Calibri" pitchFamily="34" charset="0"/>
              </a:rPr>
              <a:t>seminario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sulla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progettazione</a:t>
            </a:r>
            <a:r>
              <a:rPr lang="en-GB" sz="2800" dirty="0" smtClean="0">
                <a:latin typeface="Calibri" pitchFamily="34" charset="0"/>
              </a:rPr>
              <a:t> ERASMUS + </a:t>
            </a:r>
            <a:r>
              <a:rPr lang="en-GB" sz="2800" dirty="0" err="1" smtClean="0">
                <a:latin typeface="Calibri" pitchFamily="34" charset="0"/>
              </a:rPr>
              <a:t>organizzato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da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EuropeDirect</a:t>
            </a:r>
            <a:r>
              <a:rPr lang="en-GB" sz="2800" dirty="0" smtClean="0">
                <a:latin typeface="Calibri" pitchFamily="34" charset="0"/>
              </a:rPr>
              <a:t> Umbria  - </a:t>
            </a:r>
            <a:r>
              <a:rPr lang="en-GB" sz="2800" dirty="0" err="1" smtClean="0">
                <a:latin typeface="Calibri" pitchFamily="34" charset="0"/>
              </a:rPr>
              <a:t>CeSAR</a:t>
            </a:r>
            <a:r>
              <a:rPr lang="en-GB" sz="2800" dirty="0" smtClean="0">
                <a:latin typeface="Calibri" pitchFamily="34" charset="0"/>
              </a:rPr>
              <a:t> e </a:t>
            </a:r>
            <a:r>
              <a:rPr lang="en-GB" sz="2800" dirty="0" err="1" smtClean="0">
                <a:latin typeface="Calibri" pitchFamily="34" charset="0"/>
              </a:rPr>
              <a:t>convocazione</a:t>
            </a:r>
            <a:r>
              <a:rPr lang="en-GB" sz="2800" dirty="0" smtClean="0">
                <a:latin typeface="Calibri" pitchFamily="34" charset="0"/>
              </a:rPr>
              <a:t> del </a:t>
            </a:r>
            <a:r>
              <a:rPr lang="en-GB" sz="2800" dirty="0" err="1" smtClean="0">
                <a:latin typeface="Calibri" pitchFamily="34" charset="0"/>
              </a:rPr>
              <a:t>Tavolo</a:t>
            </a:r>
            <a:endParaRPr lang="en-GB" sz="28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latin typeface="Calibri" pitchFamily="34" charset="0"/>
              </a:rPr>
              <a:t>5 </a:t>
            </a:r>
            <a:r>
              <a:rPr lang="en-GB" sz="2800" dirty="0" err="1" smtClean="0">
                <a:latin typeface="Calibri" pitchFamily="34" charset="0"/>
              </a:rPr>
              <a:t>ottobre</a:t>
            </a:r>
            <a:r>
              <a:rPr lang="en-GB" sz="2800" dirty="0" smtClean="0">
                <a:latin typeface="Calibri" pitchFamily="34" charset="0"/>
              </a:rPr>
              <a:t> – primo </a:t>
            </a:r>
            <a:r>
              <a:rPr lang="en-GB" sz="2800" dirty="0" err="1" smtClean="0">
                <a:latin typeface="Calibri" pitchFamily="34" charset="0"/>
              </a:rPr>
              <a:t>incontro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dei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membri</a:t>
            </a:r>
            <a:r>
              <a:rPr lang="en-GB" sz="2800" dirty="0" smtClean="0">
                <a:latin typeface="Calibri" pitchFamily="34" charset="0"/>
              </a:rPr>
              <a:t> del </a:t>
            </a:r>
            <a:r>
              <a:rPr lang="en-GB" sz="2800" dirty="0" err="1" smtClean="0">
                <a:latin typeface="Calibri" pitchFamily="34" charset="0"/>
              </a:rPr>
              <a:t>Tavolo</a:t>
            </a:r>
            <a:endParaRPr lang="en-GB" sz="28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latin typeface="Calibri" pitchFamily="34" charset="0"/>
              </a:rPr>
              <a:t>3 </a:t>
            </a:r>
            <a:r>
              <a:rPr lang="en-GB" sz="2800" dirty="0" err="1" smtClean="0">
                <a:latin typeface="Calibri" pitchFamily="34" charset="0"/>
              </a:rPr>
              <a:t>novembre</a:t>
            </a:r>
            <a:r>
              <a:rPr lang="en-GB" sz="2800" dirty="0" smtClean="0">
                <a:latin typeface="Calibri" pitchFamily="34" charset="0"/>
              </a:rPr>
              <a:t>  - </a:t>
            </a:r>
            <a:r>
              <a:rPr lang="en-GB" sz="2800" dirty="0" err="1" smtClean="0">
                <a:latin typeface="Calibri" pitchFamily="34" charset="0"/>
              </a:rPr>
              <a:t>secondo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</a:rPr>
              <a:t>incontro</a:t>
            </a:r>
            <a:endParaRPr lang="en-GB" sz="2800" dirty="0" smtClean="0">
              <a:latin typeface="Calibri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23528" y="1340768"/>
            <a:ext cx="8496944" cy="6480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23528" y="1340768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bg1"/>
                </a:solidFill>
                <a:latin typeface="Calibri" pitchFamily="34" charset="0"/>
              </a:rPr>
              <a:t>Le </a:t>
            </a:r>
            <a:r>
              <a:rPr lang="en-GB" sz="3600" b="1" dirty="0" err="1" smtClean="0">
                <a:solidFill>
                  <a:schemeClr val="bg1"/>
                </a:solidFill>
                <a:latin typeface="Calibri" pitchFamily="34" charset="0"/>
              </a:rPr>
              <a:t>tappe</a:t>
            </a:r>
            <a:r>
              <a:rPr lang="en-GB" sz="3600" b="1" dirty="0" smtClean="0">
                <a:solidFill>
                  <a:schemeClr val="bg1"/>
                </a:solidFill>
                <a:latin typeface="Calibri" pitchFamily="34" charset="0"/>
              </a:rPr>
              <a:t> del </a:t>
            </a:r>
            <a:r>
              <a:rPr lang="en-GB" sz="3600" b="1" dirty="0" err="1" smtClean="0">
                <a:solidFill>
                  <a:schemeClr val="bg1"/>
                </a:solidFill>
                <a:latin typeface="Calibri" pitchFamily="34" charset="0"/>
              </a:rPr>
              <a:t>percorso</a:t>
            </a:r>
            <a:endParaRPr lang="en-GB" sz="36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323528" y="1988840"/>
            <a:ext cx="8496944" cy="41549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200" dirty="0" smtClean="0">
                <a:latin typeface="Calibri" pitchFamily="34" charset="0"/>
              </a:rPr>
              <a:t>Centro </a:t>
            </a:r>
            <a:r>
              <a:rPr lang="en-GB" sz="2200" dirty="0" err="1" smtClean="0">
                <a:latin typeface="Calibri" pitchFamily="34" charset="0"/>
              </a:rPr>
              <a:t>Eurodesk</a:t>
            </a:r>
            <a:endParaRPr lang="en-GB" sz="22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200" dirty="0" err="1" smtClean="0">
                <a:latin typeface="Calibri" pitchFamily="34" charset="0"/>
              </a:rPr>
              <a:t>Eures</a:t>
            </a:r>
            <a:endParaRPr lang="en-GB" sz="22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200" dirty="0" smtClean="0">
                <a:latin typeface="Calibri" pitchFamily="34" charset="0"/>
              </a:rPr>
              <a:t>Europe Direct Umbria </a:t>
            </a:r>
            <a:r>
              <a:rPr lang="en-GB" sz="2200" dirty="0" err="1" smtClean="0">
                <a:latin typeface="Calibri" pitchFamily="34" charset="0"/>
              </a:rPr>
              <a:t>CeSAR</a:t>
            </a:r>
            <a:endParaRPr lang="en-GB" sz="22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200" dirty="0" smtClean="0">
                <a:latin typeface="Calibri" pitchFamily="34" charset="0"/>
              </a:rPr>
              <a:t>Europe Direct Terni</a:t>
            </a:r>
          </a:p>
          <a:p>
            <a:pPr>
              <a:buFont typeface="Arial" pitchFamily="34" charset="0"/>
              <a:buChar char="•"/>
            </a:pPr>
            <a:r>
              <a:rPr lang="en-GB" sz="2200" dirty="0" err="1" smtClean="0">
                <a:latin typeface="Calibri" pitchFamily="34" charset="0"/>
              </a:rPr>
              <a:t>Servizi</a:t>
            </a:r>
            <a:r>
              <a:rPr lang="en-GB" sz="2200" dirty="0" smtClean="0">
                <a:latin typeface="Calibri" pitchFamily="34" charset="0"/>
              </a:rPr>
              <a:t> Per </a:t>
            </a:r>
            <a:r>
              <a:rPr lang="en-GB" sz="2200" dirty="0" err="1" smtClean="0">
                <a:latin typeface="Calibri" pitchFamily="34" charset="0"/>
              </a:rPr>
              <a:t>l’Impiego</a:t>
            </a:r>
            <a:r>
              <a:rPr lang="en-GB" sz="2200" dirty="0" smtClean="0">
                <a:latin typeface="Calibri" pitchFamily="34" charset="0"/>
              </a:rPr>
              <a:t> </a:t>
            </a:r>
            <a:r>
              <a:rPr lang="en-GB" sz="2200" dirty="0" err="1" smtClean="0">
                <a:latin typeface="Calibri" pitchFamily="34" charset="0"/>
              </a:rPr>
              <a:t>di</a:t>
            </a:r>
            <a:r>
              <a:rPr lang="en-GB" sz="2200" dirty="0" smtClean="0">
                <a:latin typeface="Calibri" pitchFamily="34" charset="0"/>
              </a:rPr>
              <a:t> Perugia/Terni</a:t>
            </a:r>
          </a:p>
          <a:p>
            <a:pPr>
              <a:buFont typeface="Arial" pitchFamily="34" charset="0"/>
              <a:buChar char="•"/>
            </a:pPr>
            <a:r>
              <a:rPr lang="en-GB" sz="2200" dirty="0" smtClean="0">
                <a:latin typeface="Calibri" pitchFamily="34" charset="0"/>
              </a:rPr>
              <a:t>ITET </a:t>
            </a:r>
            <a:r>
              <a:rPr lang="en-GB" sz="2200" dirty="0" err="1" smtClean="0">
                <a:latin typeface="Calibri" pitchFamily="34" charset="0"/>
              </a:rPr>
              <a:t>Capitini</a:t>
            </a:r>
            <a:r>
              <a:rPr lang="en-GB" sz="2200" dirty="0" smtClean="0">
                <a:latin typeface="Calibri" pitchFamily="34" charset="0"/>
              </a:rPr>
              <a:t> </a:t>
            </a:r>
            <a:r>
              <a:rPr lang="en-GB" sz="2200" dirty="0" err="1" smtClean="0">
                <a:latin typeface="Calibri" pitchFamily="34" charset="0"/>
              </a:rPr>
              <a:t>di</a:t>
            </a:r>
            <a:r>
              <a:rPr lang="en-GB" sz="2200" dirty="0" smtClean="0">
                <a:latin typeface="Calibri" pitchFamily="34" charset="0"/>
              </a:rPr>
              <a:t> Perugia (per </a:t>
            </a:r>
            <a:r>
              <a:rPr lang="en-GB" sz="2200" dirty="0" err="1" smtClean="0">
                <a:latin typeface="Calibri" pitchFamily="34" charset="0"/>
              </a:rPr>
              <a:t>FiXO</a:t>
            </a:r>
            <a:r>
              <a:rPr lang="en-GB" sz="2200" dirty="0" smtClean="0">
                <a:latin typeface="Calibri" pitchFamily="34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GB" sz="2200" dirty="0" err="1" smtClean="0">
                <a:latin typeface="Calibri" pitchFamily="34" charset="0"/>
              </a:rPr>
              <a:t>Università</a:t>
            </a:r>
            <a:r>
              <a:rPr lang="en-GB" sz="2200" dirty="0" smtClean="0">
                <a:latin typeface="Calibri" pitchFamily="34" charset="0"/>
              </a:rPr>
              <a:t> </a:t>
            </a:r>
            <a:r>
              <a:rPr lang="en-GB" sz="2200" dirty="0" err="1" smtClean="0">
                <a:latin typeface="Calibri" pitchFamily="34" charset="0"/>
              </a:rPr>
              <a:t>degli</a:t>
            </a:r>
            <a:r>
              <a:rPr lang="en-GB" sz="2200" dirty="0" smtClean="0">
                <a:latin typeface="Calibri" pitchFamily="34" charset="0"/>
              </a:rPr>
              <a:t> </a:t>
            </a:r>
            <a:r>
              <a:rPr lang="en-GB" sz="2200" dirty="0" err="1" smtClean="0">
                <a:latin typeface="Calibri" pitchFamily="34" charset="0"/>
              </a:rPr>
              <a:t>Studi</a:t>
            </a:r>
            <a:r>
              <a:rPr lang="en-GB" sz="2200" dirty="0" smtClean="0">
                <a:latin typeface="Calibri" pitchFamily="34" charset="0"/>
              </a:rPr>
              <a:t> </a:t>
            </a:r>
            <a:r>
              <a:rPr lang="en-GB" sz="2200" dirty="0" err="1" smtClean="0">
                <a:latin typeface="Calibri" pitchFamily="34" charset="0"/>
              </a:rPr>
              <a:t>di</a:t>
            </a:r>
            <a:r>
              <a:rPr lang="en-GB" sz="2200" dirty="0" smtClean="0">
                <a:latin typeface="Calibri" pitchFamily="34" charset="0"/>
              </a:rPr>
              <a:t> Perugia</a:t>
            </a:r>
          </a:p>
          <a:p>
            <a:pPr>
              <a:buFont typeface="Arial" pitchFamily="34" charset="0"/>
              <a:buChar char="•"/>
            </a:pPr>
            <a:r>
              <a:rPr lang="en-GB" sz="2200" dirty="0" err="1" smtClean="0">
                <a:latin typeface="Calibri" pitchFamily="34" charset="0"/>
              </a:rPr>
              <a:t>Università</a:t>
            </a:r>
            <a:r>
              <a:rPr lang="en-GB" sz="2200" dirty="0" smtClean="0">
                <a:latin typeface="Calibri" pitchFamily="34" charset="0"/>
              </a:rPr>
              <a:t> per </a:t>
            </a:r>
            <a:r>
              <a:rPr lang="en-GB" sz="2200" dirty="0" err="1" smtClean="0">
                <a:latin typeface="Calibri" pitchFamily="34" charset="0"/>
              </a:rPr>
              <a:t>Stranieri</a:t>
            </a:r>
            <a:r>
              <a:rPr lang="en-GB" sz="2200" dirty="0" smtClean="0">
                <a:latin typeface="Calibri" pitchFamily="34" charset="0"/>
              </a:rPr>
              <a:t> </a:t>
            </a:r>
            <a:r>
              <a:rPr lang="en-GB" sz="2200" dirty="0" err="1" smtClean="0">
                <a:latin typeface="Calibri" pitchFamily="34" charset="0"/>
              </a:rPr>
              <a:t>di</a:t>
            </a:r>
            <a:r>
              <a:rPr lang="en-GB" sz="2200" dirty="0" smtClean="0">
                <a:latin typeface="Calibri" pitchFamily="34" charset="0"/>
              </a:rPr>
              <a:t> Perugia</a:t>
            </a:r>
          </a:p>
          <a:p>
            <a:pPr>
              <a:buFont typeface="Arial" pitchFamily="34" charset="0"/>
              <a:buChar char="•"/>
            </a:pPr>
            <a:r>
              <a:rPr lang="en-GB" sz="2200" dirty="0" smtClean="0">
                <a:latin typeface="Calibri" pitchFamily="34" charset="0"/>
              </a:rPr>
              <a:t>AUR – </a:t>
            </a:r>
            <a:r>
              <a:rPr lang="en-GB" sz="2200" dirty="0" err="1" smtClean="0">
                <a:latin typeface="Calibri" pitchFamily="34" charset="0"/>
              </a:rPr>
              <a:t>Agenzia</a:t>
            </a:r>
            <a:r>
              <a:rPr lang="en-GB" sz="2200" dirty="0" smtClean="0">
                <a:latin typeface="Calibri" pitchFamily="34" charset="0"/>
              </a:rPr>
              <a:t> Umbria </a:t>
            </a:r>
            <a:r>
              <a:rPr lang="en-GB" sz="2200" dirty="0" err="1" smtClean="0">
                <a:latin typeface="Calibri" pitchFamily="34" charset="0"/>
              </a:rPr>
              <a:t>Ricerche</a:t>
            </a:r>
            <a:r>
              <a:rPr lang="en-GB" sz="2200" dirty="0" smtClean="0">
                <a:latin typeface="Calibri" pitchFamily="34" charset="0"/>
              </a:rPr>
              <a:t> (</a:t>
            </a:r>
            <a:r>
              <a:rPr lang="en-GB" sz="2200" dirty="0" err="1" smtClean="0">
                <a:latin typeface="Calibri" pitchFamily="34" charset="0"/>
              </a:rPr>
              <a:t>Programma</a:t>
            </a:r>
            <a:r>
              <a:rPr lang="en-GB" sz="2200" dirty="0" smtClean="0">
                <a:latin typeface="Calibri" pitchFamily="34" charset="0"/>
              </a:rPr>
              <a:t> </a:t>
            </a:r>
            <a:r>
              <a:rPr lang="en-GB" sz="2200" dirty="0" err="1" smtClean="0">
                <a:latin typeface="Calibri" pitchFamily="34" charset="0"/>
              </a:rPr>
              <a:t>Eurodysee</a:t>
            </a:r>
            <a:r>
              <a:rPr lang="en-GB" sz="2200" dirty="0" smtClean="0">
                <a:latin typeface="Calibri" pitchFamily="34" charset="0"/>
              </a:rPr>
              <a:t> e </a:t>
            </a:r>
            <a:r>
              <a:rPr lang="en-GB" sz="2200" dirty="0" err="1" smtClean="0">
                <a:latin typeface="Calibri" pitchFamily="34" charset="0"/>
              </a:rPr>
              <a:t>Mobilità</a:t>
            </a:r>
            <a:r>
              <a:rPr lang="en-GB" sz="2200" dirty="0" smtClean="0">
                <a:latin typeface="Calibri" pitchFamily="34" charset="0"/>
              </a:rPr>
              <a:t> GG)</a:t>
            </a:r>
          </a:p>
          <a:p>
            <a:pPr>
              <a:buFont typeface="Arial" pitchFamily="34" charset="0"/>
              <a:buChar char="•"/>
            </a:pPr>
            <a:r>
              <a:rPr lang="en-GB" sz="2200" dirty="0" smtClean="0">
                <a:latin typeface="Calibri" pitchFamily="34" charset="0"/>
              </a:rPr>
              <a:t>Forum </a:t>
            </a:r>
            <a:r>
              <a:rPr lang="en-GB" sz="2200" dirty="0" err="1" smtClean="0">
                <a:latin typeface="Calibri" pitchFamily="34" charset="0"/>
              </a:rPr>
              <a:t>Regionale</a:t>
            </a:r>
            <a:r>
              <a:rPr lang="en-GB" sz="2200" dirty="0" smtClean="0">
                <a:latin typeface="Calibri" pitchFamily="34" charset="0"/>
              </a:rPr>
              <a:t> </a:t>
            </a:r>
            <a:r>
              <a:rPr lang="en-GB" sz="2200" dirty="0" err="1" smtClean="0">
                <a:latin typeface="Calibri" pitchFamily="34" charset="0"/>
              </a:rPr>
              <a:t>dei</a:t>
            </a:r>
            <a:r>
              <a:rPr lang="en-GB" sz="2200" dirty="0" smtClean="0">
                <a:latin typeface="Calibri" pitchFamily="34" charset="0"/>
              </a:rPr>
              <a:t> </a:t>
            </a:r>
            <a:r>
              <a:rPr lang="en-GB" sz="2200" dirty="0" err="1" smtClean="0">
                <a:latin typeface="Calibri" pitchFamily="34" charset="0"/>
              </a:rPr>
              <a:t>Giovani</a:t>
            </a:r>
            <a:r>
              <a:rPr lang="en-GB" sz="2200" dirty="0" smtClean="0">
                <a:latin typeface="Calibri" pitchFamily="34" charset="0"/>
              </a:rPr>
              <a:t> </a:t>
            </a:r>
            <a:r>
              <a:rPr lang="en-GB" sz="2200" dirty="0" err="1" smtClean="0">
                <a:latin typeface="Calibri" pitchFamily="34" charset="0"/>
              </a:rPr>
              <a:t>dell’Umbria</a:t>
            </a:r>
            <a:endParaRPr lang="en-GB" sz="22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200" dirty="0" smtClean="0">
                <a:latin typeface="Calibri" pitchFamily="34" charset="0"/>
              </a:rPr>
              <a:t>Erasmus Student Network</a:t>
            </a:r>
          </a:p>
          <a:p>
            <a:pPr>
              <a:buFont typeface="Arial" pitchFamily="34" charset="0"/>
              <a:buChar char="•"/>
            </a:pPr>
            <a:r>
              <a:rPr lang="en-GB" sz="2200" dirty="0" smtClean="0">
                <a:latin typeface="Calibri" pitchFamily="34" charset="0"/>
              </a:rPr>
              <a:t> FELCOS</a:t>
            </a:r>
          </a:p>
        </p:txBody>
      </p:sp>
      <p:sp>
        <p:nvSpPr>
          <p:cNvPr id="9" name="Rettangolo 8"/>
          <p:cNvSpPr/>
          <p:nvPr/>
        </p:nvSpPr>
        <p:spPr>
          <a:xfrm>
            <a:off x="323528" y="1340768"/>
            <a:ext cx="8496944" cy="6480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323528" y="1268760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bg1"/>
                </a:solidFill>
                <a:latin typeface="Calibri" pitchFamily="34" charset="0"/>
              </a:rPr>
              <a:t>Chi </a:t>
            </a:r>
            <a:r>
              <a:rPr lang="en-GB" sz="3600" b="1" dirty="0" err="1" smtClean="0">
                <a:solidFill>
                  <a:schemeClr val="bg1"/>
                </a:solidFill>
                <a:latin typeface="Calibri" pitchFamily="34" charset="0"/>
              </a:rPr>
              <a:t>sono</a:t>
            </a:r>
            <a:r>
              <a:rPr lang="en-GB" sz="36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GB" sz="3600" b="1" dirty="0" err="1" smtClean="0">
                <a:solidFill>
                  <a:schemeClr val="bg1"/>
                </a:solidFill>
                <a:latin typeface="Calibri" pitchFamily="34" charset="0"/>
              </a:rPr>
              <a:t>i</a:t>
            </a:r>
            <a:r>
              <a:rPr lang="en-GB" sz="36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GB" sz="3600" b="1" dirty="0" err="1" smtClean="0">
                <a:solidFill>
                  <a:schemeClr val="bg1"/>
                </a:solidFill>
                <a:latin typeface="Calibri" pitchFamily="34" charset="0"/>
              </a:rPr>
              <a:t>membri</a:t>
            </a:r>
            <a:endParaRPr lang="en-GB" sz="36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323528" y="1916832"/>
            <a:ext cx="8496944" cy="46805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GB" sz="3200" dirty="0" smtClean="0"/>
          </a:p>
          <a:p>
            <a:pPr algn="ctr"/>
            <a:endParaRPr lang="en-GB" sz="3200" dirty="0" smtClean="0">
              <a:latin typeface="Calibri" pitchFamily="34" charset="0"/>
            </a:endParaRPr>
          </a:p>
          <a:p>
            <a:pPr algn="ctr"/>
            <a:endParaRPr lang="en-GB" sz="3200" dirty="0" smtClean="0">
              <a:latin typeface="Calibri" pitchFamily="34" charset="0"/>
            </a:endParaRPr>
          </a:p>
          <a:p>
            <a:pPr algn="ctr"/>
            <a:endParaRPr lang="en-GB" sz="3200" dirty="0" smtClean="0">
              <a:latin typeface="Calibri" pitchFamily="34" charset="0"/>
            </a:endParaRPr>
          </a:p>
          <a:p>
            <a:pPr algn="ctr"/>
            <a:endParaRPr lang="en-GB" sz="3200" dirty="0" smtClean="0">
              <a:latin typeface="Calibri" pitchFamily="34" charset="0"/>
            </a:endParaRPr>
          </a:p>
          <a:p>
            <a:pPr algn="ctr"/>
            <a:endParaRPr lang="en-GB" sz="3200" dirty="0" smtClean="0">
              <a:latin typeface="Calibri" pitchFamily="34" charset="0"/>
            </a:endParaRPr>
          </a:p>
          <a:p>
            <a:pPr algn="ctr"/>
            <a:endParaRPr lang="en-GB" sz="3200" dirty="0" smtClean="0">
              <a:latin typeface="Calibri" pitchFamily="34" charset="0"/>
            </a:endParaRPr>
          </a:p>
          <a:p>
            <a:pPr algn="ctr"/>
            <a:endParaRPr lang="en-GB" sz="3200" dirty="0" smtClean="0">
              <a:latin typeface="Calibri" pitchFamily="34" charset="0"/>
            </a:endParaRPr>
          </a:p>
          <a:p>
            <a:pPr algn="ctr"/>
            <a:endParaRPr lang="en-GB" sz="3200" dirty="0" smtClean="0">
              <a:latin typeface="Calibri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23528" y="1340768"/>
            <a:ext cx="8496944" cy="5760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95536" y="2060848"/>
            <a:ext cx="8424936" cy="3674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it-IT" sz="3200" dirty="0" smtClean="0">
                <a:latin typeface="Calibri" pitchFamily="34" charset="0"/>
              </a:rPr>
              <a:t>Iniziative finalizzate a migliorare la comunicazione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endParaRPr lang="it-IT" sz="3200" dirty="0" smtClean="0">
              <a:latin typeface="Calibri" pitchFamily="34" charset="0"/>
            </a:endParaRP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it-IT" sz="3200" dirty="0" smtClean="0">
                <a:latin typeface="Calibri" pitchFamily="34" charset="0"/>
              </a:rPr>
              <a:t>Azioni di </a:t>
            </a:r>
            <a:r>
              <a:rPr lang="it-IT" sz="3200" dirty="0" err="1" smtClean="0">
                <a:latin typeface="Calibri" pitchFamily="34" charset="0"/>
              </a:rPr>
              <a:t>mainstreaming</a:t>
            </a:r>
            <a:r>
              <a:rPr lang="it-IT" sz="3200" dirty="0" smtClean="0">
                <a:latin typeface="Calibri" pitchFamily="34" charset="0"/>
              </a:rPr>
              <a:t> verticale, per incidere a livello regionale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it-IT" sz="3200" dirty="0" smtClean="0">
              <a:latin typeface="Calibri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it-IT" sz="3200" dirty="0" smtClean="0">
                <a:latin typeface="Calibri" pitchFamily="34" charset="0"/>
              </a:rPr>
              <a:t>Iniziative dirette ad intercettare i giovani (</a:t>
            </a:r>
            <a:r>
              <a:rPr lang="it-IT" sz="3200" i="1" dirty="0" smtClean="0">
                <a:latin typeface="Calibri" pitchFamily="34" charset="0"/>
              </a:rPr>
              <a:t>e non solo ad aspettarli allo sportello)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it-IT" sz="1700" dirty="0" smtClean="0">
              <a:latin typeface="Calibri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it-IT" dirty="0" smtClean="0"/>
          </a:p>
        </p:txBody>
      </p:sp>
      <p:sp>
        <p:nvSpPr>
          <p:cNvPr id="11" name="CasellaDiTesto 10"/>
          <p:cNvSpPr txBox="1"/>
          <p:nvPr/>
        </p:nvSpPr>
        <p:spPr>
          <a:xfrm>
            <a:off x="323528" y="1340768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bg1"/>
                </a:solidFill>
              </a:rPr>
              <a:t>Piano </a:t>
            </a:r>
            <a:r>
              <a:rPr lang="en-GB" sz="3600" b="1" dirty="0" err="1" smtClean="0">
                <a:solidFill>
                  <a:schemeClr val="bg1"/>
                </a:solidFill>
              </a:rPr>
              <a:t>d’azione</a:t>
            </a:r>
            <a:endParaRPr lang="en-GB" sz="36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323528" y="1988840"/>
            <a:ext cx="8496944" cy="39703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ctr">
              <a:buFont typeface="+mj-lt"/>
              <a:buAutoNum type="arabicPeriod"/>
            </a:pPr>
            <a:endParaRPr lang="it-IT" dirty="0" smtClean="0">
              <a:latin typeface="Calibri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it-IT" sz="2000" b="1" dirty="0" smtClean="0">
                <a:solidFill>
                  <a:schemeClr val="tx1"/>
                </a:solidFill>
                <a:latin typeface="Calibri" pitchFamily="34" charset="0"/>
              </a:rPr>
              <a:t>COMUNICAZIONE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it-IT" b="1" dirty="0" smtClean="0">
                <a:solidFill>
                  <a:srgbClr val="00B050"/>
                </a:solidFill>
                <a:latin typeface="Calibri" pitchFamily="34" charset="0"/>
              </a:rPr>
              <a:t>incontro di presentazione di ciascuno degli </a:t>
            </a:r>
            <a:r>
              <a:rPr lang="it-IT" b="1" dirty="0" err="1" smtClean="0">
                <a:solidFill>
                  <a:srgbClr val="00B050"/>
                </a:solidFill>
                <a:latin typeface="Calibri" pitchFamily="34" charset="0"/>
              </a:rPr>
              <a:t>stakeholder</a:t>
            </a:r>
            <a:r>
              <a:rPr lang="it-IT" b="1" dirty="0" smtClean="0">
                <a:solidFill>
                  <a:srgbClr val="00B050"/>
                </a:solidFill>
                <a:latin typeface="Calibri" pitchFamily="34" charset="0"/>
              </a:rPr>
              <a:t>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b="1" dirty="0" smtClean="0">
                <a:solidFill>
                  <a:srgbClr val="00B050"/>
                </a:solidFill>
                <a:latin typeface="Calibri" pitchFamily="34" charset="0"/>
              </a:rPr>
              <a:t>aggiornamento dell’indirizzario comune;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it-IT" b="1" dirty="0" smtClean="0">
                <a:solidFill>
                  <a:srgbClr val="00B050"/>
                </a:solidFill>
                <a:latin typeface="Calibri" pitchFamily="34" charset="0"/>
              </a:rPr>
              <a:t>compilazione di scheda rappresentativa di ciascuno </a:t>
            </a:r>
            <a:r>
              <a:rPr lang="it-IT" b="1" dirty="0" err="1" smtClean="0">
                <a:solidFill>
                  <a:srgbClr val="00B050"/>
                </a:solidFill>
                <a:latin typeface="Calibri" pitchFamily="34" charset="0"/>
              </a:rPr>
              <a:t>stakeholder</a:t>
            </a:r>
            <a:r>
              <a:rPr lang="it-IT" b="1" dirty="0" smtClean="0">
                <a:solidFill>
                  <a:srgbClr val="00B050"/>
                </a:solidFill>
                <a:latin typeface="Calibri" pitchFamily="34" charset="0"/>
              </a:rPr>
              <a:t>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it-IT" b="1" dirty="0" smtClean="0">
                <a:solidFill>
                  <a:srgbClr val="00B050"/>
                </a:solidFill>
                <a:latin typeface="Calibri" pitchFamily="34" charset="0"/>
              </a:rPr>
              <a:t>avvio della creazione di una mappa/vademecum online che individui fisicamente i servizi informativi esistenti sul territorio per i giovani;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it-IT" b="1" dirty="0" smtClean="0">
                <a:solidFill>
                  <a:srgbClr val="00B050"/>
                </a:solidFill>
                <a:latin typeface="Calibri" pitchFamily="34" charset="0"/>
              </a:rPr>
              <a:t>condivisione delle attività/iniziative da parte di ciascuno attraverso i social media (</a:t>
            </a:r>
            <a:r>
              <a:rPr lang="it-IT" b="1" dirty="0" err="1" smtClean="0">
                <a:solidFill>
                  <a:srgbClr val="00B050"/>
                </a:solidFill>
                <a:latin typeface="Calibri" pitchFamily="34" charset="0"/>
              </a:rPr>
              <a:t>Fb</a:t>
            </a:r>
            <a:r>
              <a:rPr lang="it-IT" b="1" dirty="0" smtClean="0">
                <a:solidFill>
                  <a:srgbClr val="00B050"/>
                </a:solidFill>
                <a:latin typeface="Calibri" pitchFamily="34" charset="0"/>
              </a:rPr>
              <a:t>, altri social network e le proprie piattaforme web.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it-IT" b="1" dirty="0" smtClean="0">
                <a:solidFill>
                  <a:srgbClr val="FF0000"/>
                </a:solidFill>
              </a:rPr>
              <a:t>Creazione di ONESTOPSHOP virtuale allo scopo di integrare i servizi offerti e di creare un canale unico di informazione sulle opportunità per i giovani sul territorio umbro</a:t>
            </a:r>
            <a:endParaRPr lang="it-IT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endParaRPr lang="it-IT" dirty="0" smtClean="0">
              <a:solidFill>
                <a:srgbClr val="0070C0"/>
              </a:solidFill>
              <a:latin typeface="Calibri" pitchFamily="34" charset="0"/>
            </a:endParaRPr>
          </a:p>
          <a:p>
            <a:pPr marL="342900" lvl="0" indent="-342900"/>
            <a:endParaRPr lang="it-IT" dirty="0" smtClean="0">
              <a:solidFill>
                <a:schemeClr val="tx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23528" y="1340768"/>
            <a:ext cx="8496944" cy="6480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23528" y="1340768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chemeClr val="bg1"/>
                </a:solidFill>
              </a:rPr>
              <a:t>Risultati raggiunti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656</Words>
  <Application>Microsoft Office PowerPoint</Application>
  <PresentationFormat>Presentazione su schermo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Seminari</cp:lastModifiedBy>
  <cp:revision>30</cp:revision>
  <dcterms:created xsi:type="dcterms:W3CDTF">2016-11-13T17:22:42Z</dcterms:created>
  <dcterms:modified xsi:type="dcterms:W3CDTF">2016-11-16T13:05:11Z</dcterms:modified>
</cp:coreProperties>
</file>