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7" r:id="rId2"/>
    <p:sldId id="258" r:id="rId3"/>
    <p:sldId id="259" r:id="rId4"/>
    <p:sldId id="265" r:id="rId5"/>
    <p:sldId id="260" r:id="rId6"/>
    <p:sldId id="261" r:id="rId7"/>
    <p:sldId id="263" r:id="rId8"/>
    <p:sldId id="264"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chart>
    <c:plotArea>
      <c:layout/>
      <c:pieChart>
        <c:varyColors val="1"/>
        <c:ser>
          <c:idx val="0"/>
          <c:order val="0"/>
          <c:dPt>
            <c:idx val="2"/>
            <c:spPr>
              <a:solidFill>
                <a:srgbClr val="00B050"/>
              </a:solidFill>
            </c:spPr>
          </c:dPt>
          <c:dPt>
            <c:idx val="3"/>
            <c:spPr>
              <a:solidFill>
                <a:schemeClr val="bg2">
                  <a:lumMod val="50000"/>
                  <a:lumOff val="50000"/>
                </a:schemeClr>
              </a:solidFill>
            </c:spPr>
          </c:dPt>
          <c:dPt>
            <c:idx val="4"/>
            <c:spPr>
              <a:solidFill>
                <a:srgbClr val="FFFF00"/>
              </a:solidFill>
            </c:spPr>
          </c:dPt>
          <c:dPt>
            <c:idx val="5"/>
            <c:spPr>
              <a:solidFill>
                <a:srgbClr val="7030A0"/>
              </a:solidFill>
            </c:spPr>
          </c:dPt>
          <c:dLbls>
            <c:spPr>
              <a:noFill/>
              <a:ln>
                <a:noFill/>
              </a:ln>
              <a:effectLst/>
            </c:spPr>
            <c:txPr>
              <a:bodyPr/>
              <a:lstStyle/>
              <a:p>
                <a:pPr>
                  <a:defRPr sz="1600"/>
                </a:pPr>
                <a:endParaRPr lang="it-IT"/>
              </a:p>
            </c:txPr>
            <c:showVal val="1"/>
            <c:showLeaderLines val="1"/>
            <c:extLst>
              <c:ext xmlns:c15="http://schemas.microsoft.com/office/drawing/2012/chart" uri="{CE6537A1-D6FC-4f65-9D91-7224C49458BB}">
                <c15:layout/>
              </c:ext>
            </c:extLst>
          </c:dLbls>
          <c:cat>
            <c:strRef>
              <c:f>Foglio1!$A$1:$A$6</c:f>
              <c:strCache>
                <c:ptCount val="6"/>
                <c:pt idx="0">
                  <c:v>studente</c:v>
                </c:pt>
                <c:pt idx="1">
                  <c:v>lavoratore</c:v>
                </c:pt>
                <c:pt idx="2">
                  <c:v>disoccupato/inoccupato</c:v>
                </c:pt>
                <c:pt idx="3">
                  <c:v>studente e lavoratore</c:v>
                </c:pt>
                <c:pt idx="4">
                  <c:v>disoccupato non in cerca di lavoro</c:v>
                </c:pt>
                <c:pt idx="5">
                  <c:v>non rispondenti</c:v>
                </c:pt>
              </c:strCache>
            </c:strRef>
          </c:cat>
          <c:val>
            <c:numRef>
              <c:f>Foglio1!$B$1:$B$6</c:f>
              <c:numCache>
                <c:formatCode>0.00%</c:formatCode>
                <c:ptCount val="6"/>
                <c:pt idx="0">
                  <c:v>0.38890000000000102</c:v>
                </c:pt>
                <c:pt idx="1">
                  <c:v>0.14119999999999999</c:v>
                </c:pt>
                <c:pt idx="2">
                  <c:v>0.18530000000000021</c:v>
                </c:pt>
                <c:pt idx="3">
                  <c:v>0.10639999999999998</c:v>
                </c:pt>
                <c:pt idx="4">
                  <c:v>1.3899999999999999E-2</c:v>
                </c:pt>
                <c:pt idx="5">
                  <c:v>0.16430000000000006</c:v>
                </c:pt>
              </c:numCache>
            </c:numRef>
          </c:val>
        </c:ser>
        <c:firstSliceAng val="0"/>
      </c:pieChart>
    </c:plotArea>
    <c:legend>
      <c:legendPos val="r"/>
      <c:layout>
        <c:manualLayout>
          <c:xMode val="edge"/>
          <c:yMode val="edge"/>
          <c:x val="0.66464464000823587"/>
          <c:y val="0.17431051321808297"/>
          <c:w val="0.32555143842313744"/>
          <c:h val="0.78872983904342309"/>
        </c:manualLayout>
      </c:layout>
      <c:txPr>
        <a:bodyPr/>
        <a:lstStyle/>
        <a:p>
          <a:pPr>
            <a:defRPr sz="1600">
              <a:latin typeface="Calibri" pitchFamily="34" charset="0"/>
            </a:defRPr>
          </a:pPr>
          <a:endParaRPr lang="it-IT"/>
        </a:p>
      </c:txPr>
    </c:legend>
    <c:plotVisOnly val="1"/>
    <c:dispBlanksAs val="zero"/>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93E186-C17F-4DF2-98BF-5EA55D20C23E}" type="datetimeFigureOut">
              <a:rPr lang="it-IT" smtClean="0"/>
              <a:pPr/>
              <a:t>15/11/2016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EADB96-9B7D-4030-9723-0AFB9A8E173D}"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25FD363D-E834-4116-8137-71955EAC43E8}" type="slidenum">
              <a:rPr lang="it-IT" smtClean="0"/>
              <a:pPr/>
              <a:t>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11/15/2016</a:t>
            </a:fld>
            <a:endParaRPr lang="en-US" dirty="0"/>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‹N›</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11/15/2016</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11/15/2016</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11/15/2016</a:t>
            </a:fld>
            <a:endParaRPr lang="en-US"/>
          </a:p>
        </p:txBody>
      </p:sp>
      <p:sp>
        <p:nvSpPr>
          <p:cNvPr id="9" name="Segnaposto numero diapositiva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10" name="Segnaposto piè di pagina 9"/>
          <p:cNvSpPr>
            <a:spLocks noGrp="1"/>
          </p:cNvSpPr>
          <p:nvPr>
            <p:ph type="ftr" sz="quarter" idx="16"/>
          </p:nvPr>
        </p:nvSpPr>
        <p:spPr/>
        <p:txBody>
          <a:bodyPr rtlCol="0"/>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11/15/2016</a:t>
            </a:fld>
            <a:endParaRPr lang="en-US"/>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6F9B8CD-342D-4579-98EC-A8FD6B7370E1}" type="datetimeFigureOut">
              <a:rPr lang="en-US" smtClean="0"/>
              <a:pPr/>
              <a:t>11/15/2016</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E6F9B8CD-342D-4579-98EC-A8FD6B7370E1}" type="datetimeFigureOut">
              <a:rPr lang="en-US" smtClean="0"/>
              <a:pPr/>
              <a:t>11/15/2016</a:t>
            </a:fld>
            <a:endParaRPr lang="en-US"/>
          </a:p>
        </p:txBody>
      </p:sp>
      <p:sp>
        <p:nvSpPr>
          <p:cNvPr id="8" name="Segnaposto piè di pagina 7"/>
          <p:cNvSpPr>
            <a:spLocks noGrp="1"/>
          </p:cNvSpPr>
          <p:nvPr>
            <p:ph type="ftr" sz="quarter" idx="11"/>
          </p:nvPr>
        </p:nvSpPr>
        <p:spPr/>
        <p:txBody>
          <a:bodyPr/>
          <a:lstStyle/>
          <a:p>
            <a:endParaRPr kumimoji="0" lang="en-US"/>
          </a:p>
        </p:txBody>
      </p:sp>
      <p:sp>
        <p:nvSpPr>
          <p:cNvPr id="9" name="Segnaposto numero diapositiva 8"/>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11/15/2016</a:t>
            </a:fld>
            <a:endParaRPr lang="en-US"/>
          </a:p>
        </p:txBody>
      </p:sp>
      <p:sp>
        <p:nvSpPr>
          <p:cNvPr id="7" name="Segnaposto numero diapositiva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8" name="Segnaposto piè di pagina 7"/>
          <p:cNvSpPr>
            <a:spLocks noGrp="1"/>
          </p:cNvSpPr>
          <p:nvPr>
            <p:ph type="ftr" sz="quarter" idx="12"/>
          </p:nvPr>
        </p:nvSpPr>
        <p:spPr/>
        <p:txBody>
          <a:bodyPr rtlCol="0"/>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F9B8CD-342D-4579-98EC-A8FD6B7370E1}" type="datetimeFigureOut">
              <a:rPr lang="en-US" smtClean="0"/>
              <a:pPr/>
              <a:t>11/15/2016</a:t>
            </a:fld>
            <a:endParaRPr lang="en-US"/>
          </a:p>
        </p:txBody>
      </p:sp>
      <p:sp>
        <p:nvSpPr>
          <p:cNvPr id="3" name="Segnaposto piè di pagina 2"/>
          <p:cNvSpPr>
            <a:spLocks noGrp="1"/>
          </p:cNvSpPr>
          <p:nvPr>
            <p:ph type="ftr" sz="quarter" idx="11"/>
          </p:nvPr>
        </p:nvSpPr>
        <p:spPr/>
        <p:txBody>
          <a:bodyPr/>
          <a:lstStyle/>
          <a:p>
            <a:endParaRPr kumimoji="0" lang="en-US"/>
          </a:p>
        </p:txBody>
      </p:sp>
      <p:sp>
        <p:nvSpPr>
          <p:cNvPr id="4" name="Segnaposto numero diapositiva 3"/>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11/15/2016</a:t>
            </a:fld>
            <a:endParaRPr lang="en-US" dirty="0"/>
          </a:p>
        </p:txBody>
      </p:sp>
      <p:sp>
        <p:nvSpPr>
          <p:cNvPr id="22" name="Segnaposto numero diapositiva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3" name="Segnaposto piè di pagina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11/15/2016</a:t>
            </a:fld>
            <a:endParaRPr lang="en-US"/>
          </a:p>
        </p:txBody>
      </p:sp>
      <p:sp>
        <p:nvSpPr>
          <p:cNvPr id="18" name="Segnaposto numero diapositiva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1" name="Segnaposto piè di pagina 20"/>
          <p:cNvSpPr>
            <a:spLocks noGrp="1"/>
          </p:cNvSpPr>
          <p:nvPr>
            <p:ph type="ftr" sz="quarter" idx="12"/>
          </p:nvPr>
        </p:nvSpPr>
        <p:spPr/>
        <p:txBody>
          <a:bodyPr rtlCol="0"/>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11/15/2016</a:t>
            </a:fld>
            <a:endParaRPr lang="en-US" dirty="0">
              <a:solidFill>
                <a:schemeClr val="tx2"/>
              </a:solidFill>
            </a:endParaRPr>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www.elgpn.eu/publications/browse-by-language/english/elgpn-progress-report-2013-2014/" TargetMode="External"/><Relationship Id="rId2" Type="http://schemas.openxmlformats.org/officeDocument/2006/relationships/hyperlink" Target="http://www.linkiesta.it/disabili-invalidi-lavoratori" TargetMode="External"/><Relationship Id="rId1" Type="http://schemas.openxmlformats.org/officeDocument/2006/relationships/slideLayout" Target="../slideLayouts/slideLayout2.xml"/><Relationship Id="rId4" Type="http://schemas.openxmlformats.org/officeDocument/2006/relationships/hyperlink" Target="http://www.istat.it/it/archivio/8939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23728" y="1772816"/>
            <a:ext cx="6048672" cy="2669682"/>
          </a:xfrm>
        </p:spPr>
        <p:txBody>
          <a:bodyPr>
            <a:normAutofit fontScale="90000"/>
          </a:bodyPr>
          <a:lstStyle/>
          <a:p>
            <a:pPr algn="ctr"/>
            <a:r>
              <a:rPr lang="it-IT" b="0" i="1" dirty="0" smtClean="0">
                <a:effectLst>
                  <a:outerShdw blurRad="38100" dist="38100" dir="2700000" algn="tl">
                    <a:srgbClr val="000000">
                      <a:alpha val="43137"/>
                    </a:srgbClr>
                  </a:outerShdw>
                </a:effectLst>
              </a:rPr>
              <a:t>L</a:t>
            </a:r>
            <a:r>
              <a:rPr lang="it-IT" b="0" i="1" dirty="0" smtClean="0">
                <a:effectLst>
                  <a:outerShdw blurRad="38100" dist="38100" dir="2700000" algn="tl">
                    <a:srgbClr val="000000">
                      <a:alpha val="43137"/>
                    </a:srgbClr>
                  </a:outerShdw>
                </a:effectLst>
                <a:latin typeface="Century Schoolbook"/>
              </a:rPr>
              <a:t>ÈD: Il lavoro È un diritto. </a:t>
            </a:r>
            <a:r>
              <a:rPr lang="it-IT" b="0" i="1" dirty="0" smtClean="0">
                <a:latin typeface="Century Schoolbook"/>
              </a:rPr>
              <a:t>Nuove soluzioni all’auto-orientamento al lavoro e per il </a:t>
            </a:r>
            <a:r>
              <a:rPr lang="it-IT" b="0" i="1" dirty="0" err="1" smtClean="0">
                <a:latin typeface="Century Schoolbook"/>
              </a:rPr>
              <a:t>recruiting</a:t>
            </a:r>
            <a:r>
              <a:rPr lang="it-IT" b="0" i="1" dirty="0" smtClean="0">
                <a:latin typeface="Century Schoolbook"/>
              </a:rPr>
              <a:t> online di persone con </a:t>
            </a:r>
            <a:r>
              <a:rPr lang="it-IT" b="0" i="1" dirty="0" err="1" smtClean="0">
                <a:latin typeface="Century Schoolbook"/>
              </a:rPr>
              <a:t>disabilitÀ</a:t>
            </a:r>
            <a:r>
              <a:rPr lang="it-IT" b="0" i="1" dirty="0" smtClean="0">
                <a:effectLst>
                  <a:outerShdw blurRad="38100" dist="38100" dir="2700000" algn="tl">
                    <a:srgbClr val="000000">
                      <a:alpha val="43137"/>
                    </a:srgbClr>
                  </a:outerShdw>
                </a:effectLst>
              </a:rPr>
              <a:t/>
            </a:r>
            <a:br>
              <a:rPr lang="it-IT" b="0" i="1" dirty="0" smtClean="0">
                <a:effectLst>
                  <a:outerShdw blurRad="38100" dist="38100" dir="2700000" algn="tl">
                    <a:srgbClr val="000000">
                      <a:alpha val="43137"/>
                    </a:srgbClr>
                  </a:outerShdw>
                </a:effectLst>
              </a:rPr>
            </a:br>
            <a:endParaRPr lang="it-IT" b="0" i="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2411760" y="4365104"/>
            <a:ext cx="6172200" cy="2276872"/>
          </a:xfrm>
        </p:spPr>
        <p:txBody>
          <a:bodyPr>
            <a:noAutofit/>
          </a:bodyPr>
          <a:lstStyle/>
          <a:p>
            <a:pPr algn="r"/>
            <a:endParaRPr lang="it-IT" sz="1400" dirty="0" smtClean="0"/>
          </a:p>
          <a:p>
            <a:pPr algn="r"/>
            <a:endParaRPr lang="it-IT" sz="1400" dirty="0" smtClean="0"/>
          </a:p>
          <a:p>
            <a:pPr algn="r"/>
            <a:r>
              <a:rPr lang="it-IT" sz="1400" dirty="0" smtClean="0"/>
              <a:t>Cristina </a:t>
            </a:r>
            <a:r>
              <a:rPr lang="it-IT" sz="1400" dirty="0" err="1" smtClean="0"/>
              <a:t>Formiconi</a:t>
            </a:r>
            <a:endParaRPr lang="it-IT" sz="1400" dirty="0" smtClean="0"/>
          </a:p>
          <a:p>
            <a:pPr algn="r"/>
            <a:r>
              <a:rPr lang="it-IT" sz="1400" b="0" i="1" dirty="0" smtClean="0"/>
              <a:t>Dottoranda in </a:t>
            </a:r>
            <a:r>
              <a:rPr lang="it-IT" sz="1400" b="0" i="1" dirty="0" err="1" smtClean="0"/>
              <a:t>Human</a:t>
            </a:r>
            <a:r>
              <a:rPr lang="it-IT" sz="1400" b="0" i="1" dirty="0" smtClean="0"/>
              <a:t> </a:t>
            </a:r>
            <a:r>
              <a:rPr lang="it-IT" sz="1400" b="0" i="1" dirty="0" err="1" smtClean="0"/>
              <a:t>Sciences</a:t>
            </a:r>
            <a:r>
              <a:rPr lang="it-IT" sz="1400" b="0" i="1" dirty="0" smtClean="0"/>
              <a:t> Università di Macerata</a:t>
            </a:r>
          </a:p>
          <a:p>
            <a:pPr algn="r"/>
            <a:r>
              <a:rPr lang="it-IT" sz="1400" dirty="0" smtClean="0"/>
              <a:t>Paola </a:t>
            </a:r>
            <a:r>
              <a:rPr lang="it-IT" sz="1400" dirty="0" err="1" smtClean="0"/>
              <a:t>Nicolini</a:t>
            </a:r>
            <a:endParaRPr lang="it-IT" sz="1400" dirty="0" smtClean="0"/>
          </a:p>
          <a:p>
            <a:pPr algn="r"/>
            <a:r>
              <a:rPr lang="it-IT" sz="1400" b="0" i="1" dirty="0" smtClean="0"/>
              <a:t>Professore Associato Università di Macerata</a:t>
            </a:r>
          </a:p>
          <a:p>
            <a:pPr algn="r"/>
            <a:r>
              <a:rPr lang="it-IT" sz="1400" dirty="0" smtClean="0"/>
              <a:t>Daniele Regolo</a:t>
            </a:r>
          </a:p>
          <a:p>
            <a:pPr algn="r"/>
            <a:r>
              <a:rPr lang="it-IT" sz="1400" b="0" i="1" dirty="0" smtClean="0"/>
              <a:t>Presidente e fondatore Jobmetoo</a:t>
            </a:r>
            <a:endParaRPr lang="it-IT" sz="1400" b="0" i="1" dirty="0"/>
          </a:p>
        </p:txBody>
      </p:sp>
      <p:pic>
        <p:nvPicPr>
          <p:cNvPr id="4" name="Picture 8" descr="Sigillo"/>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15875"/>
            <a:ext cx="1035050" cy="1044575"/>
          </a:xfrm>
          <a:prstGeom prst="rect">
            <a:avLst/>
          </a:prstGeom>
          <a:noFill/>
          <a:ln w="9525">
            <a:noFill/>
            <a:miter lim="800000"/>
            <a:headEnd/>
            <a:tailEnd/>
          </a:ln>
        </p:spPr>
      </p:pic>
      <p:sp>
        <p:nvSpPr>
          <p:cNvPr id="5" name="Text Box 10"/>
          <p:cNvSpPr txBox="1">
            <a:spLocks noChangeArrowheads="1"/>
          </p:cNvSpPr>
          <p:nvPr/>
        </p:nvSpPr>
        <p:spPr bwMode="auto">
          <a:xfrm>
            <a:off x="1108075" y="244475"/>
            <a:ext cx="2401042" cy="369332"/>
          </a:xfrm>
          <a:prstGeom prst="rect">
            <a:avLst/>
          </a:prstGeom>
          <a:noFill/>
          <a:ln w="9525">
            <a:noFill/>
            <a:miter lim="800000"/>
            <a:headEnd/>
            <a:tailEnd/>
          </a:ln>
        </p:spPr>
        <p:txBody>
          <a:bodyPr wrap="none">
            <a:spAutoFit/>
          </a:bodyPr>
          <a:lstStyle/>
          <a:p>
            <a:pPr defTabSz="914400"/>
            <a:r>
              <a:rPr lang="it-IT" altLang="it-IT" b="1" dirty="0" smtClean="0">
                <a:solidFill>
                  <a:schemeClr val="folHlink"/>
                </a:solidFill>
                <a:latin typeface="Calibri" pitchFamily="34" charset="0"/>
              </a:rPr>
              <a:t>Università di Macerata </a:t>
            </a:r>
            <a:endParaRPr lang="it-IT" altLang="it-IT" b="1" dirty="0">
              <a:solidFill>
                <a:schemeClr val="folHlink"/>
              </a:solidFill>
              <a:latin typeface="Calibri" pitchFamily="34" charset="0"/>
            </a:endParaRPr>
          </a:p>
        </p:txBody>
      </p:sp>
      <p:pic>
        <p:nvPicPr>
          <p:cNvPr id="6" name="Immagine 9" descr="download (1).jpg"/>
          <p:cNvPicPr>
            <a:picLocks noChangeAspect="1"/>
          </p:cNvPicPr>
          <p:nvPr/>
        </p:nvPicPr>
        <p:blipFill>
          <a:blip r:embed="rId4" cstate="print"/>
          <a:srcRect/>
          <a:stretch>
            <a:fillRect/>
          </a:stretch>
        </p:blipFill>
        <p:spPr bwMode="auto">
          <a:xfrm>
            <a:off x="1108075" y="908720"/>
            <a:ext cx="2628900" cy="6191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7467600" cy="648072"/>
          </a:xfrm>
        </p:spPr>
        <p:txBody>
          <a:bodyPr>
            <a:noAutofit/>
          </a:bodyPr>
          <a:lstStyle/>
          <a:p>
            <a:r>
              <a:rPr lang="it-IT" sz="2200" dirty="0" smtClean="0">
                <a:solidFill>
                  <a:srgbClr val="FF0000"/>
                </a:solidFill>
              </a:rPr>
              <a:t>ESEMPIO </a:t>
            </a:r>
            <a:r>
              <a:rPr lang="it-IT" sz="2200" dirty="0" err="1" smtClean="0">
                <a:solidFill>
                  <a:srgbClr val="FF0000"/>
                </a:solidFill>
              </a:rPr>
              <a:t>DI</a:t>
            </a:r>
            <a:r>
              <a:rPr lang="it-IT" sz="2200" dirty="0" smtClean="0">
                <a:solidFill>
                  <a:srgbClr val="FF0000"/>
                </a:solidFill>
              </a:rPr>
              <a:t> UNA CATEGORIA PROFESSIONALE</a:t>
            </a:r>
            <a:endParaRPr lang="it-IT" sz="2200" dirty="0">
              <a:solidFill>
                <a:srgbClr val="FF0000"/>
              </a:solidFill>
            </a:endParaRPr>
          </a:p>
        </p:txBody>
      </p:sp>
      <p:graphicFrame>
        <p:nvGraphicFramePr>
          <p:cNvPr id="3" name="Tabella 2"/>
          <p:cNvGraphicFramePr>
            <a:graphicFrameLocks noGrp="1"/>
          </p:cNvGraphicFramePr>
          <p:nvPr/>
        </p:nvGraphicFramePr>
        <p:xfrm>
          <a:off x="539552" y="1124750"/>
          <a:ext cx="7560840" cy="5400590"/>
        </p:xfrm>
        <a:graphic>
          <a:graphicData uri="http://schemas.openxmlformats.org/drawingml/2006/table">
            <a:tbl>
              <a:tblPr/>
              <a:tblGrid>
                <a:gridCol w="7560840"/>
              </a:tblGrid>
              <a:tr h="415430">
                <a:tc>
                  <a:txBody>
                    <a:bodyPr/>
                    <a:lstStyle/>
                    <a:p>
                      <a:pPr>
                        <a:lnSpc>
                          <a:spcPct val="115000"/>
                        </a:lnSpc>
                        <a:spcAft>
                          <a:spcPts val="0"/>
                        </a:spcAft>
                      </a:pPr>
                      <a:r>
                        <a:rPr lang="it-IT" sz="1800" b="1" dirty="0">
                          <a:latin typeface="Calibri"/>
                          <a:ea typeface="SimSun"/>
                          <a:cs typeface="Times New Roman"/>
                        </a:rPr>
                        <a:t>CATEGORIA PROFESSIONALE: </a:t>
                      </a:r>
                      <a:r>
                        <a:rPr lang="it-IT" sz="1800" dirty="0">
                          <a:latin typeface="Calibri"/>
                          <a:ea typeface="SimSun"/>
                          <a:cs typeface="Times New Roman"/>
                        </a:rPr>
                        <a:t>BANCARIO –CREDITIZIO - ASSICURATIVO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b="1" dirty="0">
                          <a:latin typeface="Calibri"/>
                          <a:ea typeface="SimSun"/>
                          <a:cs typeface="Times New Roman"/>
                        </a:rPr>
                        <a:t>PROFILI PROFESSIONALI</a:t>
                      </a:r>
                      <a:endParaRPr lang="it-IT" sz="1800" dirty="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Tecnici del lavoro bancario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Addetti agli sportelli assicurativi, bancari e di altri intermediari finanziari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Specialisti in attività finanziarie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Periti, valutatori di rischio e liquidatori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Addetti ai servizi statistici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Tecnici dell’acquisizione delle informazioni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Addetti alle operazioni finanziarie per conto dell’impresa o dell’organizzazione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Tecnici della locazione finanziaria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Tecnici dei contratti di scambio, a premi e del recupero crediti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Addetti agli sportelli per l’esazione di imposte e contributi e al recupero crediti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430">
                <a:tc>
                  <a:txBody>
                    <a:bodyPr/>
                    <a:lstStyle/>
                    <a:p>
                      <a:pPr>
                        <a:lnSpc>
                          <a:spcPct val="115000"/>
                        </a:lnSpc>
                        <a:spcAft>
                          <a:spcPts val="0"/>
                        </a:spcAft>
                      </a:pPr>
                      <a:r>
                        <a:rPr lang="it-IT" sz="1800" dirty="0">
                          <a:latin typeface="Calibri"/>
                          <a:ea typeface="SimSun"/>
                          <a:cs typeface="Times New Roman"/>
                        </a:rPr>
                        <a:t>Agenti assicurativi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62074"/>
          </a:xfrm>
        </p:spPr>
        <p:txBody>
          <a:bodyPr>
            <a:normAutofit/>
          </a:bodyPr>
          <a:lstStyle/>
          <a:p>
            <a:r>
              <a:rPr lang="it-IT" sz="2400" dirty="0" smtClean="0">
                <a:solidFill>
                  <a:srgbClr val="FF0000"/>
                </a:solidFill>
              </a:rPr>
              <a:t>ESEMPIO DI CATALOGO DELLE CONOSCENZE</a:t>
            </a:r>
            <a:endParaRPr lang="it-IT" sz="2400" dirty="0">
              <a:solidFill>
                <a:srgbClr val="FF0000"/>
              </a:solidFill>
            </a:endParaRPr>
          </a:p>
        </p:txBody>
      </p:sp>
      <p:graphicFrame>
        <p:nvGraphicFramePr>
          <p:cNvPr id="3" name="Tabella 2"/>
          <p:cNvGraphicFramePr>
            <a:graphicFrameLocks noGrp="1"/>
          </p:cNvGraphicFramePr>
          <p:nvPr/>
        </p:nvGraphicFramePr>
        <p:xfrm>
          <a:off x="539552" y="1412778"/>
          <a:ext cx="7416824" cy="4968548"/>
        </p:xfrm>
        <a:graphic>
          <a:graphicData uri="http://schemas.openxmlformats.org/drawingml/2006/table">
            <a:tbl>
              <a:tblPr/>
              <a:tblGrid>
                <a:gridCol w="7416824"/>
              </a:tblGrid>
              <a:tr h="382196">
                <a:tc>
                  <a:txBody>
                    <a:bodyPr/>
                    <a:lstStyle/>
                    <a:p>
                      <a:pPr>
                        <a:lnSpc>
                          <a:spcPct val="115000"/>
                        </a:lnSpc>
                        <a:spcAft>
                          <a:spcPts val="0"/>
                        </a:spcAft>
                      </a:pPr>
                      <a:r>
                        <a:rPr lang="it-IT" sz="2000" b="1" dirty="0">
                          <a:latin typeface="Calibri"/>
                          <a:ea typeface="SimSun"/>
                          <a:cs typeface="Times New Roman"/>
                        </a:rPr>
                        <a:t>CONOSCENZE</a:t>
                      </a:r>
                      <a:endParaRPr lang="it-IT" sz="2000" dirty="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Lingua italiana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Lavoro d’ufficio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Servizi ai clienti e alle persone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a:latin typeface="Calibri"/>
                          <a:ea typeface="SimSun"/>
                          <a:cs typeface="Times New Roman"/>
                        </a:rPr>
                        <a:t>Economia e contabilità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Legislazioni e istituzioni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a:latin typeface="Calibri"/>
                          <a:ea typeface="SimSun"/>
                          <a:cs typeface="Times New Roman"/>
                        </a:rPr>
                        <a:t>Matematica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a:latin typeface="Calibri"/>
                          <a:ea typeface="SimSun"/>
                          <a:cs typeface="Times New Roman"/>
                        </a:rPr>
                        <a:t>Impresa e gestione di impresa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Commercializzazione e vendita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Lingua straniera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Informatica ed elettronica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Gestione del personale e delle risorse umane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196">
                <a:tc>
                  <a:txBody>
                    <a:bodyPr/>
                    <a:lstStyle/>
                    <a:p>
                      <a:pPr>
                        <a:lnSpc>
                          <a:spcPct val="115000"/>
                        </a:lnSpc>
                        <a:spcAft>
                          <a:spcPts val="0"/>
                        </a:spcAft>
                      </a:pPr>
                      <a:r>
                        <a:rPr lang="it-IT" sz="2000" dirty="0">
                          <a:latin typeface="Calibri"/>
                          <a:ea typeface="SimSun"/>
                          <a:cs typeface="Times New Roman"/>
                        </a:rPr>
                        <a:t>Progettazione tecnica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7601272" cy="634082"/>
          </a:xfrm>
        </p:spPr>
        <p:txBody>
          <a:bodyPr>
            <a:normAutofit/>
          </a:bodyPr>
          <a:lstStyle/>
          <a:p>
            <a:r>
              <a:rPr lang="it-IT" sz="2400" dirty="0" smtClean="0">
                <a:solidFill>
                  <a:srgbClr val="FF0000"/>
                </a:solidFill>
              </a:rPr>
              <a:t>ESEMPIO DELLE POSSIBILI COMPETENZE</a:t>
            </a:r>
            <a:endParaRPr lang="it-IT" sz="2400" dirty="0">
              <a:solidFill>
                <a:srgbClr val="FF0000"/>
              </a:solidFill>
            </a:endParaRPr>
          </a:p>
        </p:txBody>
      </p:sp>
      <p:graphicFrame>
        <p:nvGraphicFramePr>
          <p:cNvPr id="3" name="Tabella 2"/>
          <p:cNvGraphicFramePr>
            <a:graphicFrameLocks noGrp="1"/>
          </p:cNvGraphicFramePr>
          <p:nvPr/>
        </p:nvGraphicFramePr>
        <p:xfrm>
          <a:off x="323528" y="1196752"/>
          <a:ext cx="7632848" cy="5772590"/>
        </p:xfrm>
        <a:graphic>
          <a:graphicData uri="http://schemas.openxmlformats.org/drawingml/2006/table">
            <a:tbl>
              <a:tblPr/>
              <a:tblGrid>
                <a:gridCol w="3816424"/>
                <a:gridCol w="3816424"/>
              </a:tblGrid>
              <a:tr h="301718">
                <a:tc>
                  <a:txBody>
                    <a:bodyPr/>
                    <a:lstStyle/>
                    <a:p>
                      <a:pPr>
                        <a:lnSpc>
                          <a:spcPct val="115000"/>
                        </a:lnSpc>
                        <a:spcAft>
                          <a:spcPts val="0"/>
                        </a:spcAft>
                      </a:pPr>
                      <a:r>
                        <a:rPr lang="it-IT" sz="2000" b="1" dirty="0">
                          <a:latin typeface="Calibri"/>
                          <a:ea typeface="SimSun"/>
                          <a:cs typeface="Times New Roman"/>
                        </a:rPr>
                        <a:t>COMPETENZE</a:t>
                      </a:r>
                      <a:endParaRPr lang="it-IT" sz="2000" dirty="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it-IT" sz="2000">
                        <a:latin typeface="Calibri"/>
                        <a:ea typeface="SimSu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dirty="0">
                          <a:latin typeface="Calibri"/>
                          <a:ea typeface="SimSun"/>
                          <a:cs typeface="Times New Roman"/>
                        </a:rPr>
                        <a:t>TECNICO PROFESSIONALI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a:latin typeface="Calibri"/>
                          <a:ea typeface="SimSun"/>
                          <a:cs typeface="Times New Roman"/>
                        </a:rPr>
                        <a:t>TRASVERSALI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dirty="0">
                          <a:latin typeface="Calibri"/>
                          <a:ea typeface="SimSun"/>
                          <a:cs typeface="Times New Roman"/>
                        </a:rPr>
                        <a:t>Comprendere testi scritti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a:latin typeface="Calibri"/>
                          <a:ea typeface="SimSun"/>
                          <a:cs typeface="Times New Roman"/>
                        </a:rPr>
                        <a:t>Parlare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Orientamento al servizio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a:latin typeface="Calibri"/>
                          <a:ea typeface="SimSun"/>
                          <a:cs typeface="Times New Roman"/>
                        </a:rPr>
                        <a:t>Ascoltare attivamente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dirty="0">
                          <a:latin typeface="Calibri"/>
                          <a:ea typeface="SimSun"/>
                          <a:cs typeface="Times New Roman"/>
                        </a:rPr>
                        <a:t>Comprendere gli altri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a:latin typeface="Calibri"/>
                          <a:ea typeface="SimSun"/>
                          <a:cs typeface="Times New Roman"/>
                        </a:rPr>
                        <a:t>Gestire il tempo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dirty="0">
                          <a:latin typeface="Calibri"/>
                          <a:ea typeface="SimSun"/>
                          <a:cs typeface="Times New Roman"/>
                        </a:rPr>
                        <a:t>Istruire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a:latin typeface="Calibri"/>
                          <a:ea typeface="SimSun"/>
                          <a:cs typeface="Times New Roman"/>
                        </a:rPr>
                        <a:t>Negoziare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Strategie di apprendimento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Scrivere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Gestire risorse finanziarie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Adattabilità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Gestire risorse umane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Apprendimento attivo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Controllare la qualità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Senso critico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Programmare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Risolvere problemi complessi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Gestire risorse materiali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Monitorare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r>
                        <a:rPr lang="it-IT" sz="2000">
                          <a:latin typeface="Calibri"/>
                          <a:ea typeface="SimSun"/>
                          <a:cs typeface="Times New Roman"/>
                        </a:rPr>
                        <a:t>Selezionare strumenti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Valutare e prendere decisioni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endParaRPr lang="it-IT" sz="200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Persuadere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18">
                <a:tc>
                  <a:txBody>
                    <a:bodyPr/>
                    <a:lstStyle/>
                    <a:p>
                      <a:pPr>
                        <a:lnSpc>
                          <a:spcPct val="115000"/>
                        </a:lnSpc>
                        <a:spcAft>
                          <a:spcPts val="0"/>
                        </a:spcAft>
                      </a:pPr>
                      <a:endParaRPr lang="it-IT" sz="200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Capacità di analisi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790">
                <a:tc>
                  <a:txBody>
                    <a:bodyPr/>
                    <a:lstStyle/>
                    <a:p>
                      <a:pPr>
                        <a:lnSpc>
                          <a:spcPct val="115000"/>
                        </a:lnSpc>
                        <a:spcAft>
                          <a:spcPts val="0"/>
                        </a:spcAft>
                      </a:pPr>
                      <a:endParaRPr lang="it-IT" sz="200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2000" dirty="0">
                          <a:latin typeface="Calibri"/>
                          <a:ea typeface="SimSun"/>
                          <a:cs typeface="Times New Roman"/>
                        </a:rPr>
                        <a:t>Risolvere problemi imprevisti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827640" cy="432048"/>
          </a:xfrm>
        </p:spPr>
        <p:txBody>
          <a:bodyPr>
            <a:noAutofit/>
          </a:bodyPr>
          <a:lstStyle/>
          <a:p>
            <a:r>
              <a:rPr lang="it-IT" sz="2400" dirty="0" smtClean="0">
                <a:solidFill>
                  <a:srgbClr val="FF0000"/>
                </a:solidFill>
              </a:rPr>
              <a:t>POSSIBILI CONDIZIONI DI LAVORO</a:t>
            </a:r>
            <a:endParaRPr lang="it-IT" sz="2400" dirty="0">
              <a:solidFill>
                <a:srgbClr val="FF0000"/>
              </a:solidFill>
            </a:endParaRPr>
          </a:p>
        </p:txBody>
      </p:sp>
      <p:graphicFrame>
        <p:nvGraphicFramePr>
          <p:cNvPr id="3" name="Tabella 2"/>
          <p:cNvGraphicFramePr>
            <a:graphicFrameLocks noGrp="1"/>
          </p:cNvGraphicFramePr>
          <p:nvPr/>
        </p:nvGraphicFramePr>
        <p:xfrm>
          <a:off x="251520" y="764693"/>
          <a:ext cx="7920880" cy="6079276"/>
        </p:xfrm>
        <a:graphic>
          <a:graphicData uri="http://schemas.openxmlformats.org/drawingml/2006/table">
            <a:tbl>
              <a:tblPr/>
              <a:tblGrid>
                <a:gridCol w="7920880"/>
              </a:tblGrid>
              <a:tr h="212726">
                <a:tc>
                  <a:txBody>
                    <a:bodyPr/>
                    <a:lstStyle/>
                    <a:p>
                      <a:pPr>
                        <a:lnSpc>
                          <a:spcPct val="115000"/>
                        </a:lnSpc>
                        <a:spcAft>
                          <a:spcPts val="0"/>
                        </a:spcAft>
                      </a:pPr>
                      <a:r>
                        <a:rPr lang="it-IT" sz="1200" b="1" dirty="0">
                          <a:latin typeface="Calibri"/>
                          <a:ea typeface="SimSun"/>
                          <a:cs typeface="Times New Roman"/>
                        </a:rPr>
                        <a:t>CONDIZIONI </a:t>
                      </a:r>
                      <a:r>
                        <a:rPr lang="it-IT" sz="1200" b="1" dirty="0" err="1">
                          <a:latin typeface="Calibri"/>
                          <a:ea typeface="SimSun"/>
                          <a:cs typeface="Times New Roman"/>
                        </a:rPr>
                        <a:t>DI</a:t>
                      </a:r>
                      <a:r>
                        <a:rPr lang="it-IT" sz="1200" b="1" dirty="0">
                          <a:latin typeface="Calibri"/>
                          <a:ea typeface="SimSun"/>
                          <a:cs typeface="Times New Roman"/>
                        </a:rPr>
                        <a:t> LAVORO</a:t>
                      </a:r>
                      <a:endParaRPr lang="it-IT" sz="1200" dirty="0">
                        <a:latin typeface="Calibri"/>
                        <a:ea typeface="SimSun"/>
                        <a:cs typeface="Times New Roman"/>
                      </a:endParaRP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Numerosi contatti con altre persone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Importanza interazioni con clienti esterni o pubblico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Frequenti scadenze non rinviabili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Frequente comunicazione a faccia a faccia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Importanza essere accurati e precisi nel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Frequente uso della posta elettronica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Frequente lavoro al chiuso, in un luogo controllato dal punto di vista ambientale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Frequente redazione di lettere o appunti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Frequenti conversazioni telefoniche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Lavoro che richiede di stare seduto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Libertà di definire compiti, priorità e obiettivi del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Importanza interazione con colleghi e gruppi di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Decisioni hanno impatto su altre persone o su immagine datore di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Libertà di prendere decisioni senza supervisione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091">
                <a:tc>
                  <a:txBody>
                    <a:bodyPr/>
                    <a:lstStyle/>
                    <a:p>
                      <a:pPr>
                        <a:lnSpc>
                          <a:spcPct val="115000"/>
                        </a:lnSpc>
                        <a:spcAft>
                          <a:spcPts val="0"/>
                        </a:spcAft>
                      </a:pPr>
                      <a:r>
                        <a:rPr lang="it-IT" sz="1200" dirty="0">
                          <a:latin typeface="Calibri"/>
                          <a:ea typeface="SimSun"/>
                          <a:cs typeface="Times New Roman"/>
                        </a:rPr>
                        <a:t>Spesso c’è necessità di prendere decisioni che condizionano altre persone o l’immagine del datore di lavoro</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Livello di competizione nell’ambiente lavorativo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659">
                <a:tc>
                  <a:txBody>
                    <a:bodyPr/>
                    <a:lstStyle/>
                    <a:p>
                      <a:pPr>
                        <a:lnSpc>
                          <a:spcPct val="115000"/>
                        </a:lnSpc>
                        <a:spcAft>
                          <a:spcPts val="0"/>
                        </a:spcAft>
                      </a:pPr>
                      <a:r>
                        <a:rPr lang="it-IT" sz="1200" dirty="0">
                          <a:latin typeface="Calibri"/>
                          <a:ea typeface="SimSun"/>
                          <a:cs typeface="Times New Roman"/>
                        </a:rPr>
                        <a:t>Gravità delle conseguenze degli errori commessi sul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Importanza del coordinamento di altre persone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Possibili contatti con persone arrabbiate o aggressive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Possibile presenza di situazioni di conflitto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Responsabilità della produzione e dei risultati di altri lavoratori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Vicinanza fisica ad altre persone nello svolgimento del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Importanza e centralità svolgimento compiti ripetitivi</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Livello di automazione nel lavoro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a:latin typeface="Calibri"/>
                          <a:ea typeface="SimSun"/>
                          <a:cs typeface="Times New Roman"/>
                        </a:rPr>
                        <a:t>Lavoro richiede di eseguire movimenti ripetitivi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Frequente lavoro all’aperto, con esposizione a tutte le condizioni climatiche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943">
                <a:tc>
                  <a:txBody>
                    <a:bodyPr/>
                    <a:lstStyle/>
                    <a:p>
                      <a:pPr>
                        <a:lnSpc>
                          <a:spcPct val="115000"/>
                        </a:lnSpc>
                        <a:spcAft>
                          <a:spcPts val="0"/>
                        </a:spcAft>
                      </a:pPr>
                      <a:r>
                        <a:rPr lang="it-IT" sz="1200" dirty="0">
                          <a:latin typeface="Calibri"/>
                          <a:ea typeface="SimSun"/>
                          <a:cs typeface="Times New Roman"/>
                        </a:rPr>
                        <a:t>Responsabilità salute e sicurezza di altri lavoratori </a:t>
                      </a:r>
                    </a:p>
                  </a:txBody>
                  <a:tcPr marL="49537" marR="49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260648"/>
            <a:ext cx="7755632" cy="634082"/>
          </a:xfrm>
        </p:spPr>
        <p:txBody>
          <a:bodyPr>
            <a:normAutofit/>
          </a:bodyPr>
          <a:lstStyle/>
          <a:p>
            <a:r>
              <a:rPr lang="it-IT" sz="2400" dirty="0" smtClean="0">
                <a:solidFill>
                  <a:srgbClr val="FF0000"/>
                </a:solidFill>
              </a:rPr>
              <a:t>PROFILO DELLE INTELLIGENZE</a:t>
            </a:r>
            <a:endParaRPr lang="it-IT" sz="2400" dirty="0">
              <a:solidFill>
                <a:srgbClr val="FF0000"/>
              </a:solidFill>
            </a:endParaRPr>
          </a:p>
        </p:txBody>
      </p:sp>
      <p:graphicFrame>
        <p:nvGraphicFramePr>
          <p:cNvPr id="3" name="Tabella 2"/>
          <p:cNvGraphicFramePr>
            <a:graphicFrameLocks noGrp="1"/>
          </p:cNvGraphicFramePr>
          <p:nvPr>
            <p:extLst>
              <p:ext uri="{D42A27DB-BD31-4B8C-83A1-F6EECF244321}">
                <p14:modId xmlns:p14="http://schemas.microsoft.com/office/powerpoint/2010/main" xmlns="" val="55595860"/>
              </p:ext>
            </p:extLst>
          </p:nvPr>
        </p:nvGraphicFramePr>
        <p:xfrm>
          <a:off x="179512" y="908720"/>
          <a:ext cx="8064896" cy="5806069"/>
        </p:xfrm>
        <a:graphic>
          <a:graphicData uri="http://schemas.openxmlformats.org/drawingml/2006/table">
            <a:tbl>
              <a:tblPr/>
              <a:tblGrid>
                <a:gridCol w="8064896"/>
              </a:tblGrid>
              <a:tr h="393718">
                <a:tc>
                  <a:txBody>
                    <a:bodyPr/>
                    <a:lstStyle/>
                    <a:p>
                      <a:pPr>
                        <a:lnSpc>
                          <a:spcPct val="115000"/>
                        </a:lnSpc>
                        <a:spcAft>
                          <a:spcPts val="0"/>
                        </a:spcAft>
                      </a:pPr>
                      <a:r>
                        <a:rPr lang="it-IT" sz="1800" b="1" dirty="0">
                          <a:latin typeface="Calibri"/>
                          <a:ea typeface="SimSun"/>
                          <a:cs typeface="Times New Roman"/>
                        </a:rPr>
                        <a:t>INTELLIGENZE</a:t>
                      </a:r>
                      <a:endParaRPr lang="it-IT" sz="1800" dirty="0">
                        <a:latin typeface="Calibri"/>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0752">
                <a:tc>
                  <a:txBody>
                    <a:bodyPr/>
                    <a:lstStyle/>
                    <a:p>
                      <a:pPr marR="179070" algn="l">
                        <a:spcAft>
                          <a:spcPts val="0"/>
                        </a:spcAft>
                        <a:tabLst>
                          <a:tab pos="90170" algn="l"/>
                        </a:tabLst>
                      </a:pPr>
                      <a:r>
                        <a:rPr lang="it-IT" sz="1800" dirty="0">
                          <a:latin typeface="Calibri"/>
                          <a:ea typeface="Times New Roman"/>
                        </a:rPr>
                        <a:t>LOGICO-MATEMATICA</a:t>
                      </a:r>
                      <a:r>
                        <a:rPr lang="it-IT" sz="1800" b="1" dirty="0">
                          <a:solidFill>
                            <a:srgbClr val="FFC000"/>
                          </a:solidFill>
                          <a:latin typeface="Calibri"/>
                          <a:ea typeface="Times New Roman"/>
                        </a:rPr>
                        <a:t> </a:t>
                      </a:r>
                      <a:endParaRPr lang="it-IT" sz="1800" dirty="0">
                        <a:latin typeface="Times New Roman"/>
                        <a:ea typeface="Times New Roman"/>
                      </a:endParaRPr>
                    </a:p>
                    <a:p>
                      <a:pPr marR="179070" algn="l">
                        <a:lnSpc>
                          <a:spcPct val="150000"/>
                        </a:lnSpc>
                        <a:spcAft>
                          <a:spcPts val="0"/>
                        </a:spcAft>
                        <a:tabLst>
                          <a:tab pos="90170" algn="l"/>
                        </a:tabLst>
                      </a:pPr>
                      <a:r>
                        <a:rPr kumimoji="0" lang="it-IT" sz="1800" kern="1200" dirty="0">
                          <a:solidFill>
                            <a:schemeClr val="tx1"/>
                          </a:solidFill>
                          <a:latin typeface="Calibri"/>
                          <a:ea typeface="SimSun"/>
                          <a:cs typeface="Times New Roman"/>
                        </a:rPr>
                        <a:t>Contraddistingue chi sa fare i conti rapidamente, ma anche chi risolve con facilità problemi di logica, chi sa organizzare bene ragionamenti astratti. Chi la possiede tende a ordinare e riordinare gli oggetti e a valutare mentalmente le quantità. </a:t>
                      </a:r>
                      <a:r>
                        <a:rPr kumimoji="0" lang="it-IT" sz="1800" kern="1200" dirty="0" smtClean="0">
                          <a:solidFill>
                            <a:schemeClr val="tx1"/>
                          </a:solidFill>
                          <a:latin typeface="Calibri"/>
                          <a:ea typeface="SimSun"/>
                          <a:cs typeface="Times New Roman"/>
                        </a:rPr>
                        <a:t>È </a:t>
                      </a:r>
                      <a:r>
                        <a:rPr kumimoji="0" lang="it-IT" sz="1800" kern="1200" dirty="0">
                          <a:solidFill>
                            <a:schemeClr val="tx1"/>
                          </a:solidFill>
                          <a:latin typeface="Calibri"/>
                          <a:ea typeface="SimSun"/>
                          <a:cs typeface="Times New Roman"/>
                        </a:rPr>
                        <a:t>tipica dei matematici, degli ingegneri  e degli informatici.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7238">
                <a:tc>
                  <a:txBody>
                    <a:bodyPr/>
                    <a:lstStyle/>
                    <a:p>
                      <a:pPr marR="179070" algn="l">
                        <a:spcAft>
                          <a:spcPts val="0"/>
                        </a:spcAft>
                        <a:tabLst>
                          <a:tab pos="90170" algn="l"/>
                        </a:tabLst>
                      </a:pPr>
                      <a:r>
                        <a:rPr lang="it-IT" sz="1800" dirty="0">
                          <a:latin typeface="Calibri"/>
                          <a:ea typeface="Times New Roman"/>
                        </a:rPr>
                        <a:t>LINGUISTICA </a:t>
                      </a:r>
                      <a:endParaRPr lang="it-IT" sz="1800" dirty="0">
                        <a:latin typeface="Times New Roman"/>
                        <a:ea typeface="Times New Roman"/>
                      </a:endParaRPr>
                    </a:p>
                    <a:p>
                      <a:pPr>
                        <a:lnSpc>
                          <a:spcPct val="115000"/>
                        </a:lnSpc>
                        <a:spcAft>
                          <a:spcPts val="0"/>
                        </a:spcAft>
                      </a:pPr>
                      <a:r>
                        <a:rPr lang="it-IT" sz="1800" dirty="0" smtClean="0">
                          <a:latin typeface="Calibri"/>
                          <a:ea typeface="SimSun"/>
                          <a:cs typeface="Times New Roman"/>
                        </a:rPr>
                        <a:t>È </a:t>
                      </a:r>
                      <a:r>
                        <a:rPr lang="it-IT" sz="1800" dirty="0">
                          <a:latin typeface="Calibri"/>
                          <a:ea typeface="SimSun"/>
                          <a:cs typeface="Times New Roman"/>
                        </a:rPr>
                        <a:t>tipica delle persona che sanno cogliere nel linguaggio giochi di parole, di quelle che sanno usare la lingua con abilità e ironia. Chi la possiede ha passione per la lettura e sa apprezzare le parole per il loro suono; imparano facilmente le lingue straniere o, comunque, sono curiosi di apprenderle. E' tipica dei poeti, degli scrittori e dei giornalisti.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74873">
                <a:tc>
                  <a:txBody>
                    <a:bodyPr/>
                    <a:lstStyle/>
                    <a:p>
                      <a:pPr>
                        <a:lnSpc>
                          <a:spcPct val="115000"/>
                        </a:lnSpc>
                        <a:spcAft>
                          <a:spcPts val="0"/>
                        </a:spcAft>
                      </a:pPr>
                      <a:r>
                        <a:rPr lang="it-IT" sz="1800" dirty="0">
                          <a:latin typeface="Calibri"/>
                          <a:ea typeface="SimSun"/>
                          <a:cs typeface="Times New Roman"/>
                        </a:rPr>
                        <a:t>INTERPERSONALE</a:t>
                      </a:r>
                    </a:p>
                    <a:p>
                      <a:pPr>
                        <a:lnSpc>
                          <a:spcPct val="115000"/>
                        </a:lnSpc>
                        <a:spcAft>
                          <a:spcPts val="0"/>
                        </a:spcAft>
                      </a:pPr>
                      <a:r>
                        <a:rPr lang="it-IT" sz="1800" dirty="0" smtClean="0">
                          <a:latin typeface="Calibri"/>
                          <a:ea typeface="SimSun"/>
                          <a:cs typeface="Times New Roman"/>
                        </a:rPr>
                        <a:t>È </a:t>
                      </a:r>
                      <a:r>
                        <a:rPr lang="it-IT" sz="1800" dirty="0">
                          <a:latin typeface="Calibri"/>
                          <a:ea typeface="SimSun"/>
                          <a:cs typeface="Times New Roman"/>
                        </a:rPr>
                        <a:t>tipica delle persone che sanno interagire bene con gli altri, che capiscono facilmente i desideri e  le intenzioni della persona che hanno di fronte. E' spiccata nei bravi venditori, negli addetti alle pubbliche relazioni, negli psicologi e negli insegnanti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7467600" cy="778098"/>
          </a:xfrm>
        </p:spPr>
        <p:txBody>
          <a:bodyPr/>
          <a:lstStyle/>
          <a:p>
            <a:r>
              <a:rPr lang="it-IT" dirty="0" smtClean="0">
                <a:solidFill>
                  <a:srgbClr val="FF0000"/>
                </a:solidFill>
              </a:rPr>
              <a:t>PROSSIMI STEP</a:t>
            </a:r>
            <a:endParaRPr lang="it-IT" dirty="0">
              <a:solidFill>
                <a:srgbClr val="FF0000"/>
              </a:solidFill>
            </a:endParaRPr>
          </a:p>
        </p:txBody>
      </p:sp>
      <p:sp>
        <p:nvSpPr>
          <p:cNvPr id="5" name="Segnaposto contenuto 4"/>
          <p:cNvSpPr>
            <a:spLocks noGrp="1"/>
          </p:cNvSpPr>
          <p:nvPr>
            <p:ph sz="quarter" idx="1"/>
          </p:nvPr>
        </p:nvSpPr>
        <p:spPr>
          <a:xfrm>
            <a:off x="457200" y="1844824"/>
            <a:ext cx="7467600" cy="4629128"/>
          </a:xfrm>
        </p:spPr>
        <p:txBody>
          <a:bodyPr/>
          <a:lstStyle/>
          <a:p>
            <a:pPr lvl="0" algn="just">
              <a:buFont typeface="Wingdings" pitchFamily="2" charset="2"/>
              <a:buChar char="ü"/>
            </a:pPr>
            <a:endParaRPr lang="it-IT" dirty="0" smtClean="0"/>
          </a:p>
          <a:p>
            <a:pPr lvl="0" algn="just">
              <a:buFont typeface="Wingdings" pitchFamily="2" charset="2"/>
              <a:buChar char="ü"/>
            </a:pPr>
            <a:r>
              <a:rPr lang="it-IT" dirty="0" smtClean="0"/>
              <a:t>La piattaforma è in corso di </a:t>
            </a:r>
            <a:r>
              <a:rPr lang="it-IT" dirty="0" smtClean="0">
                <a:effectLst>
                  <a:outerShdw blurRad="38100" dist="38100" dir="2700000" algn="tl">
                    <a:srgbClr val="000000">
                      <a:alpha val="43137"/>
                    </a:srgbClr>
                  </a:outerShdw>
                </a:effectLst>
              </a:rPr>
              <a:t>STRUTTURAZIONE </a:t>
            </a:r>
            <a:r>
              <a:rPr lang="it-IT" dirty="0" smtClean="0"/>
              <a:t>e </a:t>
            </a:r>
            <a:r>
              <a:rPr lang="it-IT" dirty="0" smtClean="0">
                <a:effectLst>
                  <a:outerShdw blurRad="38100" dist="38100" dir="2700000" algn="tl">
                    <a:srgbClr val="000000">
                      <a:alpha val="43137"/>
                    </a:srgbClr>
                  </a:outerShdw>
                </a:effectLst>
              </a:rPr>
              <a:t>VALIDAZIONE</a:t>
            </a:r>
            <a:r>
              <a:rPr lang="it-IT" dirty="0" smtClean="0"/>
              <a:t>: raccolta di dati sia qualitativi che quantitativi</a:t>
            </a:r>
          </a:p>
          <a:p>
            <a:pPr algn="just">
              <a:buNone/>
            </a:pPr>
            <a:r>
              <a:rPr lang="it-IT" dirty="0" smtClean="0"/>
              <a:t> </a:t>
            </a:r>
          </a:p>
          <a:p>
            <a:pPr lvl="0" algn="just">
              <a:buFont typeface="Wingdings" pitchFamily="2" charset="2"/>
              <a:buChar char="ü"/>
            </a:pPr>
            <a:r>
              <a:rPr lang="it-IT" i="1" dirty="0" smtClean="0">
                <a:effectLst>
                  <a:outerShdw blurRad="38100" dist="38100" dir="2700000" algn="tl">
                    <a:srgbClr val="000000">
                      <a:alpha val="43137"/>
                    </a:srgbClr>
                  </a:outerShdw>
                </a:effectLst>
              </a:rPr>
              <a:t>STRUMENTO DI SOSTEGNO</a:t>
            </a:r>
            <a:r>
              <a:rPr lang="it-IT" dirty="0" smtClean="0">
                <a:effectLst>
                  <a:outerShdw blurRad="38100" dist="38100" dir="2700000" algn="tl">
                    <a:srgbClr val="000000">
                      <a:alpha val="43137"/>
                    </a:srgbClr>
                  </a:outerShdw>
                </a:effectLst>
              </a:rPr>
              <a:t> </a:t>
            </a:r>
            <a:r>
              <a:rPr lang="it-IT" dirty="0" smtClean="0"/>
              <a:t>alla missione orientativa dell’Università: permette di sostenere i </a:t>
            </a:r>
            <a:r>
              <a:rPr lang="it-IT" i="1" dirty="0" smtClean="0">
                <a:effectLst>
                  <a:outerShdw blurRad="38100" dist="38100" dir="2700000" algn="tl">
                    <a:srgbClr val="000000">
                      <a:alpha val="43137"/>
                    </a:srgbClr>
                  </a:outerShdw>
                </a:effectLst>
              </a:rPr>
              <a:t>PROCESSI DI AUTO-RIFLESSIONE</a:t>
            </a:r>
            <a:r>
              <a:rPr lang="it-IT" dirty="0" smtClean="0">
                <a:effectLst>
                  <a:outerShdw blurRad="38100" dist="38100" dir="2700000" algn="tl">
                    <a:srgbClr val="000000">
                      <a:alpha val="43137"/>
                    </a:srgbClr>
                  </a:outerShdw>
                </a:effectLst>
              </a:rPr>
              <a:t> </a:t>
            </a:r>
            <a:r>
              <a:rPr lang="it-IT" dirty="0" smtClean="0"/>
              <a:t>sulla propria identità e valorizza il ruolo attivo </a:t>
            </a:r>
          </a:p>
          <a:p>
            <a:pPr lvl="0" algn="just">
              <a:buFont typeface="Wingdings" pitchFamily="2" charset="2"/>
              <a:buChar char="ü"/>
            </a:pPr>
            <a:r>
              <a:rPr lang="it-IT" dirty="0" smtClean="0"/>
              <a:t>Facilita il successivo contatto con i consulenti dell’orientamento al lavoro</a:t>
            </a:r>
            <a:endParaRPr lang="it-IT" dirty="0"/>
          </a:p>
        </p:txBody>
      </p:sp>
      <p:pic>
        <p:nvPicPr>
          <p:cNvPr id="6" name="Immagine 5" descr="images.jpg"/>
          <p:cNvPicPr>
            <a:picLocks noChangeAspect="1"/>
          </p:cNvPicPr>
          <p:nvPr/>
        </p:nvPicPr>
        <p:blipFill>
          <a:blip r:embed="rId2" cstate="print"/>
          <a:stretch>
            <a:fillRect/>
          </a:stretch>
        </p:blipFill>
        <p:spPr>
          <a:xfrm>
            <a:off x="5076056" y="404664"/>
            <a:ext cx="2943225" cy="15525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
            <a:ext cx="9144000" cy="836711"/>
          </a:xfrm>
          <a:noFill/>
        </p:spPr>
        <p:txBody>
          <a:bodyPr>
            <a:normAutofit/>
          </a:bodyPr>
          <a:lstStyle/>
          <a:p>
            <a:r>
              <a:rPr lang="it-IT" sz="2800" dirty="0" smtClean="0"/>
              <a:t> </a:t>
            </a:r>
            <a:r>
              <a:rPr lang="it-IT" sz="2800" dirty="0" smtClean="0">
                <a:solidFill>
                  <a:srgbClr val="FF0000"/>
                </a:solidFill>
              </a:rPr>
              <a:t>conclusioni</a:t>
            </a:r>
            <a:endParaRPr lang="it-IT" sz="2800" dirty="0">
              <a:solidFill>
                <a:srgbClr val="FF0000"/>
              </a:solidFill>
            </a:endParaRPr>
          </a:p>
        </p:txBody>
      </p:sp>
      <p:sp>
        <p:nvSpPr>
          <p:cNvPr id="4" name="Rettangolo 3"/>
          <p:cNvSpPr/>
          <p:nvPr/>
        </p:nvSpPr>
        <p:spPr>
          <a:xfrm>
            <a:off x="971600" y="1196752"/>
            <a:ext cx="6620933" cy="3539430"/>
          </a:xfrm>
          <a:prstGeom prst="rect">
            <a:avLst/>
          </a:prstGeom>
        </p:spPr>
        <p:txBody>
          <a:bodyPr wrap="square">
            <a:spAutoFit/>
          </a:bodyPr>
          <a:lstStyle/>
          <a:p>
            <a:pPr algn="ctr">
              <a:buNone/>
            </a:pPr>
            <a:r>
              <a:rPr lang="it-IT" sz="2800" dirty="0" smtClean="0">
                <a:effectLst>
                  <a:outerShdw blurRad="38100" dist="38100" dir="2700000" algn="tl">
                    <a:srgbClr val="000000">
                      <a:alpha val="43137"/>
                    </a:srgbClr>
                  </a:outerShdw>
                </a:effectLst>
              </a:rPr>
              <a:t>Sviluppare competenze orientative nelle persone con disabilità</a:t>
            </a:r>
            <a:r>
              <a:rPr lang="it-IT" sz="2800" i="1" dirty="0" smtClean="0">
                <a:effectLst>
                  <a:outerShdw blurRad="38100" dist="38100" dir="2700000" algn="tl">
                    <a:srgbClr val="000000">
                      <a:alpha val="43137"/>
                    </a:srgbClr>
                  </a:outerShdw>
                </a:effectLst>
              </a:rPr>
              <a:t> </a:t>
            </a:r>
            <a:r>
              <a:rPr lang="it-IT" sz="2800" dirty="0" smtClean="0"/>
              <a:t>che si apprestano a inserirsi nel mondo del lavoro, favorendo la maturazione di </a:t>
            </a:r>
            <a:r>
              <a:rPr lang="it-IT" sz="2800" dirty="0" smtClean="0">
                <a:effectLst>
                  <a:outerShdw blurRad="38100" dist="38100" dir="2700000" algn="tl">
                    <a:srgbClr val="000000">
                      <a:alpha val="43137"/>
                    </a:srgbClr>
                  </a:outerShdw>
                </a:effectLst>
              </a:rPr>
              <a:t>consapevolezza</a:t>
            </a:r>
            <a:r>
              <a:rPr lang="it-IT" sz="2800" dirty="0" smtClean="0"/>
              <a:t> rispetto alle caratteristiche della propria </a:t>
            </a:r>
            <a:r>
              <a:rPr lang="it-IT" sz="2800" dirty="0" smtClean="0">
                <a:effectLst>
                  <a:outerShdw blurRad="38100" dist="38100" dir="2700000" algn="tl">
                    <a:srgbClr val="000000">
                      <a:alpha val="43137"/>
                    </a:srgbClr>
                  </a:outerShdw>
                </a:effectLst>
              </a:rPr>
              <a:t>disabilità</a:t>
            </a:r>
            <a:r>
              <a:rPr lang="it-IT" sz="2800" dirty="0" smtClean="0"/>
              <a:t> ma anche alle </a:t>
            </a:r>
            <a:r>
              <a:rPr lang="it-IT" sz="2800" dirty="0" smtClean="0">
                <a:effectLst>
                  <a:outerShdw blurRad="38100" dist="38100" dir="2700000" algn="tl">
                    <a:srgbClr val="000000">
                      <a:alpha val="43137"/>
                    </a:srgbClr>
                  </a:outerShdw>
                </a:effectLst>
              </a:rPr>
              <a:t>proprie risorse</a:t>
            </a:r>
          </a:p>
          <a:p>
            <a:pPr lvl="0" fontAlgn="base">
              <a:buFont typeface="Wingdings" pitchFamily="2" charset="2"/>
              <a:buChar char="Ø"/>
            </a:pPr>
            <a:endParaRPr lang="it-IT" sz="2800" dirty="0"/>
          </a:p>
        </p:txBody>
      </p:sp>
      <p:pic>
        <p:nvPicPr>
          <p:cNvPr id="7" name="Immagine 6" descr="download.jpg"/>
          <p:cNvPicPr>
            <a:picLocks noChangeAspect="1"/>
          </p:cNvPicPr>
          <p:nvPr/>
        </p:nvPicPr>
        <p:blipFill>
          <a:blip r:embed="rId2" cstate="print"/>
          <a:stretch>
            <a:fillRect/>
          </a:stretch>
        </p:blipFill>
        <p:spPr>
          <a:xfrm>
            <a:off x="2987824" y="5157192"/>
            <a:ext cx="2478881" cy="1381125"/>
          </a:xfrm>
          <a:prstGeom prst="rect">
            <a:avLst/>
          </a:prstGeom>
        </p:spPr>
      </p:pic>
      <p:sp>
        <p:nvSpPr>
          <p:cNvPr id="8" name="Freccia in giù 7"/>
          <p:cNvSpPr/>
          <p:nvPr/>
        </p:nvSpPr>
        <p:spPr>
          <a:xfrm>
            <a:off x="4644008" y="4581128"/>
            <a:ext cx="324036" cy="720080"/>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xmlns="" val="954602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67544" y="188640"/>
            <a:ext cx="7467600" cy="882352"/>
          </a:xfrm>
        </p:spPr>
        <p:txBody>
          <a:bodyPr/>
          <a:lstStyle/>
          <a:p>
            <a:r>
              <a:rPr lang="it-IT" dirty="0" smtClean="0">
                <a:solidFill>
                  <a:srgbClr val="FF0000"/>
                </a:solidFill>
              </a:rPr>
              <a:t>BIBLIOGRAFIA &amp; SITOGRAFIA</a:t>
            </a:r>
            <a:endParaRPr lang="it-IT" dirty="0">
              <a:solidFill>
                <a:srgbClr val="FF0000"/>
              </a:solidFill>
            </a:endParaRPr>
          </a:p>
        </p:txBody>
      </p:sp>
      <p:sp>
        <p:nvSpPr>
          <p:cNvPr id="4" name="Segnaposto contenuto 3"/>
          <p:cNvSpPr>
            <a:spLocks noGrp="1"/>
          </p:cNvSpPr>
          <p:nvPr>
            <p:ph sz="quarter" idx="1"/>
          </p:nvPr>
        </p:nvSpPr>
        <p:spPr>
          <a:xfrm>
            <a:off x="457200" y="1052736"/>
            <a:ext cx="7467600" cy="5544616"/>
          </a:xfrm>
        </p:spPr>
        <p:txBody>
          <a:bodyPr>
            <a:normAutofit fontScale="25000" lnSpcReduction="20000"/>
          </a:bodyPr>
          <a:lstStyle/>
          <a:p>
            <a:pPr algn="just">
              <a:buFont typeface="Wingdings" pitchFamily="2" charset="2"/>
              <a:buChar char="Ø"/>
            </a:pPr>
            <a:endParaRPr lang="it-IT" altLang="it-IT" sz="6400" dirty="0" smtClean="0"/>
          </a:p>
          <a:p>
            <a:pPr algn="just">
              <a:buFont typeface="Wingdings" pitchFamily="2" charset="2"/>
              <a:buChar char="Ø"/>
            </a:pPr>
            <a:r>
              <a:rPr lang="it-IT" altLang="it-IT" sz="6400" dirty="0" smtClean="0"/>
              <a:t>Baratta, Lidia 2013. </a:t>
            </a:r>
            <a:r>
              <a:rPr lang="it-IT" altLang="it-IT" sz="6400" i="1" dirty="0" smtClean="0"/>
              <a:t>Disabili e lavoro, la Corte Europea boccia l’Italia</a:t>
            </a:r>
            <a:r>
              <a:rPr lang="it-IT" altLang="it-IT" sz="6400" dirty="0" smtClean="0"/>
              <a:t>. </a:t>
            </a:r>
            <a:r>
              <a:rPr lang="en-GB" altLang="it-IT" sz="6400" dirty="0" smtClean="0"/>
              <a:t>Retrieved from </a:t>
            </a:r>
            <a:r>
              <a:rPr lang="en-GB" altLang="it-IT" sz="6400" u="sng" dirty="0" smtClean="0">
                <a:hlinkClick r:id="rId2"/>
              </a:rPr>
              <a:t>http://www.linkiesta.it/disabili-invalidi-lavoratori</a:t>
            </a:r>
            <a:r>
              <a:rPr lang="en-GB" altLang="it-IT" sz="6400" dirty="0" smtClean="0"/>
              <a:t>.</a:t>
            </a:r>
            <a:endParaRPr lang="it-IT" sz="6400" dirty="0" smtClean="0"/>
          </a:p>
          <a:p>
            <a:pPr algn="just">
              <a:buFont typeface="Wingdings" pitchFamily="2" charset="2"/>
              <a:buChar char="Ø"/>
            </a:pPr>
            <a:r>
              <a:rPr lang="it-IT" sz="6400" dirty="0" smtClean="0"/>
              <a:t>Del </a:t>
            </a:r>
            <a:r>
              <a:rPr lang="it-IT" sz="6400" dirty="0" err="1" smtClean="0"/>
              <a:t>Core</a:t>
            </a:r>
            <a:r>
              <a:rPr lang="it-IT" sz="6400" dirty="0" smtClean="0"/>
              <a:t>, P., </a:t>
            </a:r>
            <a:r>
              <a:rPr lang="it-IT" sz="6400" dirty="0" err="1" smtClean="0"/>
              <a:t>Ferraroli</a:t>
            </a:r>
            <a:r>
              <a:rPr lang="it-IT" sz="6400" dirty="0" smtClean="0"/>
              <a:t> S., &amp; Fontana U. (2005). </a:t>
            </a:r>
            <a:r>
              <a:rPr lang="it-IT" sz="6400" i="1" dirty="0" smtClean="0"/>
              <a:t>Orientare alle scelte. Percorsi evolutivi, strategie e strumenti operativi</a:t>
            </a:r>
            <a:r>
              <a:rPr lang="it-IT" sz="6400" dirty="0" smtClean="0"/>
              <a:t>. Roma: LAS. </a:t>
            </a:r>
          </a:p>
          <a:p>
            <a:pPr algn="just">
              <a:buFont typeface="Wingdings" pitchFamily="2" charset="2"/>
              <a:buChar char="Ø"/>
            </a:pPr>
            <a:r>
              <a:rPr lang="it-IT" sz="6400" dirty="0" smtClean="0"/>
              <a:t>Di Nuovo, S. (2003). Dai modelli culturali agli strumenti di intervento: l’orientamento nei processi formativi. In A. Grimaldi (</a:t>
            </a:r>
            <a:r>
              <a:rPr lang="it-IT" sz="6400" dirty="0" err="1" smtClean="0"/>
              <a:t>cur</a:t>
            </a:r>
            <a:r>
              <a:rPr lang="it-IT" sz="6400" dirty="0" smtClean="0"/>
              <a:t>.), </a:t>
            </a:r>
            <a:r>
              <a:rPr lang="it-IT" sz="6400" i="1" dirty="0" smtClean="0"/>
              <a:t>Orientare l’orientamento. Modelli, strumenti ed esperienze a confronto </a:t>
            </a:r>
            <a:r>
              <a:rPr lang="it-IT" sz="6400" dirty="0" smtClean="0"/>
              <a:t>(pp. 64-70). Milano: ISFOL/</a:t>
            </a:r>
            <a:r>
              <a:rPr lang="it-IT" sz="6400" dirty="0" err="1" smtClean="0"/>
              <a:t>FrancoAngeli</a:t>
            </a:r>
            <a:r>
              <a:rPr lang="it-IT" sz="6400" dirty="0" smtClean="0"/>
              <a:t>.</a:t>
            </a:r>
          </a:p>
          <a:p>
            <a:pPr algn="just">
              <a:buFont typeface="Wingdings" pitchFamily="2" charset="2"/>
              <a:buChar char="Ø"/>
            </a:pPr>
            <a:r>
              <a:rPr lang="en-US" altLang="it-IT" sz="6400" dirty="0" smtClean="0"/>
              <a:t>European Commission 2014. </a:t>
            </a:r>
            <a:r>
              <a:rPr lang="en-US" altLang="it-IT" sz="6400" i="1" dirty="0" smtClean="0"/>
              <a:t>National guidelines for lifelong guidance.</a:t>
            </a:r>
            <a:r>
              <a:rPr lang="en-US" altLang="it-IT" sz="6400" dirty="0" smtClean="0"/>
              <a:t> Retrieved from </a:t>
            </a:r>
            <a:r>
              <a:rPr lang="en-US" altLang="it-IT" sz="6400" u="sng" dirty="0" smtClean="0">
                <a:hlinkClick r:id="rId3"/>
              </a:rPr>
              <a:t>http://www.elgpn.eu/publications/browse-by-language/english/elgpn-progress-report-2013-2014/</a:t>
            </a:r>
            <a:r>
              <a:rPr lang="en-US" altLang="it-IT" sz="6400" dirty="0" smtClean="0"/>
              <a:t>.</a:t>
            </a:r>
          </a:p>
          <a:p>
            <a:pPr algn="just">
              <a:buFont typeface="Wingdings" pitchFamily="2" charset="2"/>
              <a:buChar char="Ø"/>
            </a:pPr>
            <a:r>
              <a:rPr lang="it-IT" sz="6400" dirty="0" err="1" smtClean="0"/>
              <a:t>Fabbisogni.isfol.it</a:t>
            </a:r>
            <a:endParaRPr lang="it-IT" sz="6400" dirty="0" smtClean="0"/>
          </a:p>
          <a:p>
            <a:pPr algn="just">
              <a:buFont typeface="Wingdings" pitchFamily="2" charset="2"/>
              <a:buChar char="Ø"/>
            </a:pPr>
            <a:r>
              <a:rPr lang="it-IT" sz="6400" dirty="0" err="1" smtClean="0"/>
              <a:t>Gheno</a:t>
            </a:r>
            <a:r>
              <a:rPr lang="it-IT" sz="6400" dirty="0" smtClean="0"/>
              <a:t> S., </a:t>
            </a:r>
            <a:r>
              <a:rPr lang="it-IT" sz="6400" dirty="0" err="1" smtClean="0"/>
              <a:t>Bolis</a:t>
            </a:r>
            <a:r>
              <a:rPr lang="it-IT" sz="6400" dirty="0" smtClean="0"/>
              <a:t> A. (a cura di), </a:t>
            </a:r>
            <a:r>
              <a:rPr lang="it-IT" sz="6400" i="1" dirty="0" smtClean="0"/>
              <a:t>Il lavoro diverso: per una nuova politica di inserimento delle persone disabili </a:t>
            </a:r>
            <a:r>
              <a:rPr lang="it-IT" sz="6400" dirty="0" smtClean="0"/>
              <a:t>, </a:t>
            </a:r>
            <a:r>
              <a:rPr lang="it-IT" sz="6400" dirty="0" err="1" smtClean="0"/>
              <a:t>Guerini</a:t>
            </a:r>
            <a:r>
              <a:rPr lang="it-IT" sz="6400" dirty="0" smtClean="0"/>
              <a:t> e associati, Milano, 2005</a:t>
            </a:r>
          </a:p>
          <a:p>
            <a:pPr algn="just">
              <a:buFont typeface="Wingdings" pitchFamily="2" charset="2"/>
              <a:buChar char="Ø"/>
            </a:pPr>
            <a:r>
              <a:rPr lang="it-IT" altLang="it-IT" sz="6400" dirty="0" smtClean="0"/>
              <a:t>Istat 2013. </a:t>
            </a:r>
            <a:r>
              <a:rPr lang="it-IT" altLang="it-IT" sz="6400" i="1" dirty="0" smtClean="0"/>
              <a:t>Limitazioni</a:t>
            </a:r>
            <a:r>
              <a:rPr lang="it-IT" altLang="it-IT" sz="6400" dirty="0" smtClean="0"/>
              <a:t> </a:t>
            </a:r>
            <a:r>
              <a:rPr lang="it-IT" altLang="it-IT" sz="6400" i="1" dirty="0" smtClean="0"/>
              <a:t>nello svolgimento dell’attività lavorativa delle persone con problemi di salute</a:t>
            </a:r>
            <a:r>
              <a:rPr lang="it-IT" altLang="it-IT" sz="6400" dirty="0" smtClean="0"/>
              <a:t>. </a:t>
            </a:r>
            <a:r>
              <a:rPr lang="en-GB" altLang="it-IT" sz="6400" dirty="0" smtClean="0"/>
              <a:t>Retrieved from </a:t>
            </a:r>
            <a:r>
              <a:rPr lang="en-GB" altLang="it-IT" sz="6400" u="sng" dirty="0" smtClean="0">
                <a:hlinkClick r:id="rId4"/>
              </a:rPr>
              <a:t>http://www.istat.it/it/archivio/89392</a:t>
            </a:r>
            <a:r>
              <a:rPr lang="en-GB" altLang="it-IT" sz="6400" dirty="0" smtClean="0"/>
              <a:t>.</a:t>
            </a:r>
            <a:endParaRPr lang="it-IT" sz="6400" dirty="0" smtClean="0"/>
          </a:p>
          <a:p>
            <a:pPr algn="just">
              <a:buFont typeface="Wingdings" pitchFamily="2" charset="2"/>
              <a:buChar char="Ø"/>
            </a:pPr>
            <a:r>
              <a:rPr lang="it-IT" sz="6400" dirty="0" err="1" smtClean="0"/>
              <a:t>Pombeni</a:t>
            </a:r>
            <a:r>
              <a:rPr lang="it-IT" sz="6400" dirty="0" smtClean="0"/>
              <a:t>, </a:t>
            </a:r>
            <a:r>
              <a:rPr lang="it-IT" sz="6400" dirty="0" err="1" smtClean="0"/>
              <a:t>M.L.</a:t>
            </a:r>
            <a:r>
              <a:rPr lang="it-IT" sz="6400" dirty="0" smtClean="0"/>
              <a:t> (1990). </a:t>
            </a:r>
            <a:r>
              <a:rPr lang="it-IT" sz="6400" i="1" dirty="0" smtClean="0"/>
              <a:t>Orientamento scolastico e professionale: un approccio socio-psicologico</a:t>
            </a:r>
            <a:r>
              <a:rPr lang="it-IT" sz="6400" dirty="0" smtClean="0"/>
              <a:t>, Bologna: Il Mulino.</a:t>
            </a:r>
          </a:p>
          <a:p>
            <a:pPr algn="just">
              <a:buFont typeface="Wingdings" pitchFamily="2" charset="2"/>
              <a:buChar char="Ø"/>
            </a:pPr>
            <a:r>
              <a:rPr lang="it-IT" sz="6400" dirty="0" err="1" smtClean="0"/>
              <a:t>Soresi</a:t>
            </a:r>
            <a:r>
              <a:rPr lang="it-IT" sz="6400" dirty="0" smtClean="0"/>
              <a:t>, S., &amp; Nota, L. (2010). </a:t>
            </a:r>
            <a:r>
              <a:rPr lang="it-IT" sz="6400" i="1" dirty="0" smtClean="0"/>
              <a:t>Sfide e nuovi orizzonti per l'orientamento. Diversità, sviluppo professionale, lavoro e servizi territoriali</a:t>
            </a:r>
            <a:r>
              <a:rPr lang="it-IT" sz="6400" dirty="0" smtClean="0"/>
              <a:t> </a:t>
            </a:r>
            <a:r>
              <a:rPr lang="it-IT" sz="6400" b="1" dirty="0" smtClean="0"/>
              <a:t>-</a:t>
            </a:r>
            <a:r>
              <a:rPr lang="it-IT" sz="6400" dirty="0" smtClean="0"/>
              <a:t> vol. 2. Firenze: Giunti O. S.</a:t>
            </a:r>
          </a:p>
          <a:p>
            <a:pPr algn="just">
              <a:buFont typeface="Wingdings" pitchFamily="2" charset="2"/>
              <a:buChar char="Ø"/>
            </a:pPr>
            <a:r>
              <a:rPr lang="en-US" altLang="it-IT" sz="6400" dirty="0" smtClean="0"/>
              <a:t>World Health Organization 2001. </a:t>
            </a:r>
            <a:r>
              <a:rPr lang="en-US" altLang="it-IT" sz="6400" i="1" dirty="0" smtClean="0"/>
              <a:t>International Classification of Functioning, Disability and Health (ICF)</a:t>
            </a:r>
            <a:r>
              <a:rPr lang="en-US" altLang="it-IT" sz="6400" dirty="0" smtClean="0"/>
              <a:t>. </a:t>
            </a:r>
            <a:r>
              <a:rPr lang="en-US" altLang="it-IT" sz="6400" dirty="0" err="1" smtClean="0"/>
              <a:t>Genova</a:t>
            </a:r>
            <a:r>
              <a:rPr lang="en-US" altLang="it-IT" sz="6400" dirty="0" smtClean="0"/>
              <a:t>: WHO</a:t>
            </a:r>
            <a:endParaRPr lang="it-IT" altLang="it-IT" sz="6400" dirty="0" smtClean="0"/>
          </a:p>
          <a:p>
            <a:endParaRPr lang="it-IT" sz="3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467544" y="1700808"/>
            <a:ext cx="8128000" cy="4093428"/>
          </a:xfrm>
          <a:prstGeom prst="rect">
            <a:avLst/>
          </a:prstGeom>
        </p:spPr>
        <p:txBody>
          <a:bodyPr wrap="square">
            <a:spAutoFit/>
          </a:bodyPr>
          <a:lstStyle/>
          <a:p>
            <a:pPr lvl="0" algn="just">
              <a:buFont typeface="Wingdings" pitchFamily="2" charset="2"/>
              <a:buChar char="ü"/>
            </a:pPr>
            <a:r>
              <a:rPr lang="it-IT" sz="2000" dirty="0" smtClean="0"/>
              <a:t> L’</a:t>
            </a:r>
            <a:r>
              <a:rPr lang="it-IT" sz="2000" i="1" dirty="0" smtClean="0">
                <a:effectLst>
                  <a:outerShdw blurRad="38100" dist="38100" dir="2700000" algn="tl">
                    <a:srgbClr val="000000">
                      <a:alpha val="43137"/>
                    </a:srgbClr>
                  </a:outerShdw>
                </a:effectLst>
              </a:rPr>
              <a:t>ORIENTAMENTO</a:t>
            </a:r>
            <a:r>
              <a:rPr lang="it-IT" sz="2000" dirty="0" smtClean="0"/>
              <a:t> lungo tutto il corso della vita è riconosciuto come </a:t>
            </a:r>
            <a:r>
              <a:rPr lang="it-IT" sz="2000" i="1" dirty="0" smtClean="0">
                <a:effectLst>
                  <a:outerShdw blurRad="38100" dist="38100" dir="2700000" algn="tl">
                    <a:srgbClr val="000000">
                      <a:alpha val="43137"/>
                    </a:srgbClr>
                  </a:outerShdw>
                </a:effectLst>
              </a:rPr>
              <a:t>DIRITTO PERMANENTE</a:t>
            </a:r>
            <a:r>
              <a:rPr lang="it-IT" sz="2000" dirty="0" smtClean="0">
                <a:effectLst>
                  <a:outerShdw blurRad="38100" dist="38100" dir="2700000" algn="tl">
                    <a:srgbClr val="000000">
                      <a:alpha val="43137"/>
                    </a:srgbClr>
                  </a:outerShdw>
                </a:effectLst>
              </a:rPr>
              <a:t> </a:t>
            </a:r>
            <a:r>
              <a:rPr lang="it-IT" sz="2000" dirty="0" smtClean="0"/>
              <a:t>di ogni persona</a:t>
            </a:r>
          </a:p>
          <a:p>
            <a:pPr lvl="0" algn="ctr"/>
            <a:r>
              <a:rPr lang="it-IT" sz="2000" dirty="0" smtClean="0"/>
              <a:t>(</a:t>
            </a:r>
            <a:r>
              <a:rPr lang="it-IT" sz="1600" i="1" dirty="0" smtClean="0"/>
              <a:t>Lisbona 2010; Europa 2020)</a:t>
            </a:r>
          </a:p>
          <a:p>
            <a:pPr algn="just"/>
            <a:r>
              <a:rPr lang="it-IT" sz="2000" dirty="0" smtClean="0"/>
              <a:t> </a:t>
            </a:r>
          </a:p>
          <a:p>
            <a:pPr algn="just"/>
            <a:endParaRPr lang="it-IT" sz="2000" dirty="0" smtClean="0"/>
          </a:p>
          <a:p>
            <a:pPr lvl="0" algn="just">
              <a:buFont typeface="Wingdings" pitchFamily="2" charset="2"/>
              <a:buChar char="ü"/>
            </a:pPr>
            <a:r>
              <a:rPr lang="it-IT" sz="2000" dirty="0" smtClean="0"/>
              <a:t> La centralità di tutti gli interventi orientativi è il riconoscimento della </a:t>
            </a:r>
            <a:r>
              <a:rPr lang="it-IT" sz="2000" i="1" dirty="0" smtClean="0">
                <a:effectLst>
                  <a:outerShdw blurRad="38100" dist="38100" dir="2700000" algn="tl">
                    <a:srgbClr val="000000">
                      <a:alpha val="43137"/>
                    </a:srgbClr>
                  </a:outerShdw>
                </a:effectLst>
              </a:rPr>
              <a:t>CAPACITÀ DI AUTODETERMINAZIONE</a:t>
            </a:r>
            <a:r>
              <a:rPr lang="it-IT" sz="2000" dirty="0" smtClean="0">
                <a:effectLst>
                  <a:outerShdw blurRad="38100" dist="38100" dir="2700000" algn="tl">
                    <a:srgbClr val="000000">
                      <a:alpha val="43137"/>
                    </a:srgbClr>
                  </a:outerShdw>
                </a:effectLst>
              </a:rPr>
              <a:t> </a:t>
            </a:r>
            <a:r>
              <a:rPr lang="it-IT" sz="2000" dirty="0" smtClean="0"/>
              <a:t>dell’essere umano</a:t>
            </a:r>
          </a:p>
          <a:p>
            <a:pPr algn="just"/>
            <a:r>
              <a:rPr lang="it-IT" sz="2000" dirty="0" smtClean="0"/>
              <a:t> </a:t>
            </a:r>
          </a:p>
          <a:p>
            <a:pPr algn="just"/>
            <a:endParaRPr lang="it-IT" sz="2000" dirty="0" smtClean="0"/>
          </a:p>
          <a:p>
            <a:pPr lvl="0" algn="just">
              <a:buFont typeface="Wingdings" pitchFamily="2" charset="2"/>
              <a:buChar char="ü"/>
            </a:pPr>
            <a:r>
              <a:rPr lang="it-IT" sz="2000" dirty="0" smtClean="0"/>
              <a:t> Per le persone con </a:t>
            </a:r>
            <a:r>
              <a:rPr lang="it-IT" sz="2000" i="1" dirty="0" smtClean="0">
                <a:effectLst>
                  <a:outerShdw blurRad="38100" dist="38100" dir="2700000" algn="tl">
                    <a:srgbClr val="000000">
                      <a:alpha val="43137"/>
                    </a:srgbClr>
                  </a:outerShdw>
                </a:effectLst>
              </a:rPr>
              <a:t>DISABILITÀ</a:t>
            </a:r>
            <a:r>
              <a:rPr lang="it-IT" sz="2000" b="1" i="1" dirty="0" smtClean="0"/>
              <a:t> </a:t>
            </a:r>
            <a:r>
              <a:rPr lang="it-IT" sz="2000" dirty="0" smtClean="0"/>
              <a:t>risulta fondamentale raggiungere: </a:t>
            </a:r>
            <a:r>
              <a:rPr lang="it-IT" sz="2000" i="1" dirty="0" smtClean="0">
                <a:effectLst>
                  <a:outerShdw blurRad="38100" dist="38100" dir="2700000" algn="tl">
                    <a:srgbClr val="000000">
                      <a:alpha val="43137"/>
                    </a:srgbClr>
                  </a:outerShdw>
                </a:effectLst>
              </a:rPr>
              <a:t>CONSAPEVOLEZZA DELLE PROPRIE CAPACITÀ/ABILITÀ</a:t>
            </a:r>
            <a:r>
              <a:rPr lang="it-IT" sz="2000" i="1" dirty="0" smtClean="0"/>
              <a:t> </a:t>
            </a:r>
            <a:r>
              <a:rPr lang="it-IT" sz="2000" dirty="0" smtClean="0"/>
              <a:t>accanto al riconoscimento delle caratteristiche della propria disabilità.  </a:t>
            </a:r>
            <a:endParaRPr lang="it-IT" sz="2000" dirty="0"/>
          </a:p>
        </p:txBody>
      </p:sp>
      <p:sp>
        <p:nvSpPr>
          <p:cNvPr id="6" name="Titolo 5"/>
          <p:cNvSpPr>
            <a:spLocks noGrp="1"/>
          </p:cNvSpPr>
          <p:nvPr>
            <p:ph type="title"/>
          </p:nvPr>
        </p:nvSpPr>
        <p:spPr>
          <a:xfrm>
            <a:off x="457200" y="274638"/>
            <a:ext cx="7467600" cy="778098"/>
          </a:xfrm>
        </p:spPr>
        <p:txBody>
          <a:bodyPr>
            <a:normAutofit/>
          </a:bodyPr>
          <a:lstStyle/>
          <a:p>
            <a:r>
              <a:rPr lang="it-IT" sz="2800" dirty="0" smtClean="0">
                <a:solidFill>
                  <a:srgbClr val="FF0000"/>
                </a:solidFill>
              </a:rPr>
              <a:t>INTRODUZIONE</a:t>
            </a:r>
            <a:endParaRPr lang="it-IT" sz="2800" dirty="0">
              <a:solidFill>
                <a:srgbClr val="FF0000"/>
              </a:solidFill>
            </a:endParaRPr>
          </a:p>
        </p:txBody>
      </p:sp>
    </p:spTree>
    <p:extLst>
      <p:ext uri="{BB962C8B-B14F-4D97-AF65-F5344CB8AC3E}">
        <p14:creationId xmlns:p14="http://schemas.microsoft.com/office/powerpoint/2010/main" xmlns="" val="954602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normAutofit/>
          </a:bodyPr>
          <a:lstStyle/>
          <a:p>
            <a:r>
              <a:rPr lang="it-IT" sz="2800" dirty="0" smtClean="0">
                <a:solidFill>
                  <a:srgbClr val="FF0000"/>
                </a:solidFill>
              </a:rPr>
              <a:t>ORIENTAMENTO PERMANENTE</a:t>
            </a:r>
            <a:endParaRPr lang="it-IT" sz="2800" dirty="0">
              <a:solidFill>
                <a:srgbClr val="FF0000"/>
              </a:solidFill>
            </a:endParaRPr>
          </a:p>
        </p:txBody>
      </p:sp>
      <p:sp>
        <p:nvSpPr>
          <p:cNvPr id="4" name="Segnaposto contenuto 3"/>
          <p:cNvSpPr>
            <a:spLocks noGrp="1"/>
          </p:cNvSpPr>
          <p:nvPr>
            <p:ph sz="quarter" idx="1"/>
          </p:nvPr>
        </p:nvSpPr>
        <p:spPr/>
        <p:txBody>
          <a:bodyPr/>
          <a:lstStyle/>
          <a:p>
            <a:pPr algn="ctr">
              <a:buNone/>
            </a:pPr>
            <a:endParaRPr lang="it-IT" dirty="0" smtClean="0"/>
          </a:p>
          <a:p>
            <a:pPr algn="ctr">
              <a:buNone/>
            </a:pPr>
            <a:endParaRPr lang="it-IT" dirty="0" smtClean="0"/>
          </a:p>
          <a:p>
            <a:pPr algn="ctr">
              <a:buNone/>
            </a:pPr>
            <a:endParaRPr lang="it-IT" dirty="0" smtClean="0"/>
          </a:p>
          <a:p>
            <a:pPr algn="ctr">
              <a:buNone/>
            </a:pPr>
            <a:endParaRPr lang="it-IT" dirty="0" smtClean="0"/>
          </a:p>
          <a:p>
            <a:pPr algn="ctr">
              <a:buNone/>
            </a:pPr>
            <a:r>
              <a:rPr lang="it-IT" dirty="0" smtClean="0"/>
              <a:t>L’attività di orientamento agli studi o al lavoro assume l’intero ciclo della vita come dimensione temporale, divenendo sinonimo di aiuto alla persona a </a:t>
            </a:r>
            <a:r>
              <a:rPr lang="it-IT" dirty="0" smtClean="0">
                <a:effectLst>
                  <a:outerShdw blurRad="38100" dist="38100" dir="2700000" algn="tl">
                    <a:srgbClr val="000000">
                      <a:alpha val="43137"/>
                    </a:srgbClr>
                  </a:outerShdw>
                </a:effectLst>
              </a:rPr>
              <a:t>prendere coscienza di sé</a:t>
            </a:r>
            <a:r>
              <a:rPr lang="it-IT" dirty="0" smtClean="0"/>
              <a:t>, sostenendo la consapevolezza che porta a </a:t>
            </a:r>
            <a:r>
              <a:rPr lang="it-IT" dirty="0" smtClean="0">
                <a:effectLst>
                  <a:outerShdw blurRad="38100" dist="38100" dir="2700000" algn="tl">
                    <a:srgbClr val="000000">
                      <a:alpha val="43137"/>
                    </a:srgbClr>
                  </a:outerShdw>
                </a:effectLst>
              </a:rPr>
              <a:t>saper scegliere </a:t>
            </a:r>
          </a:p>
          <a:p>
            <a:pPr algn="ctr">
              <a:buNone/>
            </a:pPr>
            <a:r>
              <a:rPr lang="it-IT" sz="1800" dirty="0" smtClean="0"/>
              <a:t>(</a:t>
            </a:r>
            <a:r>
              <a:rPr lang="it-IT" sz="1800" dirty="0" err="1" smtClean="0"/>
              <a:t>Soresi</a:t>
            </a:r>
            <a:r>
              <a:rPr lang="it-IT" sz="1800" dirty="0" smtClean="0"/>
              <a:t> &amp; Nota, 2010)</a:t>
            </a:r>
            <a:endParaRPr lang="it-IT" sz="1800" dirty="0"/>
          </a:p>
        </p:txBody>
      </p:sp>
      <p:pic>
        <p:nvPicPr>
          <p:cNvPr id="5" name="Immagine 4" descr="images.jpg"/>
          <p:cNvPicPr>
            <a:picLocks noChangeAspect="1"/>
          </p:cNvPicPr>
          <p:nvPr/>
        </p:nvPicPr>
        <p:blipFill>
          <a:blip r:embed="rId2" cstate="print"/>
          <a:stretch>
            <a:fillRect/>
          </a:stretch>
        </p:blipFill>
        <p:spPr>
          <a:xfrm>
            <a:off x="6588224" y="1124744"/>
            <a:ext cx="2143125" cy="21431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
            <a:ext cx="9144000" cy="1431234"/>
          </a:xfrm>
          <a:noFill/>
        </p:spPr>
        <p:txBody>
          <a:bodyPr>
            <a:normAutofit/>
          </a:bodyPr>
          <a:lstStyle/>
          <a:p>
            <a:r>
              <a:rPr lang="it-IT" sz="2800" dirty="0" smtClean="0"/>
              <a:t> </a:t>
            </a:r>
            <a:r>
              <a:rPr lang="it-IT" sz="2800" dirty="0" smtClean="0">
                <a:solidFill>
                  <a:srgbClr val="FF0000"/>
                </a:solidFill>
              </a:rPr>
              <a:t>OBIETTIVO della RICERCA </a:t>
            </a:r>
            <a:r>
              <a:rPr lang="it-IT" sz="2800" dirty="0" err="1" smtClean="0">
                <a:solidFill>
                  <a:srgbClr val="FF0000"/>
                </a:solidFill>
              </a:rPr>
              <a:t>LèD</a:t>
            </a:r>
            <a:r>
              <a:rPr lang="it-IT" sz="2800" dirty="0" smtClean="0">
                <a:solidFill>
                  <a:srgbClr val="FF0000"/>
                </a:solidFill>
              </a:rPr>
              <a:t/>
            </a:r>
            <a:br>
              <a:rPr lang="it-IT" sz="2800" dirty="0" smtClean="0">
                <a:solidFill>
                  <a:srgbClr val="FF0000"/>
                </a:solidFill>
              </a:rPr>
            </a:br>
            <a:r>
              <a:rPr lang="it-IT" sz="2800" dirty="0" smtClean="0">
                <a:solidFill>
                  <a:srgbClr val="FF0000"/>
                </a:solidFill>
              </a:rPr>
              <a:t> Il Lavoro è un Diritto</a:t>
            </a:r>
            <a:endParaRPr lang="it-IT" sz="2800" dirty="0">
              <a:solidFill>
                <a:srgbClr val="FF0000"/>
              </a:solidFill>
            </a:endParaRPr>
          </a:p>
        </p:txBody>
      </p:sp>
      <p:sp>
        <p:nvSpPr>
          <p:cNvPr id="4" name="Rettangolo 3"/>
          <p:cNvSpPr/>
          <p:nvPr/>
        </p:nvSpPr>
        <p:spPr>
          <a:xfrm>
            <a:off x="755576" y="2420888"/>
            <a:ext cx="7416824" cy="3108543"/>
          </a:xfrm>
          <a:prstGeom prst="rect">
            <a:avLst/>
          </a:prstGeom>
        </p:spPr>
        <p:txBody>
          <a:bodyPr wrap="square">
            <a:spAutoFit/>
          </a:bodyPr>
          <a:lstStyle/>
          <a:p>
            <a:pPr algn="just"/>
            <a:endParaRPr lang="it-IT" sz="2800" dirty="0" smtClean="0"/>
          </a:p>
          <a:p>
            <a:pPr algn="just">
              <a:buFont typeface="Wingdings" pitchFamily="2" charset="2"/>
              <a:buChar char="Ø"/>
            </a:pPr>
            <a:r>
              <a:rPr lang="it-IT" sz="2800" dirty="0" smtClean="0"/>
              <a:t> Sviluppare un </a:t>
            </a:r>
            <a:r>
              <a:rPr lang="it-IT" sz="2800" dirty="0" smtClean="0">
                <a:effectLst>
                  <a:outerShdw blurRad="38100" dist="38100" dir="2700000" algn="tl">
                    <a:srgbClr val="000000">
                      <a:alpha val="43137"/>
                    </a:srgbClr>
                  </a:outerShdw>
                </a:effectLst>
              </a:rPr>
              <a:t>percorso di auto-orientamento online </a:t>
            </a:r>
            <a:r>
              <a:rPr lang="it-IT" sz="2800" dirty="0" smtClean="0"/>
              <a:t>che consenta di aumentare e migliorare il match tra le persone con disabilità e l’offerta di lavoro, </a:t>
            </a:r>
            <a:r>
              <a:rPr lang="it-IT" sz="2800" dirty="0" smtClean="0">
                <a:effectLst>
                  <a:outerShdw blurRad="38100" dist="38100" dir="2700000" algn="tl">
                    <a:srgbClr val="000000">
                      <a:alpha val="43137"/>
                    </a:srgbClr>
                  </a:outerShdw>
                </a:effectLst>
              </a:rPr>
              <a:t>valorizzando l’unicità del profilo umano e professionale del candidat</a:t>
            </a:r>
            <a:r>
              <a:rPr lang="it-IT" sz="2800" dirty="0" smtClean="0"/>
              <a:t>o.</a:t>
            </a:r>
            <a:endParaRPr lang="it-IT" sz="2800" dirty="0"/>
          </a:p>
        </p:txBody>
      </p:sp>
    </p:spTree>
    <p:extLst>
      <p:ext uri="{BB962C8B-B14F-4D97-AF65-F5344CB8AC3E}">
        <p14:creationId xmlns:p14="http://schemas.microsoft.com/office/powerpoint/2010/main" xmlns="" val="954602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60648"/>
            <a:ext cx="7467600" cy="1359024"/>
          </a:xfrm>
        </p:spPr>
        <p:txBody>
          <a:bodyPr>
            <a:noAutofit/>
          </a:bodyPr>
          <a:lstStyle/>
          <a:p>
            <a:r>
              <a:rPr lang="it-IT" sz="2000" dirty="0" smtClean="0">
                <a:solidFill>
                  <a:srgbClr val="FF0000"/>
                </a:solidFill>
              </a:rPr>
              <a:t>QUESTIONARIO </a:t>
            </a:r>
            <a:br>
              <a:rPr lang="it-IT" sz="2000" dirty="0" smtClean="0">
                <a:solidFill>
                  <a:srgbClr val="FF0000"/>
                </a:solidFill>
              </a:rPr>
            </a:br>
            <a:r>
              <a:rPr lang="it-IT" sz="2000" dirty="0" smtClean="0">
                <a:solidFill>
                  <a:srgbClr val="FF0000"/>
                </a:solidFill>
              </a:rPr>
              <a:t>“</a:t>
            </a:r>
            <a:r>
              <a:rPr lang="it-IT" sz="2000" i="1" dirty="0" smtClean="0">
                <a:solidFill>
                  <a:srgbClr val="FF0000"/>
                </a:solidFill>
              </a:rPr>
              <a:t>MONITORAGGIO CARRIERE E INDIVIDUAZIONE FABBISOGNI LAVORATIVI STUDENTI/ESSE E LAUREATI/E CON DISABILITÀ”</a:t>
            </a:r>
            <a:endParaRPr lang="it-IT" sz="2000" i="1" dirty="0">
              <a:solidFill>
                <a:srgbClr val="FF0000"/>
              </a:solidFill>
            </a:endParaRPr>
          </a:p>
        </p:txBody>
      </p:sp>
      <p:sp>
        <p:nvSpPr>
          <p:cNvPr id="3" name="Segnaposto contenuto 2"/>
          <p:cNvSpPr>
            <a:spLocks noGrp="1"/>
          </p:cNvSpPr>
          <p:nvPr>
            <p:ph sz="quarter" idx="1"/>
          </p:nvPr>
        </p:nvSpPr>
        <p:spPr>
          <a:xfrm>
            <a:off x="611560" y="1772816"/>
            <a:ext cx="7467600" cy="4873752"/>
          </a:xfrm>
        </p:spPr>
        <p:txBody>
          <a:bodyPr>
            <a:normAutofit/>
          </a:bodyPr>
          <a:lstStyle/>
          <a:p>
            <a:pPr algn="ctr">
              <a:buFont typeface="Wingdings" pitchFamily="2" charset="2"/>
              <a:buNone/>
            </a:pPr>
            <a:r>
              <a:rPr lang="en-US" altLang="it-IT" dirty="0" err="1" smtClean="0">
                <a:latin typeface="Calibri" pitchFamily="34" charset="0"/>
              </a:rPr>
              <a:t>Costruire</a:t>
            </a:r>
            <a:r>
              <a:rPr lang="en-US" altLang="it-IT" dirty="0" smtClean="0">
                <a:latin typeface="Calibri" pitchFamily="34" charset="0"/>
              </a:rPr>
              <a:t> </a:t>
            </a:r>
            <a:r>
              <a:rPr lang="en-US" altLang="it-IT" dirty="0" err="1" smtClean="0">
                <a:latin typeface="Calibri" pitchFamily="34" charset="0"/>
              </a:rPr>
              <a:t>una</a:t>
            </a:r>
            <a:r>
              <a:rPr lang="en-US" altLang="it-IT" dirty="0" smtClean="0">
                <a:latin typeface="Calibri" pitchFamily="34" charset="0"/>
              </a:rPr>
              <a:t> </a:t>
            </a:r>
            <a:r>
              <a:rPr lang="en-US" altLang="it-IT" dirty="0" err="1" smtClean="0">
                <a:latin typeface="Calibri" pitchFamily="34" charset="0"/>
              </a:rPr>
              <a:t>raccolta</a:t>
            </a:r>
            <a:r>
              <a:rPr lang="en-US" altLang="it-IT" dirty="0" smtClean="0">
                <a:latin typeface="Calibri" pitchFamily="34" charset="0"/>
              </a:rPr>
              <a:t> </a:t>
            </a:r>
            <a:r>
              <a:rPr lang="en-US" altLang="it-IT" dirty="0" err="1" smtClean="0">
                <a:latin typeface="Calibri" pitchFamily="34" charset="0"/>
              </a:rPr>
              <a:t>dati</a:t>
            </a:r>
            <a:r>
              <a:rPr lang="en-US" altLang="it-IT" dirty="0" smtClean="0">
                <a:latin typeface="Calibri" pitchFamily="34" charset="0"/>
              </a:rPr>
              <a:t> </a:t>
            </a:r>
            <a:r>
              <a:rPr lang="en-US" altLang="it-IT" dirty="0" err="1" smtClean="0">
                <a:latin typeface="Calibri" pitchFamily="34" charset="0"/>
              </a:rPr>
              <a:t>sulla</a:t>
            </a:r>
            <a:r>
              <a:rPr lang="en-US" altLang="it-IT" dirty="0" smtClean="0">
                <a:latin typeface="Calibri" pitchFamily="34" charset="0"/>
              </a:rPr>
              <a:t> </a:t>
            </a:r>
            <a:r>
              <a:rPr lang="en-US" altLang="it-IT" dirty="0" err="1" smtClean="0">
                <a:latin typeface="Calibri" pitchFamily="34" charset="0"/>
              </a:rPr>
              <a:t>transizione</a:t>
            </a:r>
            <a:r>
              <a:rPr lang="en-US" altLang="it-IT" dirty="0" smtClean="0">
                <a:latin typeface="Calibri" pitchFamily="34" charset="0"/>
              </a:rPr>
              <a:t> </a:t>
            </a:r>
            <a:r>
              <a:rPr lang="en-US" altLang="it-IT" dirty="0" err="1" smtClean="0">
                <a:latin typeface="Calibri" pitchFamily="34" charset="0"/>
              </a:rPr>
              <a:t>dall’università</a:t>
            </a:r>
            <a:r>
              <a:rPr lang="en-US" altLang="it-IT" dirty="0" smtClean="0">
                <a:latin typeface="Calibri" pitchFamily="34" charset="0"/>
              </a:rPr>
              <a:t> al </a:t>
            </a:r>
            <a:r>
              <a:rPr lang="en-US" altLang="it-IT" dirty="0" err="1" smtClean="0">
                <a:latin typeface="Calibri" pitchFamily="34" charset="0"/>
              </a:rPr>
              <a:t>mondo</a:t>
            </a:r>
            <a:r>
              <a:rPr lang="en-US" altLang="it-IT" dirty="0" smtClean="0">
                <a:latin typeface="Calibri" pitchFamily="34" charset="0"/>
              </a:rPr>
              <a:t> del </a:t>
            </a:r>
            <a:r>
              <a:rPr lang="en-US" altLang="it-IT" dirty="0" err="1" smtClean="0">
                <a:latin typeface="Calibri" pitchFamily="34" charset="0"/>
              </a:rPr>
              <a:t>lavoro</a:t>
            </a:r>
            <a:r>
              <a:rPr lang="en-US" altLang="it-IT" dirty="0" smtClean="0">
                <a:latin typeface="Calibri" pitchFamily="34" charset="0"/>
              </a:rPr>
              <a:t> </a:t>
            </a:r>
            <a:r>
              <a:rPr lang="en-US" altLang="it-IT" dirty="0" err="1" smtClean="0">
                <a:latin typeface="Calibri" pitchFamily="34" charset="0"/>
              </a:rPr>
              <a:t>di</a:t>
            </a:r>
            <a:r>
              <a:rPr lang="en-US" altLang="it-IT" dirty="0" smtClean="0">
                <a:latin typeface="Calibri" pitchFamily="34" charset="0"/>
              </a:rPr>
              <a:t> </a:t>
            </a:r>
            <a:r>
              <a:rPr lang="en-US" altLang="it-IT" dirty="0" err="1" smtClean="0">
                <a:latin typeface="Calibri" pitchFamily="34" charset="0"/>
              </a:rPr>
              <a:t>studenti</a:t>
            </a:r>
            <a:r>
              <a:rPr lang="en-US" altLang="it-IT" dirty="0" smtClean="0">
                <a:latin typeface="Calibri" pitchFamily="34" charset="0"/>
              </a:rPr>
              <a:t>/</a:t>
            </a:r>
            <a:r>
              <a:rPr lang="en-US" altLang="it-IT" dirty="0" err="1" smtClean="0">
                <a:latin typeface="Calibri" pitchFamily="34" charset="0"/>
              </a:rPr>
              <a:t>esse</a:t>
            </a:r>
            <a:r>
              <a:rPr lang="en-US" altLang="it-IT" dirty="0" smtClean="0">
                <a:latin typeface="Calibri" pitchFamily="34" charset="0"/>
              </a:rPr>
              <a:t> e </a:t>
            </a:r>
            <a:r>
              <a:rPr lang="en-US" altLang="it-IT" dirty="0" err="1" smtClean="0">
                <a:latin typeface="Calibri" pitchFamily="34" charset="0"/>
              </a:rPr>
              <a:t>laureati</a:t>
            </a:r>
            <a:r>
              <a:rPr lang="en-US" altLang="it-IT" dirty="0" smtClean="0">
                <a:latin typeface="Calibri" pitchFamily="34" charset="0"/>
              </a:rPr>
              <a:t>/e con </a:t>
            </a:r>
            <a:r>
              <a:rPr lang="en-US" altLang="it-IT" dirty="0" err="1" smtClean="0">
                <a:latin typeface="Calibri" pitchFamily="34" charset="0"/>
              </a:rPr>
              <a:t>disabilità</a:t>
            </a:r>
            <a:r>
              <a:rPr lang="en-US" altLang="it-IT" dirty="0" smtClean="0">
                <a:latin typeface="Calibri" pitchFamily="34" charset="0"/>
              </a:rPr>
              <a:t>:</a:t>
            </a:r>
          </a:p>
          <a:p>
            <a:r>
              <a:rPr lang="en-US" altLang="it-IT" b="1" dirty="0" err="1" smtClean="0">
                <a:latin typeface="Calibri" pitchFamily="34" charset="0"/>
              </a:rPr>
              <a:t>monitorando</a:t>
            </a:r>
            <a:r>
              <a:rPr lang="en-US" altLang="it-IT" b="1" dirty="0" smtClean="0">
                <a:latin typeface="Calibri" pitchFamily="34" charset="0"/>
              </a:rPr>
              <a:t> le </a:t>
            </a:r>
            <a:r>
              <a:rPr lang="en-US" altLang="it-IT" b="1" dirty="0" err="1" smtClean="0">
                <a:latin typeface="Calibri" pitchFamily="34" charset="0"/>
              </a:rPr>
              <a:t>carriere</a:t>
            </a:r>
            <a:r>
              <a:rPr lang="en-US" altLang="it-IT" b="1" dirty="0" smtClean="0">
                <a:latin typeface="Calibri" pitchFamily="34" charset="0"/>
              </a:rPr>
              <a:t> e lo </a:t>
            </a:r>
            <a:r>
              <a:rPr lang="en-US" altLang="it-IT" b="1" dirty="0" err="1" smtClean="0">
                <a:latin typeface="Calibri" pitchFamily="34" charset="0"/>
              </a:rPr>
              <a:t>stato</a:t>
            </a:r>
            <a:r>
              <a:rPr lang="en-US" altLang="it-IT" b="1" dirty="0" smtClean="0">
                <a:latin typeface="Calibri" pitchFamily="34" charset="0"/>
              </a:rPr>
              <a:t> </a:t>
            </a:r>
            <a:r>
              <a:rPr lang="en-US" altLang="it-IT" b="1" dirty="0" err="1" smtClean="0">
                <a:latin typeface="Calibri" pitchFamily="34" charset="0"/>
              </a:rPr>
              <a:t>di</a:t>
            </a:r>
            <a:r>
              <a:rPr lang="en-US" altLang="it-IT" b="1" dirty="0" smtClean="0">
                <a:latin typeface="Calibri" pitchFamily="34" charset="0"/>
              </a:rPr>
              <a:t> </a:t>
            </a:r>
            <a:r>
              <a:rPr lang="en-US" altLang="it-IT" b="1" dirty="0" err="1" smtClean="0">
                <a:latin typeface="Calibri" pitchFamily="34" charset="0"/>
              </a:rPr>
              <a:t>occupazione</a:t>
            </a:r>
            <a:r>
              <a:rPr lang="en-US" altLang="it-IT" b="1" dirty="0" smtClean="0">
                <a:latin typeface="Calibri" pitchFamily="34" charset="0"/>
              </a:rPr>
              <a:t>;</a:t>
            </a:r>
          </a:p>
          <a:p>
            <a:r>
              <a:rPr lang="en-US" altLang="it-IT" b="1" dirty="0" err="1" smtClean="0">
                <a:latin typeface="Calibri" pitchFamily="34" charset="0"/>
              </a:rPr>
              <a:t>identificando</a:t>
            </a:r>
            <a:r>
              <a:rPr lang="en-US" altLang="it-IT" b="1" dirty="0" smtClean="0">
                <a:latin typeface="Calibri" pitchFamily="34" charset="0"/>
              </a:rPr>
              <a:t> </a:t>
            </a:r>
            <a:r>
              <a:rPr lang="en-US" altLang="it-IT" b="1" dirty="0" err="1" smtClean="0">
                <a:latin typeface="Calibri" pitchFamily="34" charset="0"/>
              </a:rPr>
              <a:t>i</a:t>
            </a:r>
            <a:r>
              <a:rPr lang="en-US" altLang="it-IT" b="1" dirty="0" smtClean="0">
                <a:latin typeface="Calibri" pitchFamily="34" charset="0"/>
              </a:rPr>
              <a:t> </a:t>
            </a:r>
            <a:r>
              <a:rPr lang="en-US" altLang="it-IT" b="1" dirty="0" err="1" smtClean="0">
                <a:latin typeface="Calibri" pitchFamily="34" charset="0"/>
              </a:rPr>
              <a:t>bisogni</a:t>
            </a:r>
            <a:r>
              <a:rPr lang="en-US" altLang="it-IT" b="1" dirty="0" smtClean="0">
                <a:latin typeface="Calibri" pitchFamily="34" charset="0"/>
              </a:rPr>
              <a:t> </a:t>
            </a:r>
            <a:r>
              <a:rPr lang="en-US" altLang="it-IT" b="1" dirty="0" err="1" smtClean="0">
                <a:latin typeface="Calibri" pitchFamily="34" charset="0"/>
              </a:rPr>
              <a:t>connessi</a:t>
            </a:r>
            <a:r>
              <a:rPr lang="en-US" altLang="it-IT" b="1" dirty="0" smtClean="0">
                <a:latin typeface="Calibri" pitchFamily="34" charset="0"/>
              </a:rPr>
              <a:t> al </a:t>
            </a:r>
            <a:r>
              <a:rPr lang="en-US" altLang="it-IT" b="1" dirty="0" err="1" smtClean="0">
                <a:latin typeface="Calibri" pitchFamily="34" charset="0"/>
              </a:rPr>
              <a:t>mondo</a:t>
            </a:r>
            <a:r>
              <a:rPr lang="en-US" altLang="it-IT" b="1" dirty="0" smtClean="0">
                <a:latin typeface="Calibri" pitchFamily="34" charset="0"/>
              </a:rPr>
              <a:t> del </a:t>
            </a:r>
            <a:r>
              <a:rPr lang="en-US" altLang="it-IT" b="1" dirty="0" err="1" smtClean="0">
                <a:latin typeface="Calibri" pitchFamily="34" charset="0"/>
              </a:rPr>
              <a:t>lavoro</a:t>
            </a:r>
            <a:r>
              <a:rPr lang="en-US" altLang="it-IT" b="1" dirty="0" smtClean="0">
                <a:latin typeface="Calibri" pitchFamily="34" charset="0"/>
              </a:rPr>
              <a:t>.</a:t>
            </a:r>
          </a:p>
          <a:p>
            <a:endParaRPr lang="it-IT" altLang="it-IT" b="1" dirty="0" smtClean="0">
              <a:latin typeface="Calibri" pitchFamily="34" charset="0"/>
            </a:endParaRPr>
          </a:p>
          <a:p>
            <a:endParaRPr lang="it-IT" altLang="it-IT" b="1" dirty="0" smtClean="0">
              <a:latin typeface="Calibri" pitchFamily="34" charset="0"/>
            </a:endParaRPr>
          </a:p>
          <a:p>
            <a:pPr>
              <a:buNone/>
            </a:pPr>
            <a:endParaRPr lang="en-US" altLang="it-IT" dirty="0" smtClean="0">
              <a:latin typeface="Calibri" pitchFamily="34" charset="0"/>
            </a:endParaRPr>
          </a:p>
          <a:p>
            <a:pPr>
              <a:buFont typeface="Wingdings" pitchFamily="2" charset="2"/>
              <a:buChar char="Ø"/>
            </a:pPr>
            <a:r>
              <a:rPr lang="en-US" altLang="it-IT" dirty="0" smtClean="0">
                <a:solidFill>
                  <a:srgbClr val="FF0000"/>
                </a:solidFill>
                <a:latin typeface="Calibri" pitchFamily="34" charset="0"/>
              </a:rPr>
              <a:t>432 </a:t>
            </a:r>
            <a:r>
              <a:rPr lang="en-US" altLang="it-IT" dirty="0" err="1" smtClean="0">
                <a:latin typeface="Calibri" pitchFamily="34" charset="0"/>
              </a:rPr>
              <a:t>questionari</a:t>
            </a:r>
            <a:r>
              <a:rPr lang="en-US" altLang="it-IT" dirty="0" smtClean="0">
                <a:latin typeface="Calibri" pitchFamily="34" charset="0"/>
              </a:rPr>
              <a:t> </a:t>
            </a:r>
            <a:r>
              <a:rPr lang="en-US" altLang="it-IT" dirty="0" err="1" smtClean="0">
                <a:latin typeface="Calibri" pitchFamily="34" charset="0"/>
              </a:rPr>
              <a:t>raccolti</a:t>
            </a:r>
            <a:r>
              <a:rPr lang="en-US" altLang="it-IT" dirty="0" smtClean="0">
                <a:latin typeface="Calibri" pitchFamily="34" charset="0"/>
              </a:rPr>
              <a:t> </a:t>
            </a:r>
            <a:r>
              <a:rPr lang="en-US" altLang="it-IT" dirty="0" err="1" smtClean="0">
                <a:latin typeface="Calibri" pitchFamily="34" charset="0"/>
              </a:rPr>
              <a:t>pari</a:t>
            </a:r>
            <a:r>
              <a:rPr lang="en-US" altLang="it-IT" dirty="0" smtClean="0">
                <a:latin typeface="Calibri" pitchFamily="34" charset="0"/>
              </a:rPr>
              <a:t> al 14,9% </a:t>
            </a:r>
          </a:p>
          <a:p>
            <a:pPr>
              <a:buNone/>
            </a:pPr>
            <a:r>
              <a:rPr lang="en-US" altLang="it-IT" dirty="0" smtClean="0">
                <a:latin typeface="Calibri" pitchFamily="34" charset="0"/>
              </a:rPr>
              <a:t>                 </a:t>
            </a:r>
            <a:r>
              <a:rPr lang="en-US" altLang="it-IT" dirty="0" smtClean="0">
                <a:solidFill>
                  <a:srgbClr val="FF0000"/>
                </a:solidFill>
                <a:latin typeface="Calibri" pitchFamily="34" charset="0"/>
              </a:rPr>
              <a:t>229</a:t>
            </a:r>
            <a:r>
              <a:rPr lang="en-US" altLang="it-IT" dirty="0" smtClean="0">
                <a:latin typeface="Calibri" pitchFamily="34" charset="0"/>
              </a:rPr>
              <a:t> </a:t>
            </a:r>
            <a:r>
              <a:rPr lang="en-US" altLang="it-IT" dirty="0" err="1" smtClean="0">
                <a:latin typeface="Calibri" pitchFamily="34" charset="0"/>
              </a:rPr>
              <a:t>studenti</a:t>
            </a:r>
            <a:r>
              <a:rPr lang="en-US" altLang="it-IT" dirty="0" smtClean="0">
                <a:latin typeface="Calibri" pitchFamily="34" charset="0"/>
              </a:rPr>
              <a:t>/</a:t>
            </a:r>
            <a:r>
              <a:rPr lang="en-US" altLang="it-IT" dirty="0" err="1" smtClean="0">
                <a:latin typeface="Calibri" pitchFamily="34" charset="0"/>
              </a:rPr>
              <a:t>esse</a:t>
            </a:r>
            <a:r>
              <a:rPr lang="en-US" altLang="it-IT" dirty="0" smtClean="0">
                <a:latin typeface="Calibri" pitchFamily="34" charset="0"/>
              </a:rPr>
              <a:t> e </a:t>
            </a:r>
            <a:r>
              <a:rPr lang="en-US" altLang="it-IT" dirty="0" smtClean="0">
                <a:solidFill>
                  <a:srgbClr val="FF0000"/>
                </a:solidFill>
                <a:latin typeface="Calibri" pitchFamily="34" charset="0"/>
              </a:rPr>
              <a:t>203</a:t>
            </a:r>
            <a:r>
              <a:rPr lang="en-US" altLang="it-IT" dirty="0" smtClean="0">
                <a:latin typeface="Calibri" pitchFamily="34" charset="0"/>
              </a:rPr>
              <a:t> </a:t>
            </a:r>
            <a:r>
              <a:rPr lang="en-US" altLang="it-IT" dirty="0" err="1" smtClean="0">
                <a:latin typeface="Calibri" pitchFamily="34" charset="0"/>
              </a:rPr>
              <a:t>laureati</a:t>
            </a:r>
            <a:r>
              <a:rPr lang="en-US" altLang="it-IT" dirty="0" smtClean="0">
                <a:latin typeface="Calibri" pitchFamily="34" charset="0"/>
              </a:rPr>
              <a:t>/e</a:t>
            </a:r>
          </a:p>
          <a:p>
            <a:pPr algn="ctr">
              <a:buNone/>
            </a:pPr>
            <a:endParaRPr lang="it-IT" b="1" dirty="0" smtClean="0">
              <a:effectLst>
                <a:outerShdw blurRad="38100" dist="38100" dir="2700000" algn="tl">
                  <a:srgbClr val="000000">
                    <a:alpha val="43137"/>
                  </a:srgbClr>
                </a:outerShdw>
              </a:effectLst>
            </a:endParaRPr>
          </a:p>
          <a:p>
            <a:pPr algn="ctr">
              <a:buNone/>
            </a:pPr>
            <a:endParaRPr lang="it-IT" b="1" dirty="0">
              <a:effectLst>
                <a:outerShdw blurRad="38100" dist="38100" dir="2700000" algn="tl">
                  <a:srgbClr val="000000">
                    <a:alpha val="43137"/>
                  </a:srgbClr>
                </a:outerShdw>
              </a:effectLst>
            </a:endParaRPr>
          </a:p>
          <a:p>
            <a:pPr algn="ctr">
              <a:buNone/>
            </a:pPr>
            <a:endParaRPr lang="it-IT" b="1" dirty="0" smtClean="0">
              <a:effectLst>
                <a:outerShdw blurRad="38100" dist="38100" dir="2700000" algn="tl">
                  <a:srgbClr val="000000">
                    <a:alpha val="43137"/>
                  </a:srgbClr>
                </a:outerShdw>
              </a:effectLst>
            </a:endParaRPr>
          </a:p>
          <a:p>
            <a:endParaRPr lang="it-IT" sz="2200" dirty="0" smtClean="0"/>
          </a:p>
          <a:p>
            <a:pPr marL="0" indent="0">
              <a:buNone/>
            </a:pPr>
            <a:endParaRPr lang="it-IT" sz="2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Carriera lavorativa:</a:t>
            </a:r>
            <a:r>
              <a:rPr lang="it-IT" i="1" dirty="0" smtClean="0">
                <a:solidFill>
                  <a:srgbClr val="FF0000"/>
                </a:solidFill>
              </a:rPr>
              <a:t> situazione occupazionale</a:t>
            </a:r>
            <a:r>
              <a:rPr lang="it-IT" dirty="0" smtClean="0">
                <a:solidFill>
                  <a:srgbClr val="FF0000"/>
                </a:solidFill>
              </a:rPr>
              <a:t> </a:t>
            </a:r>
            <a:endParaRPr lang="it-IT" dirty="0">
              <a:solidFill>
                <a:srgbClr val="FF0000"/>
              </a:solidFill>
            </a:endParaRPr>
          </a:p>
        </p:txBody>
      </p:sp>
      <p:graphicFrame>
        <p:nvGraphicFramePr>
          <p:cNvPr id="4" name="Segnaposto contenuto 3"/>
          <p:cNvGraphicFramePr>
            <a:graphicFrameLocks noGrp="1"/>
          </p:cNvGraphicFramePr>
          <p:nvPr>
            <p:ph sz="quarter" idx="1"/>
            <p:extLst>
              <p:ext uri="{D42A27DB-BD31-4B8C-83A1-F6EECF244321}">
                <p14:modId xmlns="" xmlns:p14="http://schemas.microsoft.com/office/powerpoint/2010/main" val="2305916328"/>
              </p:ext>
            </p:extLst>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sz="quarter" idx="1"/>
            <p:extLst>
              <p:ext uri="{D42A27DB-BD31-4B8C-83A1-F6EECF244321}">
                <p14:modId xmlns:p14="http://schemas.microsoft.com/office/powerpoint/2010/main" xmlns="" val="1338376843"/>
              </p:ext>
            </p:extLst>
          </p:nvPr>
        </p:nvGraphicFramePr>
        <p:xfrm>
          <a:off x="107505" y="-3"/>
          <a:ext cx="8640960" cy="6858002"/>
        </p:xfrm>
        <a:graphic>
          <a:graphicData uri="http://schemas.openxmlformats.org/drawingml/2006/table">
            <a:tbl>
              <a:tblPr firstRow="1" firstCol="1" bandRow="1">
                <a:tableStyleId>{5C22544A-7EE6-4342-B048-85BDC9FD1C3A}</a:tableStyleId>
              </a:tblPr>
              <a:tblGrid>
                <a:gridCol w="1450563"/>
                <a:gridCol w="4166061"/>
                <a:gridCol w="1656184"/>
                <a:gridCol w="1368152"/>
              </a:tblGrid>
              <a:tr h="1036545">
                <a:tc rowSpan="11">
                  <a:txBody>
                    <a:bodyPr/>
                    <a:lstStyle/>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2800" kern="100" dirty="0">
                          <a:effectLst/>
                        </a:rPr>
                        <a:t>In una </a:t>
                      </a:r>
                      <a:r>
                        <a:rPr lang="it-IT" sz="2800" kern="100" dirty="0" smtClean="0">
                          <a:effectLst/>
                        </a:rPr>
                        <a:t>parola,</a:t>
                      </a:r>
                      <a:endParaRPr lang="it-IT" sz="2800" kern="100" dirty="0">
                        <a:effectLst/>
                        <a:latin typeface="Times New Roman"/>
                        <a:ea typeface="SimSun"/>
                        <a:cs typeface="Mangal"/>
                      </a:endParaRPr>
                    </a:p>
                    <a:p>
                      <a:pPr algn="just">
                        <a:lnSpc>
                          <a:spcPct val="115000"/>
                        </a:lnSpc>
                        <a:spcAft>
                          <a:spcPts val="0"/>
                        </a:spcAft>
                      </a:pPr>
                      <a:r>
                        <a:rPr lang="it-IT" sz="2800" kern="100" dirty="0">
                          <a:effectLst/>
                        </a:rPr>
                        <a:t>cosa cerca nel</a:t>
                      </a:r>
                      <a:endParaRPr lang="it-IT" sz="2800" kern="100" dirty="0">
                        <a:effectLst/>
                        <a:latin typeface="Times New Roman"/>
                        <a:ea typeface="SimSun"/>
                        <a:cs typeface="Mangal"/>
                      </a:endParaRPr>
                    </a:p>
                    <a:p>
                      <a:pPr algn="just">
                        <a:lnSpc>
                          <a:spcPct val="115000"/>
                        </a:lnSpc>
                        <a:spcAft>
                          <a:spcPts val="0"/>
                        </a:spcAft>
                      </a:pPr>
                      <a:r>
                        <a:rPr lang="it-IT" sz="2800" kern="100" dirty="0" smtClean="0">
                          <a:effectLst/>
                        </a:rPr>
                        <a:t>lavoro?</a:t>
                      </a:r>
                      <a:endParaRPr lang="it-IT" sz="2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 </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frequenza</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a:t>
                      </a:r>
                      <a:endParaRPr lang="it-IT" sz="1800" kern="100">
                        <a:effectLst/>
                        <a:latin typeface="Times New Roman"/>
                        <a:ea typeface="SimSun"/>
                        <a:cs typeface="Mangal"/>
                      </a:endParaRPr>
                    </a:p>
                  </a:txBody>
                  <a:tcPr marL="34925" marR="34925" marT="34925" marB="34925"/>
                </a:tc>
              </a:tr>
              <a:tr h="549852">
                <a:tc vMerge="1">
                  <a:txBody>
                    <a:bodyPr/>
                    <a:lstStyle/>
                    <a:p>
                      <a:pPr algn="just">
                        <a:lnSpc>
                          <a:spcPct val="115000"/>
                        </a:lnSpc>
                        <a:spcAft>
                          <a:spcPts val="0"/>
                        </a:spcAft>
                      </a:pP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Realizzazione/soddisfazione</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98</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36,98</a:t>
                      </a:r>
                      <a:endParaRPr lang="it-IT" sz="1800" kern="100" dirty="0">
                        <a:effectLst/>
                        <a:latin typeface="Times New Roman"/>
                        <a:ea typeface="SimSun"/>
                        <a:cs typeface="Mangal"/>
                      </a:endParaRPr>
                    </a:p>
                  </a:txBody>
                  <a:tcPr marL="34925" marR="34925" marT="34925" marB="34925"/>
                </a:tc>
              </a:tr>
              <a:tr h="565917">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Stabilità/sicurezza</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39</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14,72</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Altro</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34</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12,83</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Crescita/sfide</a:t>
                      </a: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31</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11,70</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Retribuzione economica</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25</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9,43</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Professionalità/competenza</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23</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8,68</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Dignità</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19</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7,17</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Indipendenza</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16</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6,04</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6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Tranquillità/serenità</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10</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3,77</a:t>
                      </a:r>
                      <a:endParaRPr lang="it-IT" sz="1800" kern="100" dirty="0">
                        <a:effectLst/>
                        <a:latin typeface="Times New Roman"/>
                        <a:ea typeface="SimSun"/>
                        <a:cs typeface="Mangal"/>
                      </a:endParaRPr>
                    </a:p>
                  </a:txBody>
                  <a:tcPr marL="34925" marR="34925" marT="34925" marB="34925"/>
                </a:tc>
              </a:tr>
              <a:tr h="588211">
                <a:tc vMerge="1">
                  <a:txBody>
                    <a:bodyPr/>
                    <a:lstStyle/>
                    <a:p>
                      <a:pPr algn="just">
                        <a:lnSpc>
                          <a:spcPct val="115000"/>
                        </a:lnSpc>
                        <a:spcAft>
                          <a:spcPts val="0"/>
                        </a:spcAft>
                      </a:pPr>
                      <a:endParaRPr lang="it-IT" sz="1800" kern="100" dirty="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Benessere/felicità</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a:effectLst/>
                        </a:rPr>
                        <a:t>7</a:t>
                      </a:r>
                      <a:endParaRPr lang="it-IT" sz="1800" kern="100">
                        <a:effectLst/>
                        <a:latin typeface="Times New Roman"/>
                        <a:ea typeface="SimSun"/>
                        <a:cs typeface="Mangal"/>
                      </a:endParaRPr>
                    </a:p>
                  </a:txBody>
                  <a:tcPr marL="34925" marR="34925" marT="34925" marB="34925"/>
                </a:tc>
                <a:tc>
                  <a:txBody>
                    <a:bodyPr/>
                    <a:lstStyle/>
                    <a:p>
                      <a:pPr algn="just">
                        <a:lnSpc>
                          <a:spcPct val="115000"/>
                        </a:lnSpc>
                        <a:spcAft>
                          <a:spcPts val="0"/>
                        </a:spcAft>
                      </a:pPr>
                      <a:r>
                        <a:rPr lang="it-IT" sz="1800" kern="100" dirty="0">
                          <a:effectLst/>
                        </a:rPr>
                        <a:t>2,64</a:t>
                      </a:r>
                      <a:endParaRPr lang="it-IT" sz="1800" kern="100" dirty="0">
                        <a:effectLst/>
                        <a:latin typeface="Times New Roman"/>
                        <a:ea typeface="SimSun"/>
                        <a:cs typeface="Mangal"/>
                      </a:endParaRPr>
                    </a:p>
                  </a:txBody>
                  <a:tcPr marL="34925" marR="34925" marT="34925" marB="34925"/>
                </a:tc>
              </a:tr>
            </a:tbl>
          </a:graphicData>
        </a:graphic>
      </p:graphicFrame>
    </p:spTree>
    <p:extLst>
      <p:ext uri="{BB962C8B-B14F-4D97-AF65-F5344CB8AC3E}">
        <p14:creationId xmlns:p14="http://schemas.microsoft.com/office/powerpoint/2010/main" xmlns="" val="161030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63688" y="188640"/>
            <a:ext cx="6172200" cy="1102274"/>
          </a:xfrm>
        </p:spPr>
        <p:txBody>
          <a:bodyPr/>
          <a:lstStyle/>
          <a:p>
            <a:r>
              <a:rPr lang="it-IT" dirty="0" smtClean="0">
                <a:solidFill>
                  <a:srgbClr val="FF0000"/>
                </a:solidFill>
              </a:rPr>
              <a:t>L’immagine di sé nella persona con disabilità</a:t>
            </a:r>
            <a:endParaRPr lang="it-IT" dirty="0">
              <a:solidFill>
                <a:srgbClr val="FF0000"/>
              </a:solidFill>
            </a:endParaRPr>
          </a:p>
        </p:txBody>
      </p:sp>
      <p:sp>
        <p:nvSpPr>
          <p:cNvPr id="3" name="Sottotitolo 2"/>
          <p:cNvSpPr>
            <a:spLocks noGrp="1"/>
          </p:cNvSpPr>
          <p:nvPr>
            <p:ph type="subTitle" idx="1"/>
          </p:nvPr>
        </p:nvSpPr>
        <p:spPr>
          <a:xfrm>
            <a:off x="2339752" y="1556792"/>
            <a:ext cx="6408712" cy="4752528"/>
          </a:xfrm>
        </p:spPr>
        <p:txBody>
          <a:bodyPr>
            <a:normAutofit/>
          </a:bodyPr>
          <a:lstStyle/>
          <a:p>
            <a:r>
              <a:rPr lang="it-IT" sz="2000" b="0" dirty="0" smtClean="0"/>
              <a:t>Se il sé è il risultato dell’autoriflessione, da un lato, e dell’esperienza dialogica con gli altri, dall’altro lato, cosa accade nella persona con disabilità, tenuto conto che:</a:t>
            </a:r>
          </a:p>
          <a:p>
            <a:r>
              <a:rPr lang="it-IT" sz="2000" b="0" dirty="0" smtClean="0"/>
              <a:t>«</a:t>
            </a:r>
            <a:r>
              <a:rPr lang="it-IT" sz="2000" b="0" i="1" dirty="0" smtClean="0"/>
              <a:t>è molto semplice vedere forme di pietismo relazionale veramente aberrante: penso all’ipotesi in cui il disabile si trova di fronte una persona che vedendolo gli offre denaro perché lo ritiene sfortunato. Altre volte… si osserva il disabile dalla testa ai piedi come fosse un extra terrestre oppure ci si lascia andare a eccessive e finte manifestazioni di affetto come continue carezze alla testa e alle mani</a:t>
            </a:r>
            <a:r>
              <a:rPr lang="it-IT" sz="2000" b="0" dirty="0" smtClean="0"/>
              <a:t>»</a:t>
            </a:r>
          </a:p>
          <a:p>
            <a:r>
              <a:rPr lang="it-IT" sz="2000" b="0" dirty="0" smtClean="0"/>
              <a:t>Giorgio </a:t>
            </a:r>
            <a:r>
              <a:rPr lang="it-IT" sz="2000" b="0" dirty="0" err="1" smtClean="0"/>
              <a:t>Terrucidoro</a:t>
            </a:r>
            <a:r>
              <a:rPr lang="it-IT" sz="2000" b="0" dirty="0" smtClean="0"/>
              <a:t>, Non solo handicap, </a:t>
            </a:r>
            <a:r>
              <a:rPr lang="it-IT" sz="2000" b="0" dirty="0" err="1" smtClean="0"/>
              <a:t>Italic</a:t>
            </a:r>
            <a:r>
              <a:rPr lang="it-IT" sz="2000" b="0" dirty="0" smtClean="0"/>
              <a:t> 2015, p. 23</a:t>
            </a:r>
            <a:endParaRPr lang="it-IT" sz="2000" b="0" dirty="0"/>
          </a:p>
        </p:txBody>
      </p:sp>
    </p:spTree>
    <p:extLst>
      <p:ext uri="{BB962C8B-B14F-4D97-AF65-F5344CB8AC3E}">
        <p14:creationId xmlns:p14="http://schemas.microsoft.com/office/powerpoint/2010/main" xmlns="" val="601692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
            <a:ext cx="9144000" cy="1052735"/>
          </a:xfrm>
          <a:noFill/>
        </p:spPr>
        <p:txBody>
          <a:bodyPr>
            <a:normAutofit/>
          </a:bodyPr>
          <a:lstStyle/>
          <a:p>
            <a:r>
              <a:rPr lang="it-IT" sz="2800" dirty="0" smtClean="0"/>
              <a:t> </a:t>
            </a:r>
            <a:r>
              <a:rPr lang="it-IT" sz="2800" dirty="0" smtClean="0">
                <a:solidFill>
                  <a:srgbClr val="FF0000"/>
                </a:solidFill>
              </a:rPr>
              <a:t>PIATTAFORMA  DI AUTO-ORIENTAMENTO</a:t>
            </a:r>
            <a:endParaRPr lang="it-IT" sz="2800" dirty="0">
              <a:solidFill>
                <a:srgbClr val="FF0000"/>
              </a:solidFill>
            </a:endParaRPr>
          </a:p>
        </p:txBody>
      </p:sp>
      <p:sp>
        <p:nvSpPr>
          <p:cNvPr id="4" name="Rettangolo 3"/>
          <p:cNvSpPr/>
          <p:nvPr/>
        </p:nvSpPr>
        <p:spPr>
          <a:xfrm>
            <a:off x="517848" y="1556792"/>
            <a:ext cx="8096448" cy="3785652"/>
          </a:xfrm>
          <a:prstGeom prst="rect">
            <a:avLst/>
          </a:prstGeom>
        </p:spPr>
        <p:txBody>
          <a:bodyPr wrap="square">
            <a:spAutoFit/>
          </a:bodyPr>
          <a:lstStyle/>
          <a:p>
            <a:pPr lvl="0" algn="just" fontAlgn="base">
              <a:buNone/>
            </a:pPr>
            <a:r>
              <a:rPr lang="it-IT" sz="2400" dirty="0" smtClean="0">
                <a:effectLst>
                  <a:outerShdw blurRad="38100" dist="38100" dir="2700000" algn="tl">
                    <a:srgbClr val="000000">
                      <a:alpha val="43137"/>
                    </a:srgbClr>
                  </a:outerShdw>
                </a:effectLst>
              </a:rPr>
              <a:t>Autovalutazioni</a:t>
            </a:r>
            <a:r>
              <a:rPr lang="it-IT" sz="2400" i="1" dirty="0" smtClean="0">
                <a:effectLst>
                  <a:outerShdw blurRad="38100" dist="38100" dir="2700000" algn="tl">
                    <a:srgbClr val="000000">
                      <a:alpha val="43137"/>
                    </a:srgbClr>
                  </a:outerShdw>
                </a:effectLst>
              </a:rPr>
              <a:t> </a:t>
            </a:r>
            <a:r>
              <a:rPr lang="it-IT" sz="2400" dirty="0" smtClean="0"/>
              <a:t>che il candidato con disabilità compila: </a:t>
            </a:r>
            <a:r>
              <a:rPr lang="it-IT" sz="2400" dirty="0" smtClean="0">
                <a:effectLst>
                  <a:outerShdw blurRad="38100" dist="38100" dir="2700000" algn="tl">
                    <a:srgbClr val="000000">
                      <a:alpha val="43137"/>
                    </a:srgbClr>
                  </a:outerShdw>
                </a:effectLst>
              </a:rPr>
              <a:t>le parole chiave </a:t>
            </a:r>
            <a:r>
              <a:rPr lang="it-IT" sz="2400" dirty="0" smtClean="0"/>
              <a:t>lo indirizzano verso </a:t>
            </a:r>
            <a:r>
              <a:rPr lang="it-IT" sz="2400" dirty="0" smtClean="0">
                <a:effectLst>
                  <a:outerShdw blurRad="38100" dist="38100" dir="2700000" algn="tl">
                    <a:srgbClr val="000000">
                      <a:alpha val="43137"/>
                    </a:srgbClr>
                  </a:outerShdw>
                </a:effectLst>
              </a:rPr>
              <a:t>i settori professionali compatibili sia con le sue potenzialità sia con le sue specificità</a:t>
            </a:r>
          </a:p>
          <a:p>
            <a:pPr lvl="0" fontAlgn="base">
              <a:buNone/>
            </a:pPr>
            <a:endParaRPr lang="it-IT" sz="2400" dirty="0" smtClean="0"/>
          </a:p>
          <a:p>
            <a:pPr lvl="0" fontAlgn="base">
              <a:buFont typeface="Wingdings" pitchFamily="2" charset="2"/>
              <a:buChar char="Ø"/>
            </a:pPr>
            <a:r>
              <a:rPr lang="it-IT" sz="2400" b="1" dirty="0" smtClean="0"/>
              <a:t>Area delle conoscenze</a:t>
            </a:r>
            <a:endParaRPr lang="it-IT" sz="2400" dirty="0" smtClean="0"/>
          </a:p>
          <a:p>
            <a:pPr lvl="0" fontAlgn="base">
              <a:buFont typeface="Wingdings" pitchFamily="2" charset="2"/>
              <a:buChar char="Ø"/>
            </a:pPr>
            <a:r>
              <a:rPr lang="it-IT" sz="2400" b="1" dirty="0" smtClean="0"/>
              <a:t>Area delle competenze tecnico-professionali e trasversali</a:t>
            </a:r>
            <a:endParaRPr lang="it-IT" sz="2400" dirty="0" smtClean="0"/>
          </a:p>
          <a:p>
            <a:pPr lvl="0" fontAlgn="base">
              <a:buFont typeface="Wingdings" pitchFamily="2" charset="2"/>
              <a:buChar char="Ø"/>
            </a:pPr>
            <a:r>
              <a:rPr lang="it-IT" sz="2400" b="1" dirty="0" smtClean="0"/>
              <a:t>Area delle intelligenze multiple</a:t>
            </a:r>
          </a:p>
          <a:p>
            <a:pPr lvl="0" fontAlgn="base">
              <a:buFont typeface="Wingdings" pitchFamily="2" charset="2"/>
              <a:buChar char="Ø"/>
            </a:pPr>
            <a:r>
              <a:rPr lang="it-IT" sz="2400" b="1" dirty="0" smtClean="0"/>
              <a:t>Area condizioni di lavoro/disabilità</a:t>
            </a:r>
            <a:endParaRPr lang="it-IT" sz="2400" dirty="0"/>
          </a:p>
        </p:txBody>
      </p:sp>
    </p:spTree>
    <p:extLst>
      <p:ext uri="{BB962C8B-B14F-4D97-AF65-F5344CB8AC3E}">
        <p14:creationId xmlns:p14="http://schemas.microsoft.com/office/powerpoint/2010/main" xmlns="" val="954602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60</TotalTime>
  <Words>1304</Words>
  <Application>Microsoft Office PowerPoint</Application>
  <PresentationFormat>Presentazione su schermo (4:3)</PresentationFormat>
  <Paragraphs>212</Paragraphs>
  <Slides>17</Slides>
  <Notes>1</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Default Theme</vt:lpstr>
      <vt:lpstr>LÈD: Il lavoro È un diritto. Nuove soluzioni all’auto-orientamento al lavoro e per il recruiting online di persone con disabilitÀ </vt:lpstr>
      <vt:lpstr>INTRODUZIONE</vt:lpstr>
      <vt:lpstr>ORIENTAMENTO PERMANENTE</vt:lpstr>
      <vt:lpstr> OBIETTIVO della RICERCA LèD  Il Lavoro è un Diritto</vt:lpstr>
      <vt:lpstr>QUESTIONARIO  “MONITORAGGIO CARRIERE E INDIVIDUAZIONE FABBISOGNI LAVORATIVI STUDENTI/ESSE E LAUREATI/E CON DISABILITÀ”</vt:lpstr>
      <vt:lpstr>Carriera lavorativa: situazione occupazionale </vt:lpstr>
      <vt:lpstr>Diapositiva 7</vt:lpstr>
      <vt:lpstr>L’immagine di sé nella persona con disabilità</vt:lpstr>
      <vt:lpstr> PIATTAFORMA  DI AUTO-ORIENTAMENTO</vt:lpstr>
      <vt:lpstr>ESEMPIO DI UNA CATEGORIA PROFESSIONALE</vt:lpstr>
      <vt:lpstr>ESEMPIO DI CATALOGO DELLE CONOSCENZE</vt:lpstr>
      <vt:lpstr>ESEMPIO DELLE POSSIBILI COMPETENZE</vt:lpstr>
      <vt:lpstr>POSSIBILI CONDIZIONI DI LAVORO</vt:lpstr>
      <vt:lpstr>PROFILO DELLE INTELLIGENZE</vt:lpstr>
      <vt:lpstr>PROSSIMI STEP</vt:lpstr>
      <vt:lpstr> conclusioni</vt:lpstr>
      <vt:lpstr>BIBLIOGRAFIA &amp; SITOGRAFIA</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LÈD: Il lavoro È un diritto. Nuove soluzioni all’auto-orientamento al lavoro e per il recruiting online di persone con disabilitÀ</dc:title>
  <dc:creator>Cristina Formiconi</dc:creator>
  <cp:lastModifiedBy>Cristina Formiconi</cp:lastModifiedBy>
  <cp:revision>9</cp:revision>
  <dcterms:created xsi:type="dcterms:W3CDTF">2016-11-09T15:40:13Z</dcterms:created>
  <dcterms:modified xsi:type="dcterms:W3CDTF">2016-11-15T17:11:41Z</dcterms:modified>
</cp:coreProperties>
</file>