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65" r:id="rId2"/>
    <p:sldId id="259" r:id="rId3"/>
    <p:sldId id="271" r:id="rId4"/>
    <p:sldId id="272" r:id="rId5"/>
    <p:sldId id="274" r:id="rId6"/>
    <p:sldId id="277" r:id="rId7"/>
    <p:sldId id="280" r:id="rId8"/>
    <p:sldId id="281" r:id="rId9"/>
    <p:sldId id="282" r:id="rId10"/>
    <p:sldId id="283" r:id="rId11"/>
  </p:sldIdLst>
  <p:sldSz cx="9144000" cy="6858000" type="screen4x3"/>
  <p:notesSz cx="6808788" cy="99409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9999"/>
    <a:srgbClr val="FFCC99"/>
    <a:srgbClr val="000099"/>
    <a:srgbClr val="E4E4E4"/>
    <a:srgbClr val="003399"/>
    <a:srgbClr val="000066"/>
    <a:srgbClr val="FB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65" autoAdjust="0"/>
  </p:normalViewPr>
  <p:slideViewPr>
    <p:cSldViewPr snapToGrid="0" snapToObjects="1">
      <p:cViewPr>
        <p:scale>
          <a:sx n="86" d="100"/>
          <a:sy n="86" d="100"/>
        </p:scale>
        <p:origin x="-2250" y="-534"/>
      </p:cViewPr>
      <p:guideLst>
        <p:guide orient="horz" pos="2228"/>
        <p:guide pos="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144" y="-11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7"/>
          </a:xfrm>
          <a:prstGeom prst="rect">
            <a:avLst/>
          </a:prstGeom>
        </p:spPr>
        <p:txBody>
          <a:bodyPr vert="horz" lIns="95697" tIns="47849" rIns="95697" bIns="47849" rtlCol="0"/>
          <a:lstStyle>
            <a:lvl1pPr algn="l">
              <a:defRPr sz="1300"/>
            </a:lvl1pPr>
          </a:lstStyle>
          <a:p>
            <a:endParaRPr lang="it-IT" dirty="0">
              <a:latin typeface="Helvetica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5697" tIns="47849" rIns="95697" bIns="47849" rtlCol="0"/>
          <a:lstStyle>
            <a:lvl1pPr algn="r">
              <a:defRPr sz="1300"/>
            </a:lvl1pPr>
          </a:lstStyle>
          <a:p>
            <a:fld id="{6EB4DDB0-06FF-9242-9A56-4A88228B4EB1}" type="datetime1">
              <a:rPr lang="it-IT" smtClean="0">
                <a:latin typeface="Helvetica"/>
              </a:rPr>
              <a:pPr/>
              <a:t>16/11/2016</a:t>
            </a:fld>
            <a:endParaRPr lang="it-IT" dirty="0">
              <a:latin typeface="Helvetica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7"/>
          </a:xfrm>
          <a:prstGeom prst="rect">
            <a:avLst/>
          </a:prstGeom>
        </p:spPr>
        <p:txBody>
          <a:bodyPr vert="horz" lIns="95697" tIns="47849" rIns="95697" bIns="47849" rtlCol="0" anchor="b"/>
          <a:lstStyle>
            <a:lvl1pPr algn="l">
              <a:defRPr sz="1300"/>
            </a:lvl1pPr>
          </a:lstStyle>
          <a:p>
            <a:endParaRPr lang="it-IT" dirty="0">
              <a:latin typeface="Helvetica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7"/>
          </a:xfrm>
          <a:prstGeom prst="rect">
            <a:avLst/>
          </a:prstGeom>
        </p:spPr>
        <p:txBody>
          <a:bodyPr vert="horz" lIns="95697" tIns="47849" rIns="95697" bIns="47849" rtlCol="0" anchor="b"/>
          <a:lstStyle>
            <a:lvl1pPr algn="r">
              <a:defRPr sz="1300"/>
            </a:lvl1pPr>
          </a:lstStyle>
          <a:p>
            <a:fld id="{6195F477-EC7C-D145-A84E-39C9EBA5C2E6}" type="slidenum">
              <a:rPr lang="it-IT" smtClean="0">
                <a:latin typeface="Helvetica"/>
              </a:rPr>
              <a:pPr/>
              <a:t>‹N›</a:t>
            </a:fld>
            <a:endParaRPr lang="it-IT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290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7"/>
          </a:xfrm>
          <a:prstGeom prst="rect">
            <a:avLst/>
          </a:prstGeom>
        </p:spPr>
        <p:txBody>
          <a:bodyPr vert="horz" lIns="95697" tIns="47849" rIns="95697" bIns="47849" rtlCol="0"/>
          <a:lstStyle>
            <a:lvl1pPr algn="l">
              <a:defRPr sz="1300">
                <a:latin typeface="Helvetica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5697" tIns="47849" rIns="95697" bIns="47849" rtlCol="0"/>
          <a:lstStyle>
            <a:lvl1pPr algn="r">
              <a:defRPr sz="1300">
                <a:latin typeface="Helvetica"/>
              </a:defRPr>
            </a:lvl1pPr>
          </a:lstStyle>
          <a:p>
            <a:fld id="{A76FB82E-6E47-2542-AF72-24C81B80B98F}" type="datetime1">
              <a:rPr lang="it-IT" smtClean="0"/>
              <a:pPr/>
              <a:t>16/11/2016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7" tIns="47849" rIns="95697" bIns="47849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21939"/>
            <a:ext cx="5447030" cy="4473417"/>
          </a:xfrm>
          <a:prstGeom prst="rect">
            <a:avLst/>
          </a:prstGeom>
        </p:spPr>
        <p:txBody>
          <a:bodyPr vert="horz" lIns="95697" tIns="47849" rIns="95697" bIns="47849" rtlCol="0"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7"/>
          </a:xfrm>
          <a:prstGeom prst="rect">
            <a:avLst/>
          </a:prstGeom>
        </p:spPr>
        <p:txBody>
          <a:bodyPr vert="horz" lIns="95697" tIns="47849" rIns="95697" bIns="47849" rtlCol="0" anchor="b"/>
          <a:lstStyle>
            <a:lvl1pPr algn="l">
              <a:defRPr sz="1300">
                <a:latin typeface="Helvetica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7"/>
          </a:xfrm>
          <a:prstGeom prst="rect">
            <a:avLst/>
          </a:prstGeom>
        </p:spPr>
        <p:txBody>
          <a:bodyPr vert="horz" lIns="95697" tIns="47849" rIns="95697" bIns="47849" rtlCol="0" anchor="b"/>
          <a:lstStyle>
            <a:lvl1pPr algn="r">
              <a:defRPr sz="1300">
                <a:latin typeface="Helvetica"/>
              </a:defRPr>
            </a:lvl1pPr>
          </a:lstStyle>
          <a:p>
            <a:fld id="{DA280DA7-F92A-7648-8B91-6C07C9FC28D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9649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63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Helvetic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1231900" y="2011363"/>
            <a:ext cx="7492999" cy="1189037"/>
          </a:xfrm>
        </p:spPr>
        <p:txBody>
          <a:bodyPr anchor="t">
            <a:noAutofit/>
          </a:bodyPr>
          <a:lstStyle>
            <a:lvl1pPr marL="0" indent="0" algn="just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adipisicing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</a:p>
        </p:txBody>
      </p:sp>
      <p:sp>
        <p:nvSpPr>
          <p:cNvPr id="22" name="Segnaposto data 4"/>
          <p:cNvSpPr>
            <a:spLocks noGrp="1"/>
          </p:cNvSpPr>
          <p:nvPr>
            <p:ph type="dt" sz="half" idx="2"/>
          </p:nvPr>
        </p:nvSpPr>
        <p:spPr>
          <a:xfrm>
            <a:off x="12049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endParaRPr lang="it-IT" dirty="0"/>
          </a:p>
        </p:txBody>
      </p:sp>
      <p:sp>
        <p:nvSpPr>
          <p:cNvPr id="2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F524B3C7-180D-8646-B72B-9CC0E4C37E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4" name="Segnaposto piè di pagina 6"/>
          <p:cNvSpPr txBox="1">
            <a:spLocks/>
          </p:cNvSpPr>
          <p:nvPr userDrawn="1"/>
        </p:nvSpPr>
        <p:spPr>
          <a:xfrm>
            <a:off x="3414713" y="6381750"/>
            <a:ext cx="2311400" cy="365125"/>
          </a:xfrm>
          <a:prstGeom prst="rect">
            <a:avLst/>
          </a:prstGeom>
          <a:noFill/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b="1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i="0" dirty="0" smtClean="0">
                <a:solidFill>
                  <a:srgbClr val="FFFFFF"/>
                </a:solidFill>
                <a:latin typeface="Helvetica"/>
                <a:cs typeface="Helvetica"/>
              </a:rPr>
              <a:t>Logo, Titolo, Evento, Autore</a:t>
            </a:r>
            <a:endParaRPr lang="it-IT" sz="1200" b="1" i="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6600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Helvetic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cap="all">
                <a:solidFill>
                  <a:srgbClr val="1E2B8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Helvetica"/>
              </a:defRPr>
            </a:lvl1pPr>
          </a:lstStyle>
          <a:p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Helvetica"/>
              </a:defRPr>
            </a:lvl1pPr>
          </a:lstStyle>
          <a:p>
            <a:fld id="{F524B3C7-180D-8646-B72B-9CC0E4C37E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263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Helvetica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F524B3C7-180D-8646-B72B-9CC0E4C37E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56200" cy="1143000"/>
          </a:xfrm>
        </p:spPr>
        <p:txBody>
          <a:bodyPr/>
          <a:lstStyle>
            <a:lvl1pPr>
              <a:defRPr>
                <a:solidFill>
                  <a:srgbClr val="1E2B86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3924300" y="1974850"/>
            <a:ext cx="4953000" cy="3486150"/>
          </a:xfrm>
        </p:spPr>
        <p:txBody>
          <a:bodyPr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lvl1pPr>
          </a:lstStyle>
          <a:p>
            <a:pPr algn="just"/>
            <a:r>
              <a:rPr lang="it-IT" sz="1400" dirty="0" err="1" smtClean="0">
                <a:solidFill>
                  <a:srgbClr val="000000"/>
                </a:solidFill>
              </a:rPr>
              <a:t>Sed</a:t>
            </a:r>
            <a:r>
              <a:rPr lang="it-IT" sz="1400" dirty="0" smtClean="0">
                <a:solidFill>
                  <a:srgbClr val="000000"/>
                </a:solidFill>
              </a:rPr>
              <a:t> ut </a:t>
            </a:r>
            <a:r>
              <a:rPr lang="it-IT" sz="1400" dirty="0" err="1" smtClean="0">
                <a:solidFill>
                  <a:srgbClr val="000000"/>
                </a:solidFill>
              </a:rPr>
              <a:t>perspiciatis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unde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omnis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iste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natus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error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sit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voluptatem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accusantium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doloremque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laudantium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totam</a:t>
            </a:r>
            <a:r>
              <a:rPr lang="it-IT" sz="1400" dirty="0" smtClean="0">
                <a:solidFill>
                  <a:srgbClr val="000000"/>
                </a:solidFill>
              </a:rPr>
              <a:t> rem </a:t>
            </a:r>
            <a:r>
              <a:rPr lang="it-IT" sz="1400" dirty="0" err="1" smtClean="0">
                <a:solidFill>
                  <a:srgbClr val="000000"/>
                </a:solidFill>
              </a:rPr>
              <a:t>aperiam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eaque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quae</a:t>
            </a:r>
            <a:r>
              <a:rPr lang="it-IT" sz="1400" dirty="0" smtClean="0">
                <a:solidFill>
                  <a:srgbClr val="000000"/>
                </a:solidFill>
              </a:rPr>
              <a:t> ab </a:t>
            </a:r>
            <a:r>
              <a:rPr lang="it-IT" sz="1400" dirty="0" err="1" smtClean="0">
                <a:solidFill>
                  <a:srgbClr val="000000"/>
                </a:solidFill>
              </a:rPr>
              <a:t>illo</a:t>
            </a:r>
            <a:r>
              <a:rPr lang="it-IT" sz="1400" dirty="0" smtClean="0">
                <a:solidFill>
                  <a:srgbClr val="000000"/>
                </a:solidFill>
              </a:rPr>
              <a:t> inventore </a:t>
            </a:r>
            <a:r>
              <a:rPr lang="it-IT" sz="1400" dirty="0" err="1" smtClean="0">
                <a:solidFill>
                  <a:srgbClr val="000000"/>
                </a:solidFill>
              </a:rPr>
              <a:t>veritatis</a:t>
            </a:r>
            <a:r>
              <a:rPr lang="it-IT" sz="1400" dirty="0" smtClean="0">
                <a:solidFill>
                  <a:srgbClr val="000000"/>
                </a:solidFill>
              </a:rPr>
              <a:t> et quasi </a:t>
            </a:r>
            <a:r>
              <a:rPr lang="it-IT" sz="1400" dirty="0" err="1" smtClean="0">
                <a:solidFill>
                  <a:srgbClr val="000000"/>
                </a:solidFill>
              </a:rPr>
              <a:t>architecto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beatae</a:t>
            </a:r>
            <a:r>
              <a:rPr lang="it-IT" sz="1400" dirty="0" smtClean="0">
                <a:solidFill>
                  <a:srgbClr val="000000"/>
                </a:solidFill>
              </a:rPr>
              <a:t> vitae </a:t>
            </a:r>
            <a:r>
              <a:rPr lang="it-IT" sz="1400" dirty="0" err="1" smtClean="0">
                <a:solidFill>
                  <a:srgbClr val="000000"/>
                </a:solidFill>
              </a:rPr>
              <a:t>dicta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sunt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explicabo</a:t>
            </a:r>
            <a:r>
              <a:rPr lang="it-IT" sz="1400" dirty="0" smtClean="0">
                <a:solidFill>
                  <a:srgbClr val="000000"/>
                </a:solidFill>
              </a:rPr>
              <a:t>. </a:t>
            </a:r>
          </a:p>
          <a:p>
            <a:pPr algn="just"/>
            <a:endParaRPr lang="it-IT" sz="1400" dirty="0" smtClean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3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1</a:t>
            </a:r>
          </a:p>
          <a:p>
            <a:pPr marL="285750" indent="-285750" algn="just">
              <a:buClr>
                <a:schemeClr val="accent3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2</a:t>
            </a:r>
          </a:p>
          <a:p>
            <a:pPr marL="742950" lvl="1" indent="-285750" algn="just">
              <a:buClr>
                <a:schemeClr val="tx2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3</a:t>
            </a:r>
          </a:p>
          <a:p>
            <a:pPr marL="742950" lvl="1" indent="-285750" algn="just">
              <a:buClr>
                <a:schemeClr val="tx2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4</a:t>
            </a:r>
          </a:p>
          <a:p>
            <a:pPr marL="0" indent="0" algn="just">
              <a:buFont typeface="Arial"/>
              <a:buNone/>
            </a:pPr>
            <a:endParaRPr lang="it-IT" sz="1400" dirty="0" smtClean="0">
              <a:solidFill>
                <a:srgbClr val="000000"/>
              </a:solidFill>
            </a:endParaRPr>
          </a:p>
          <a:p>
            <a:pPr algn="just"/>
            <a:r>
              <a:rPr lang="it-IT" sz="1400" dirty="0" err="1" smtClean="0">
                <a:solidFill>
                  <a:srgbClr val="000000"/>
                </a:solidFill>
              </a:rPr>
              <a:t>Sed</a:t>
            </a:r>
            <a:r>
              <a:rPr lang="it-IT" sz="1400" dirty="0" smtClean="0">
                <a:solidFill>
                  <a:srgbClr val="000000"/>
                </a:solidFill>
              </a:rPr>
              <a:t> ut </a:t>
            </a:r>
            <a:r>
              <a:rPr lang="it-IT" sz="1400" dirty="0" err="1" smtClean="0">
                <a:solidFill>
                  <a:srgbClr val="000000"/>
                </a:solidFill>
              </a:rPr>
              <a:t>perspiciatis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unde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omnis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iste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natus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error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sit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voluptatem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accusantium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doloremque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laudantium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totam</a:t>
            </a:r>
            <a:r>
              <a:rPr lang="it-IT" sz="1400" dirty="0" smtClean="0">
                <a:solidFill>
                  <a:srgbClr val="000000"/>
                </a:solidFill>
              </a:rPr>
              <a:t> rem </a:t>
            </a:r>
            <a:r>
              <a:rPr lang="it-IT" sz="1400" dirty="0" err="1" smtClean="0">
                <a:solidFill>
                  <a:srgbClr val="000000"/>
                </a:solidFill>
              </a:rPr>
              <a:t>aperiam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eaque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quae</a:t>
            </a:r>
            <a:r>
              <a:rPr lang="it-IT" sz="1400" dirty="0" smtClean="0">
                <a:solidFill>
                  <a:srgbClr val="000000"/>
                </a:solidFill>
              </a:rPr>
              <a:t> ab </a:t>
            </a:r>
            <a:r>
              <a:rPr lang="it-IT" sz="1400" dirty="0" err="1" smtClean="0">
                <a:solidFill>
                  <a:srgbClr val="000000"/>
                </a:solidFill>
              </a:rPr>
              <a:t>illo</a:t>
            </a:r>
            <a:r>
              <a:rPr lang="it-IT" sz="1400" dirty="0" smtClean="0">
                <a:solidFill>
                  <a:srgbClr val="000000"/>
                </a:solidFill>
              </a:rPr>
              <a:t> inventore </a:t>
            </a:r>
            <a:r>
              <a:rPr lang="it-IT" sz="1400" dirty="0" err="1" smtClean="0">
                <a:solidFill>
                  <a:srgbClr val="000000"/>
                </a:solidFill>
              </a:rPr>
              <a:t>veritatis</a:t>
            </a:r>
            <a:r>
              <a:rPr lang="it-IT" sz="1400" dirty="0" smtClean="0">
                <a:solidFill>
                  <a:srgbClr val="000000"/>
                </a:solidFill>
              </a:rPr>
              <a:t> et quasi </a:t>
            </a:r>
            <a:r>
              <a:rPr lang="it-IT" sz="1400" dirty="0" err="1" smtClean="0">
                <a:solidFill>
                  <a:srgbClr val="000000"/>
                </a:solidFill>
              </a:rPr>
              <a:t>architecto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beatae</a:t>
            </a:r>
            <a:r>
              <a:rPr lang="it-IT" sz="1400" dirty="0" smtClean="0">
                <a:solidFill>
                  <a:srgbClr val="000000"/>
                </a:solidFill>
              </a:rPr>
              <a:t> vitae </a:t>
            </a:r>
            <a:r>
              <a:rPr lang="it-IT" sz="1400" dirty="0" err="1" smtClean="0">
                <a:solidFill>
                  <a:srgbClr val="000000"/>
                </a:solidFill>
              </a:rPr>
              <a:t>dicta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sunt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explicabo</a:t>
            </a:r>
            <a:r>
              <a:rPr lang="it-IT" sz="1400" dirty="0" smtClean="0">
                <a:solidFill>
                  <a:srgbClr val="000000"/>
                </a:solidFill>
              </a:rPr>
              <a:t>. </a:t>
            </a:r>
          </a:p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err="1" smtClean="0">
                <a:solidFill>
                  <a:srgbClr val="000000"/>
                </a:solidFill>
              </a:rPr>
              <a:t>Sed</a:t>
            </a:r>
            <a:r>
              <a:rPr lang="it-IT" sz="1400" dirty="0" smtClean="0">
                <a:solidFill>
                  <a:srgbClr val="000000"/>
                </a:solidFill>
              </a:rPr>
              <a:t> ut </a:t>
            </a:r>
            <a:r>
              <a:rPr lang="it-IT" sz="1400" dirty="0" err="1" smtClean="0">
                <a:solidFill>
                  <a:srgbClr val="000000"/>
                </a:solidFill>
              </a:rPr>
              <a:t>perspiciatis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unde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omnis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iste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natus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error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sit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voluptatem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accusantium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doloremque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laudantium</a:t>
            </a:r>
            <a:r>
              <a:rPr lang="it-IT" sz="1400" dirty="0" smtClean="0">
                <a:solidFill>
                  <a:srgbClr val="000000"/>
                </a:solidFill>
              </a:rPr>
              <a:t>,. </a:t>
            </a:r>
          </a:p>
        </p:txBody>
      </p:sp>
    </p:spTree>
    <p:extLst>
      <p:ext uri="{BB962C8B-B14F-4D97-AF65-F5344CB8AC3E}">
        <p14:creationId xmlns:p14="http://schemas.microsoft.com/office/powerpoint/2010/main" val="304207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93800" y="274638"/>
            <a:ext cx="515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3813" y="3581401"/>
            <a:ext cx="7391400" cy="248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err="1" smtClean="0"/>
              <a:t>Sed</a:t>
            </a:r>
            <a:r>
              <a:rPr lang="it-IT" dirty="0" smtClean="0"/>
              <a:t> ut </a:t>
            </a:r>
            <a:r>
              <a:rPr lang="it-IT" dirty="0" err="1" smtClean="0"/>
              <a:t>perspiciatis</a:t>
            </a:r>
            <a:r>
              <a:rPr lang="it-IT" dirty="0" smtClean="0"/>
              <a:t> </a:t>
            </a:r>
            <a:r>
              <a:rPr lang="it-IT" dirty="0" err="1" smtClean="0"/>
              <a:t>unde</a:t>
            </a:r>
            <a:r>
              <a:rPr lang="it-IT" dirty="0" smtClean="0"/>
              <a:t> </a:t>
            </a:r>
            <a:r>
              <a:rPr lang="it-IT" dirty="0" err="1" smtClean="0"/>
              <a:t>omnis</a:t>
            </a:r>
            <a:r>
              <a:rPr lang="it-IT" dirty="0" smtClean="0"/>
              <a:t> </a:t>
            </a:r>
            <a:r>
              <a:rPr lang="it-IT" dirty="0" err="1" smtClean="0"/>
              <a:t>iste</a:t>
            </a:r>
            <a:r>
              <a:rPr lang="it-IT" dirty="0" smtClean="0"/>
              <a:t> </a:t>
            </a:r>
            <a:r>
              <a:rPr lang="it-IT" dirty="0" err="1" smtClean="0"/>
              <a:t>natus</a:t>
            </a:r>
            <a:r>
              <a:rPr lang="it-IT" dirty="0" smtClean="0"/>
              <a:t> 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736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1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chemeClr val="accent5"/>
          </a:solidFill>
          <a:latin typeface="Helvetica"/>
          <a:ea typeface="+mj-ea"/>
          <a:cs typeface="+mj-cs"/>
        </a:defRPr>
      </a:lvl1pPr>
    </p:titleStyle>
    <p:bodyStyle>
      <a:lvl1pPr marL="0" indent="-342000" algn="l" defTabSz="457200" rtl="0" eaLnBrk="1" latinLnBrk="0" hangingPunct="1">
        <a:spcBef>
          <a:spcPts val="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defRPr sz="2000" kern="1200" baseline="0">
          <a:ln>
            <a:noFill/>
          </a:ln>
          <a:solidFill>
            <a:schemeClr val="tx1"/>
          </a:solidFill>
          <a:latin typeface="Helvetica"/>
          <a:ea typeface="+mn-ea"/>
          <a:cs typeface="+mn-cs"/>
        </a:defRPr>
      </a:lvl1pPr>
      <a:lvl2pPr marL="597600" indent="-252000" algn="l" defTabSz="457200" rtl="0" eaLnBrk="1" latinLnBrk="0" hangingPunct="1">
        <a:spcBef>
          <a:spcPct val="20000"/>
        </a:spcBef>
        <a:buClr>
          <a:schemeClr val="accent3"/>
        </a:buClr>
        <a:buFont typeface="Courier New"/>
        <a:buChar char="o"/>
        <a:defRPr sz="1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lide_on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30300" y="204868"/>
            <a:ext cx="4292600" cy="2493678"/>
          </a:xfrm>
          <a:prstGeom prst="rect">
            <a:avLst/>
          </a:prstGeom>
          <a:effectLst>
            <a:outerShdw blurRad="50800" dist="38100" dir="2700000" algn="tl" rotWithShape="0">
              <a:schemeClr val="accent2">
                <a:alpha val="43000"/>
              </a:schemeClr>
            </a:outerShdw>
          </a:effectLst>
        </p:spPr>
      </p:pic>
      <p:pic>
        <p:nvPicPr>
          <p:cNvPr id="6" name="Immagine 5" descr="logoIsfol_bl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1" y="2250731"/>
            <a:ext cx="1177573" cy="48673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00902" y="2351052"/>
            <a:ext cx="4509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5"/>
                </a:solidFill>
                <a:latin typeface="Helvetica"/>
                <a:cs typeface="Helvetica"/>
              </a:rPr>
              <a:t>La New </a:t>
            </a:r>
            <a:r>
              <a:rPr lang="it-IT" sz="3200" b="1" dirty="0" err="1" smtClean="0">
                <a:solidFill>
                  <a:schemeClr val="accent5"/>
                </a:solidFill>
                <a:latin typeface="Helvetica"/>
                <a:cs typeface="Helvetica"/>
              </a:rPr>
              <a:t>Skills</a:t>
            </a:r>
            <a:r>
              <a:rPr lang="it-IT" sz="3200" b="1" dirty="0" smtClean="0">
                <a:solidFill>
                  <a:schemeClr val="accent5"/>
                </a:solidFill>
                <a:latin typeface="Helvetica"/>
                <a:cs typeface="Helvetica"/>
              </a:rPr>
              <a:t> Agenda e l’impatto sulle </a:t>
            </a:r>
            <a:r>
              <a:rPr lang="it-IT" sz="3200" b="1" i="1" dirty="0" err="1" smtClean="0">
                <a:solidFill>
                  <a:schemeClr val="accent5"/>
                </a:solidFill>
                <a:latin typeface="Helvetica"/>
                <a:cs typeface="Helvetica"/>
              </a:rPr>
              <a:t>policies</a:t>
            </a:r>
            <a:r>
              <a:rPr lang="it-IT" sz="3200" b="1" dirty="0" smtClean="0">
                <a:solidFill>
                  <a:schemeClr val="accent5"/>
                </a:solidFill>
                <a:latin typeface="Helvetica"/>
                <a:cs typeface="Helvetica"/>
              </a:rPr>
              <a:t> nazionali</a:t>
            </a:r>
            <a:endParaRPr lang="it-IT" sz="3200" b="1" dirty="0">
              <a:solidFill>
                <a:schemeClr val="accent5"/>
              </a:solidFill>
              <a:latin typeface="Helvetica"/>
              <a:cs typeface="Helvetica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00902" y="4248968"/>
            <a:ext cx="3277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3"/>
                </a:solidFill>
                <a:latin typeface="Helvetica"/>
                <a:cs typeface="Helvetica"/>
              </a:rPr>
              <a:t>Data</a:t>
            </a:r>
            <a:r>
              <a:rPr lang="it-IT" sz="1400" dirty="0" smtClean="0">
                <a:solidFill>
                  <a:schemeClr val="accent3"/>
                </a:solidFill>
                <a:latin typeface="Helvetica"/>
                <a:cs typeface="Helvetica"/>
              </a:rPr>
              <a:t>: Mercoledì 16 novembre 2016</a:t>
            </a:r>
            <a:endParaRPr lang="it-IT" sz="1400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00902" y="3975742"/>
            <a:ext cx="2890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3"/>
                </a:solidFill>
                <a:latin typeface="Helvetica"/>
                <a:cs typeface="Helvetica"/>
              </a:rPr>
              <a:t>Autore</a:t>
            </a:r>
            <a:r>
              <a:rPr lang="it-IT" sz="1400" dirty="0" smtClean="0">
                <a:solidFill>
                  <a:schemeClr val="accent3"/>
                </a:solidFill>
                <a:latin typeface="Helvetica"/>
                <a:cs typeface="Helvetica"/>
              </a:rPr>
              <a:t>: Sandra </a:t>
            </a:r>
            <a:r>
              <a:rPr lang="it-IT" sz="1400" dirty="0" err="1" smtClean="0">
                <a:solidFill>
                  <a:schemeClr val="accent3"/>
                </a:solidFill>
                <a:latin typeface="Helvetica"/>
                <a:cs typeface="Helvetica"/>
              </a:rPr>
              <a:t>D’Agostino</a:t>
            </a:r>
            <a:endParaRPr lang="it-IT" sz="1400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pic>
        <p:nvPicPr>
          <p:cNvPr id="2" name="Immagine 1" descr="CL_logo-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3" y="5575299"/>
            <a:ext cx="1130987" cy="101855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64" y="5575299"/>
            <a:ext cx="1399272" cy="1199377"/>
          </a:xfrm>
          <a:prstGeom prst="rect">
            <a:avLst/>
          </a:prstGeom>
        </p:spPr>
      </p:pic>
      <p:pic>
        <p:nvPicPr>
          <p:cNvPr id="11" name="Immagine 10" descr="\\fileserver\Utenti\g.tosi\EUROGUIDANCE\loghi\EG ItaliaVERDE2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37" y="5575299"/>
            <a:ext cx="20574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3215563" y="204868"/>
            <a:ext cx="5575373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chemeClr val="bg1"/>
                </a:solidFill>
              </a:rPr>
              <a:t>Dal 1° dicembre 2016 ISFOL diventa INAPP - Istituto Nazionale per l’Analisi delle Politiche Pubbliche</a:t>
            </a:r>
            <a:endParaRPr lang="it-IT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585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B3C7-180D-8646-B72B-9CC0E4C37EED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1026" name="Picture 2" descr="http://www.isfol.it/ALQ_DEF.jpg/@@images/a83ce583-1184-464c-82de-980f4a7b683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588" y="2579401"/>
            <a:ext cx="2137999" cy="216175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668617" y="2199175"/>
            <a:ext cx="5095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it-IT" dirty="0" smtClean="0"/>
              <a:t>organizzato sulla base delle classificazioni statistiche delle attività economiche e delle professioni  (NACE e CP)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it-IT" dirty="0" smtClean="0"/>
              <a:t> articolato in 23 settori economici e un’area comune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it-IT" dirty="0" smtClean="0"/>
              <a:t>diviso nei livelli del Quadro europeo delle qualificazioni (EQF)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it-IT" dirty="0" smtClean="0"/>
              <a:t>concepito come un sistema di classificazione per il confronto e la correlazione di oggetti (qualificazioni) diversi rispetto alla forma e contenuto (approccio </a:t>
            </a:r>
            <a:r>
              <a:rPr lang="en-US" i="1" dirty="0" smtClean="0">
                <a:solidFill>
                  <a:srgbClr val="002060"/>
                </a:solidFill>
              </a:rPr>
              <a:t>keep code</a:t>
            </a:r>
            <a:r>
              <a:rPr lang="it-IT" dirty="0" smtClean="0"/>
              <a:t>) </a:t>
            </a:r>
          </a:p>
          <a:p>
            <a:endParaRPr lang="it-IT" dirty="0" smtClean="0">
              <a:latin typeface="Helvetica"/>
              <a:cs typeface="Helvetic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5615495"/>
            <a:ext cx="660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http://nrpitalia.isfol.it/sito_standard/sito_demo/index.php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4997" y="683046"/>
            <a:ext cx="679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Impact" pitchFamily="34" charset="0"/>
                <a:cs typeface="Helvetica"/>
              </a:rPr>
              <a:t>Atlante del Lavoro e delle Qualificazioni</a:t>
            </a:r>
          </a:p>
        </p:txBody>
      </p:sp>
      <p:pic>
        <p:nvPicPr>
          <p:cNvPr id="9" name="Immagine 8" descr="slide_on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38598"/>
            <a:ext cx="2692400" cy="156408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magine 9" descr="logoIsfol_bl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1" y="1410472"/>
            <a:ext cx="737681" cy="3049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524B3C7-180D-8646-B72B-9CC0E4C37EED}" type="slidenum">
              <a:rPr lang="it-IT" sz="1200" smtClean="0"/>
              <a:pPr/>
              <a:t>2</a:t>
            </a:fld>
            <a:endParaRPr lang="it-IT" sz="1200" dirty="0"/>
          </a:p>
        </p:txBody>
      </p:sp>
      <p:sp>
        <p:nvSpPr>
          <p:cNvPr id="9" name="Segnaposto contenuto 2"/>
          <p:cNvSpPr>
            <a:spLocks noGrp="1"/>
          </p:cNvSpPr>
          <p:nvPr>
            <p:ph sz="quarter" idx="13"/>
          </p:nvPr>
        </p:nvSpPr>
        <p:spPr>
          <a:xfrm>
            <a:off x="819150" y="1933576"/>
            <a:ext cx="7467600" cy="4095750"/>
          </a:xfrm>
        </p:spPr>
        <p:txBody>
          <a:bodyPr>
            <a:normAutofit fontScale="92500"/>
          </a:bodyPr>
          <a:lstStyle/>
          <a:p>
            <a:pPr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it-IT" sz="1800" dirty="0" smtClean="0"/>
              <a:t>70milioni di europei non possiedono adeguate competenze di lettura e scrittura e un numero ancora maggiore dispone di scarse competenze matematiche e digitali</a:t>
            </a:r>
          </a:p>
          <a:p>
            <a:pPr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it-IT" sz="1800" dirty="0" smtClean="0"/>
              <a:t>oltre la metà dei 12milioni di disoccupati di lungo periodo sono lavoratori con un basso livello di competenze; l'invecchiamento e la contrazione della forza lavoro dell'UE determina, in alcuni casi, scarsità di competenze</a:t>
            </a:r>
          </a:p>
          <a:p>
            <a:pPr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it-IT" sz="1800" dirty="0" smtClean="0"/>
              <a:t>molte persone svolgono mansioni non corrispondenti al loro talento. Nel contempo il 40% dei datori di lavoro europei ha difficoltà a reperire personale con le competenze necessarie per crescere e innovare. </a:t>
            </a:r>
          </a:p>
          <a:p>
            <a:pPr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it-IT" sz="1800" dirty="0" smtClean="0"/>
              <a:t>le istituzioni scolastiche e formative, da un lato, e i datori di lavoro e i discenti, dall'altro, hanno una percezione diversa delle competenze richieste dal mercato del lavoro e del livello di preparazione degli utenti</a:t>
            </a:r>
          </a:p>
          <a:p>
            <a:pPr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it-IT" sz="1800" dirty="0" smtClean="0"/>
              <a:t>Insufficiente è il numero di coloro che possiedono spirito imprenditoriale e le competenze per avviare un'attività in proprio</a:t>
            </a:r>
            <a:endParaRPr lang="it-IT" sz="1800" dirty="0"/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38598"/>
            <a:ext cx="2692400" cy="156408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819150" y="534064"/>
            <a:ext cx="6711950" cy="87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it-IT" cap="small" dirty="0" smtClean="0"/>
              <a:t>Il contesto di riferimento</a:t>
            </a:r>
          </a:p>
        </p:txBody>
      </p:sp>
      <p:pic>
        <p:nvPicPr>
          <p:cNvPr id="14" name="Immagine 13" descr="logoIsfol_bl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1" y="1410472"/>
            <a:ext cx="737681" cy="3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524B3C7-180D-8646-B72B-9CC0E4C37EED}" type="slidenum">
              <a:rPr lang="it-IT" sz="1200" smtClean="0"/>
              <a:pPr/>
              <a:t>3</a:t>
            </a:fld>
            <a:endParaRPr lang="it-IT" sz="1200" dirty="0"/>
          </a:p>
        </p:txBody>
      </p:sp>
      <p:sp>
        <p:nvSpPr>
          <p:cNvPr id="9" name="Segnaposto contenuto 2"/>
          <p:cNvSpPr>
            <a:spLocks noGrp="1"/>
          </p:cNvSpPr>
          <p:nvPr>
            <p:ph sz="quarter" idx="13"/>
          </p:nvPr>
        </p:nvSpPr>
        <p:spPr>
          <a:xfrm>
            <a:off x="819150" y="3237470"/>
            <a:ext cx="7353300" cy="2817339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it-IT" sz="1800" dirty="0" smtClean="0"/>
              <a:t>La strategia si dipana lungo </a:t>
            </a:r>
            <a:r>
              <a:rPr lang="it-IT" sz="2400" b="1" dirty="0" smtClean="0">
                <a:solidFill>
                  <a:srgbClr val="C00000"/>
                </a:solidFill>
              </a:rPr>
              <a:t>3</a:t>
            </a:r>
            <a:r>
              <a:rPr lang="it-IT" sz="1800" dirty="0" smtClean="0"/>
              <a:t> </a:t>
            </a:r>
            <a:r>
              <a:rPr lang="it-IT" b="1" dirty="0" smtClean="0">
                <a:solidFill>
                  <a:srgbClr val="C00000"/>
                </a:solidFill>
              </a:rPr>
              <a:t>aree prioritarie</a:t>
            </a:r>
            <a:r>
              <a:rPr lang="it-IT" sz="1800" dirty="0" smtClean="0"/>
              <a:t>:</a:t>
            </a:r>
          </a:p>
          <a:p>
            <a:pPr marL="342900" indent="-342900">
              <a:buNone/>
            </a:pPr>
            <a:r>
              <a:rPr lang="it-IT" sz="18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dirty="0" smtClean="0"/>
              <a:t>Accrescere la qualità e la pertinenza della formazione e delle competenze </a:t>
            </a:r>
          </a:p>
          <a:p>
            <a:pPr marL="900" indent="-342900">
              <a:buFont typeface="+mj-lt"/>
              <a:buAutoNum type="arabicPeriod"/>
            </a:pPr>
            <a:r>
              <a:rPr lang="it-IT" sz="1800" dirty="0" smtClean="0"/>
              <a:t>Rendere le competenze e le qualificazioni più visibili e comparabili</a:t>
            </a:r>
          </a:p>
          <a:p>
            <a:pPr marL="900" indent="-342900">
              <a:buFont typeface="+mj-lt"/>
              <a:buAutoNum type="arabicPeriod"/>
            </a:pPr>
            <a:r>
              <a:rPr lang="it-IT" sz="1800" dirty="0" smtClean="0"/>
              <a:t>Favorire l'analisi dei fabbisogni, la documentazione e le scelte professionali consapevoli</a:t>
            </a:r>
          </a:p>
          <a:p>
            <a:pPr marL="900" indent="-342900">
              <a:buFont typeface="+mj-lt"/>
              <a:buAutoNum type="arabicPeriod"/>
            </a:pPr>
            <a:endParaRPr lang="it-IT" sz="1800" dirty="0" smtClean="0"/>
          </a:p>
          <a:p>
            <a:pPr marL="900" indent="-342900"/>
            <a:r>
              <a:rPr lang="it-IT" sz="1800" dirty="0" smtClean="0"/>
              <a:t>In queste aree si muovono </a:t>
            </a:r>
            <a:r>
              <a:rPr lang="it-IT" b="1" dirty="0" smtClean="0">
                <a:solidFill>
                  <a:srgbClr val="000099"/>
                </a:solidFill>
              </a:rPr>
              <a:t>10 azioni chiave</a:t>
            </a:r>
            <a:endParaRPr lang="it-IT" sz="1800" b="1" dirty="0" smtClean="0">
              <a:solidFill>
                <a:srgbClr val="000099"/>
              </a:solidFill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type="body" idx="4294967295"/>
          </p:nvPr>
        </p:nvSpPr>
        <p:spPr>
          <a:xfrm>
            <a:off x="819150" y="2593639"/>
            <a:ext cx="2714882" cy="4090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1600" dirty="0" smtClean="0">
                <a:latin typeface="+mn-lt"/>
              </a:rPr>
              <a:t>COM(2016) 381 finale</a:t>
            </a:r>
            <a:endParaRPr lang="it-IT" dirty="0" smtClean="0">
              <a:latin typeface="+mn-lt"/>
            </a:endParaRPr>
          </a:p>
          <a:p>
            <a:pPr marL="342900" indent="-342900"/>
            <a:endParaRPr lang="it-IT" b="1" dirty="0" smtClean="0">
              <a:latin typeface="+mn-lt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38598"/>
            <a:ext cx="2692400" cy="156408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819150" y="838972"/>
            <a:ext cx="6711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it-IT" cap="small" dirty="0" smtClean="0"/>
              <a:t>Una nuova agenda per le competenze per l'Europa</a:t>
            </a:r>
          </a:p>
        </p:txBody>
      </p:sp>
      <p:pic>
        <p:nvPicPr>
          <p:cNvPr id="14" name="Immagine 13" descr="logoIsfol_bl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1" y="1410472"/>
            <a:ext cx="737681" cy="30490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819150" y="1885752"/>
            <a:ext cx="6391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/>
              <a:t>Lavorare insieme per promuovere il capitale umano, l'</a:t>
            </a:r>
            <a:r>
              <a:rPr lang="it-IT" sz="2000" b="1" i="1" dirty="0" err="1" smtClean="0"/>
              <a:t>occupabilità</a:t>
            </a:r>
            <a:r>
              <a:rPr lang="it-IT" sz="2000" b="1" i="1" dirty="0" smtClean="0"/>
              <a:t> e la competitività</a:t>
            </a:r>
            <a:endParaRPr lang="it-IT" sz="20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345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524B3C7-180D-8646-B72B-9CC0E4C37EED}" type="slidenum">
              <a:rPr lang="it-IT" sz="1200" smtClean="0"/>
              <a:pPr/>
              <a:t>4</a:t>
            </a:fld>
            <a:endParaRPr lang="it-IT" sz="1200" dirty="0"/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38598"/>
            <a:ext cx="2692400" cy="156408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96607" y="559680"/>
            <a:ext cx="71344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it-IT" sz="2400" dirty="0" smtClean="0"/>
              <a:t>Accrescere la qualità e la pertinenza della formazione E delle competenze</a:t>
            </a:r>
            <a:endParaRPr lang="it-IT" sz="2400" cap="small" dirty="0" smtClean="0"/>
          </a:p>
        </p:txBody>
      </p:sp>
      <p:pic>
        <p:nvPicPr>
          <p:cNvPr id="14" name="Immagine 13" descr="logoIsfol_bl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1" y="1410472"/>
            <a:ext cx="737681" cy="304908"/>
          </a:xfrm>
          <a:prstGeom prst="rect">
            <a:avLst/>
          </a:prstGeom>
        </p:spPr>
      </p:pic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1012540" y="2522863"/>
          <a:ext cx="7013861" cy="31420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27433"/>
                <a:gridCol w="15864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 smtClean="0">
                          <a:solidFill>
                            <a:schemeClr val="bg1"/>
                          </a:solidFill>
                        </a:rPr>
                        <a:t>Proposta della Commissione di raccomandazione del Consiglio sull'istituzione di una </a:t>
                      </a:r>
                      <a:r>
                        <a:rPr lang="en-US" sz="1800" b="1" noProof="0" dirty="0" smtClean="0">
                          <a:solidFill>
                            <a:schemeClr val="bg1"/>
                          </a:solidFill>
                        </a:rPr>
                        <a:t>Skills Guarantee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giugno 2016</a:t>
                      </a:r>
                    </a:p>
                    <a:p>
                      <a:endParaRPr lang="it-IT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Proposta della Commissione relativa alla revisione delle </a:t>
                      </a:r>
                      <a:r>
                        <a:rPr lang="it-IT" sz="1800" b="1" dirty="0" smtClean="0"/>
                        <a:t>competenze chiave </a:t>
                      </a:r>
                      <a:r>
                        <a:rPr lang="it-IT" sz="1800" dirty="0" smtClean="0"/>
                        <a:t>per l'apprendimento permanente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4</a:t>
                      </a:r>
                      <a:r>
                        <a:rPr lang="it-IT" sz="1800" b="1" baseline="30000" dirty="0" smtClean="0"/>
                        <a:t>º</a:t>
                      </a:r>
                      <a:r>
                        <a:rPr lang="it-IT" sz="1800" b="1" dirty="0" smtClean="0"/>
                        <a:t> trimestre 2017</a:t>
                      </a:r>
                      <a:endParaRPr lang="it-IT" sz="1800" dirty="0" smtClean="0"/>
                    </a:p>
                    <a:p>
                      <a:endParaRPr lang="it-IT" sz="1800" dirty="0"/>
                    </a:p>
                  </a:txBody>
                  <a:tcPr/>
                </a:tc>
              </a:tr>
              <a:tr h="9474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Proposte della Commissione a sostegno della </a:t>
                      </a:r>
                      <a:r>
                        <a:rPr lang="it-IT" sz="1800" b="1" dirty="0" smtClean="0"/>
                        <a:t>modernizzazione della VET </a:t>
                      </a:r>
                      <a:r>
                        <a:rPr lang="it-IT" sz="1800" dirty="0" smtClean="0"/>
                        <a:t>(eventuale revisione di EQAVET e ECVET)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2º trimestre 2017</a:t>
                      </a:r>
                      <a:endParaRPr lang="it-IT" sz="18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Varo dell'iniziativa "coalizione per le competenze e le occupazioni </a:t>
                      </a:r>
                      <a:r>
                        <a:rPr lang="it-IT" sz="1800" b="1" dirty="0" smtClean="0"/>
                        <a:t>digitali</a:t>
                      </a:r>
                      <a:r>
                        <a:rPr lang="it-IT" sz="1800" dirty="0" smtClean="0"/>
                        <a:t>"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fine 2016</a:t>
                      </a:r>
                      <a:endParaRPr lang="it-IT" sz="1800" dirty="0" smtClean="0"/>
                    </a:p>
                    <a:p>
                      <a:endParaRPr lang="it-IT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5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524B3C7-180D-8646-B72B-9CC0E4C37EED}" type="slidenum">
              <a:rPr lang="it-IT" sz="1200" smtClean="0"/>
              <a:pPr/>
              <a:t>5</a:t>
            </a:fld>
            <a:endParaRPr lang="it-IT" sz="1200" dirty="0"/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38598"/>
            <a:ext cx="2692400" cy="156408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87795" y="267472"/>
            <a:ext cx="6711950" cy="82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it-IT" sz="2200" dirty="0" smtClean="0"/>
              <a:t>2. Rendere le competenze e le </a:t>
            </a:r>
            <a:r>
              <a:rPr lang="it-IT" sz="2200" dirty="0" err="1" smtClean="0"/>
              <a:t>qualificAZIONI</a:t>
            </a:r>
            <a:r>
              <a:rPr lang="it-IT" sz="2200" dirty="0" smtClean="0"/>
              <a:t> più visibili e comparabili</a:t>
            </a:r>
            <a:endParaRPr lang="it-IT" sz="2200" cap="small" dirty="0" smtClean="0"/>
          </a:p>
        </p:txBody>
      </p:sp>
      <p:pic>
        <p:nvPicPr>
          <p:cNvPr id="14" name="Immagine 13" descr="logoIsfol_bl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1" y="1410472"/>
            <a:ext cx="737681" cy="304908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87795" y="1090670"/>
          <a:ext cx="6536905" cy="128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40976"/>
                <a:gridCol w="13959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 smtClean="0">
                          <a:solidFill>
                            <a:schemeClr val="bg1"/>
                          </a:solidFill>
                        </a:rPr>
                        <a:t>Proposta della Commissione relativa alla revisione del Quadro europeo delle qualifiche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giugno 2016</a:t>
                      </a:r>
                      <a:endParaRPr lang="it-IT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Presentazione dello "Strumento di determinazione delle competenze per i cittadini di paesi terzi"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giugno 2016</a:t>
                      </a:r>
                      <a:endParaRPr lang="it-IT" sz="1800" dirty="0" smtClean="0"/>
                    </a:p>
                    <a:p>
                      <a:endParaRPr lang="it-IT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587796" y="2645150"/>
            <a:ext cx="8401968" cy="803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it-IT" sz="2000" dirty="0" smtClean="0"/>
              <a:t>3. Favorire l'analisi dei </a:t>
            </a:r>
            <a:r>
              <a:rPr lang="it-IT" sz="2000" dirty="0" err="1" smtClean="0"/>
              <a:t>fabbisognI</a:t>
            </a:r>
            <a:r>
              <a:rPr lang="it-IT" sz="2000" dirty="0" smtClean="0"/>
              <a:t>, la documentazione e scelte professionali consapevoli</a:t>
            </a:r>
            <a:endParaRPr lang="it-IT" sz="2000" cap="small" dirty="0" smtClean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587796" y="3448280"/>
          <a:ext cx="6711951" cy="2560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73017"/>
                <a:gridCol w="1538934"/>
              </a:tblGrid>
              <a:tr h="370840">
                <a:tc>
                  <a:txBody>
                    <a:bodyPr/>
                    <a:lstStyle/>
                    <a:p>
                      <a:pPr hangingPunct="0"/>
                      <a:r>
                        <a:rPr lang="it-IT" sz="1800" b="0" dirty="0" smtClean="0"/>
                        <a:t>Proposta della Commissione relativa alla revisione del quadro </a:t>
                      </a:r>
                      <a:r>
                        <a:rPr lang="it-IT" sz="1800" b="0" dirty="0" err="1" smtClean="0"/>
                        <a:t>Europass</a:t>
                      </a:r>
                      <a:endParaRPr lang="it-IT" sz="1800" b="0" dirty="0" smtClean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3º trimestre 2016</a:t>
                      </a:r>
                      <a:endParaRPr lang="it-IT" sz="1800" dirty="0" smtClean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hangingPunct="0"/>
                      <a:r>
                        <a:rPr lang="it-IT" sz="1800" dirty="0" smtClean="0"/>
                        <a:t>Ulteriore analisi e condivisione delle migliori pratiche per contrastare la fuga di cervelli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fine 2016</a:t>
                      </a:r>
                      <a:endParaRPr lang="it-IT" sz="1800" dirty="0" smtClean="0"/>
                    </a:p>
                    <a:p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hangingPunct="0"/>
                      <a:r>
                        <a:rPr lang="it-IT" sz="1800" dirty="0" smtClean="0"/>
                        <a:t>Avvio di un piano per la cooperazione settoriale sulle competenze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giugno 2016</a:t>
                      </a:r>
                      <a:endParaRPr lang="it-IT" sz="1800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Proposta della Commissione relativa a un'iniziativa di monitoraggio dei percorsi di carriera dei laureati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2º trimestre 2017</a:t>
                      </a:r>
                      <a:endParaRPr lang="it-IT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5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524B3C7-180D-8646-B72B-9CC0E4C37EED}" type="slidenum">
              <a:rPr lang="it-IT" sz="1200" smtClean="0"/>
              <a:pPr/>
              <a:t>6</a:t>
            </a:fld>
            <a:endParaRPr lang="it-IT" sz="1200" dirty="0"/>
          </a:p>
        </p:txBody>
      </p:sp>
      <p:sp>
        <p:nvSpPr>
          <p:cNvPr id="9" name="Segnaposto contenuto 2"/>
          <p:cNvSpPr>
            <a:spLocks noGrp="1"/>
          </p:cNvSpPr>
          <p:nvPr>
            <p:ph sz="quarter" idx="13"/>
          </p:nvPr>
        </p:nvSpPr>
        <p:spPr>
          <a:xfrm>
            <a:off x="675931" y="1968768"/>
            <a:ext cx="7684036" cy="2360861"/>
          </a:xfrm>
        </p:spPr>
        <p:txBody>
          <a:bodyPr>
            <a:noAutofit/>
          </a:bodyPr>
          <a:lstStyle/>
          <a:p>
            <a:r>
              <a:rPr lang="it-IT" dirty="0" smtClean="0"/>
              <a:t>Approccio su </a:t>
            </a:r>
            <a:r>
              <a:rPr lang="it-IT" sz="2400" b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it-IT" dirty="0" smtClean="0"/>
              <a:t> livelli:</a:t>
            </a:r>
          </a:p>
          <a:p>
            <a:endParaRPr lang="it-IT" sz="1600" dirty="0" smtClean="0"/>
          </a:p>
          <a:p>
            <a:r>
              <a:rPr lang="it-IT" sz="1600" i="1" dirty="0" smtClean="0"/>
              <a:t>1.</a:t>
            </a:r>
            <a:r>
              <a:rPr lang="it-IT" sz="1600" dirty="0" smtClean="0"/>
              <a:t> il nuovo </a:t>
            </a:r>
            <a:r>
              <a:rPr lang="it-IT" sz="1600" b="1" dirty="0" smtClean="0"/>
              <a:t>Quadro </a:t>
            </a:r>
            <a:r>
              <a:rPr lang="it-IT" sz="1600" b="1" dirty="0" err="1" smtClean="0"/>
              <a:t>Europass</a:t>
            </a:r>
            <a:r>
              <a:rPr lang="it-IT" sz="1600" b="1" dirty="0" smtClean="0"/>
              <a:t> </a:t>
            </a:r>
            <a:r>
              <a:rPr lang="it-IT" sz="1600" dirty="0" smtClean="0"/>
              <a:t>fornirà una piattaforma attraverso la quale tutti i cittadini potranno accedere a un ampio ventaglio di servizi (creazione di un portfolio elettronico, possibilità di valutare le proprie competenze, informazioni relative a opportunità di apprendimento, qualificazioni, pratiche di riconoscimento e dati sul mercato del lavoro e sull'analisi del fabbisogno di competenze). </a:t>
            </a: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38598"/>
            <a:ext cx="2692400" cy="156408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675931" y="330506"/>
            <a:ext cx="6711950" cy="156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 smtClean="0"/>
              <a:t>quadro comune per la fornitura di servizi migliori per le competenze e le </a:t>
            </a:r>
            <a:r>
              <a:rPr lang="it-IT" sz="2400" dirty="0" err="1" smtClean="0"/>
              <a:t>qualificAZIONI</a:t>
            </a:r>
            <a:r>
              <a:rPr lang="it-IT" sz="2400" dirty="0" smtClean="0"/>
              <a:t> (</a:t>
            </a:r>
            <a:r>
              <a:rPr lang="it-IT" sz="2400" dirty="0" err="1" smtClean="0"/>
              <a:t>Europass</a:t>
            </a:r>
            <a:r>
              <a:rPr lang="it-IT" sz="2400" dirty="0" smtClean="0"/>
              <a:t>)</a:t>
            </a:r>
            <a:endParaRPr lang="it-IT" sz="2400" cap="small" dirty="0" smtClean="0"/>
          </a:p>
        </p:txBody>
      </p:sp>
      <p:pic>
        <p:nvPicPr>
          <p:cNvPr id="14" name="Immagine 13" descr="logoIsfol_bl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1" y="1410472"/>
            <a:ext cx="737681" cy="304908"/>
          </a:xfrm>
          <a:prstGeom prst="rect">
            <a:avLst/>
          </a:prstGeom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675931" y="5353816"/>
            <a:ext cx="7827255" cy="804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2.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per far questo mette in raccordo reti e progetti europei già esistenti, valorizzandone i risultati raggiunti senza disperdere le potenzialità e le finalità specifiche di ognuno.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75932" y="3898915"/>
            <a:ext cx="7350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La proposta trasforma pertanto </a:t>
            </a:r>
            <a:r>
              <a:rPr lang="it-IT" sz="2400" b="1" dirty="0" err="1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Europass</a:t>
            </a:r>
            <a:r>
              <a:rPr lang="it-IT" sz="2400" b="1" dirty="0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da strumento basato sui documenti a piattaforma basata sui servizi</a:t>
            </a:r>
          </a:p>
          <a:p>
            <a:pPr algn="ctr"/>
            <a:r>
              <a:rPr lang="it-IT" sz="2400" b="1" dirty="0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che incorpora anche le finalità della rete </a:t>
            </a:r>
            <a:r>
              <a:rPr lang="it-IT" sz="2400" b="1" dirty="0" err="1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Euroguidance</a:t>
            </a:r>
            <a:r>
              <a:rPr lang="it-IT" sz="2400" b="1" i="1" dirty="0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endParaRPr lang="it-IT" sz="24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345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524B3C7-180D-8646-B72B-9CC0E4C37EED}" type="slidenum">
              <a:rPr lang="it-IT" sz="1200" smtClean="0"/>
              <a:pPr/>
              <a:t>7</a:t>
            </a:fld>
            <a:endParaRPr lang="it-IT" sz="1200" dirty="0"/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38598"/>
            <a:ext cx="2692400" cy="156408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50842" y="286439"/>
            <a:ext cx="6711950" cy="87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it-IT" dirty="0" smtClean="0"/>
              <a:t>Migliore interoperabilità tra gli strumenti</a:t>
            </a:r>
            <a:endParaRPr lang="it-IT" cap="small" dirty="0" smtClean="0"/>
          </a:p>
        </p:txBody>
      </p:sp>
      <p:pic>
        <p:nvPicPr>
          <p:cNvPr id="14" name="Immagine 13" descr="logoIsfol_bl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1" y="1410472"/>
            <a:ext cx="737681" cy="304908"/>
          </a:xfrm>
          <a:prstGeom prst="rect">
            <a:avLst/>
          </a:prstGeom>
        </p:spPr>
      </p:pic>
      <p:pic>
        <p:nvPicPr>
          <p:cNvPr id="7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3" y="1564395"/>
            <a:ext cx="7491468" cy="4791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5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524B3C7-180D-8646-B72B-9CC0E4C37EED}" type="slidenum">
              <a:rPr lang="it-IT" sz="1200" smtClean="0"/>
              <a:pPr/>
              <a:t>8</a:t>
            </a:fld>
            <a:endParaRPr lang="it-IT" sz="1200" dirty="0"/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38598"/>
            <a:ext cx="2692400" cy="156408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642880" y="330506"/>
            <a:ext cx="6711950" cy="87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it-IT" dirty="0" smtClean="0"/>
              <a:t>Migliore coordinamento delle reti di sostegno</a:t>
            </a:r>
            <a:endParaRPr lang="it-IT" cap="small" dirty="0" smtClean="0"/>
          </a:p>
        </p:txBody>
      </p:sp>
      <p:pic>
        <p:nvPicPr>
          <p:cNvPr id="14" name="Immagine 13" descr="logoIsfol_bl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1" y="1410472"/>
            <a:ext cx="737681" cy="304908"/>
          </a:xfrm>
          <a:prstGeom prst="rect">
            <a:avLst/>
          </a:prstGeom>
        </p:spPr>
      </p:pic>
      <p:grpSp>
        <p:nvGrpSpPr>
          <p:cNvPr id="24" name="Gruppo 23"/>
          <p:cNvGrpSpPr/>
          <p:nvPr/>
        </p:nvGrpSpPr>
        <p:grpSpPr>
          <a:xfrm>
            <a:off x="929383" y="1348016"/>
            <a:ext cx="6195317" cy="2870402"/>
            <a:chOff x="246273" y="1206914"/>
            <a:chExt cx="8683062" cy="4665076"/>
          </a:xfrm>
        </p:grpSpPr>
        <p:grpSp>
          <p:nvGrpSpPr>
            <p:cNvPr id="23" name="Gruppo 22"/>
            <p:cNvGrpSpPr/>
            <p:nvPr/>
          </p:nvGrpSpPr>
          <p:grpSpPr>
            <a:xfrm>
              <a:off x="246273" y="1206914"/>
              <a:ext cx="8683062" cy="4665076"/>
              <a:chOff x="246273" y="1206914"/>
              <a:chExt cx="8683062" cy="4665076"/>
            </a:xfrm>
          </p:grpSpPr>
          <p:sp>
            <p:nvSpPr>
              <p:cNvPr id="8" name="Ovale 7"/>
              <p:cNvSpPr/>
              <p:nvPr/>
            </p:nvSpPr>
            <p:spPr>
              <a:xfrm>
                <a:off x="246273" y="4527933"/>
                <a:ext cx="2743200" cy="1344057"/>
              </a:xfrm>
              <a:prstGeom prst="ellipse">
                <a:avLst/>
              </a:prstGeom>
              <a:solidFill>
                <a:srgbClr val="FFCC9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Ovale 9"/>
              <p:cNvSpPr/>
              <p:nvPr/>
            </p:nvSpPr>
            <p:spPr>
              <a:xfrm>
                <a:off x="3371161" y="1206914"/>
                <a:ext cx="2577947" cy="1337982"/>
              </a:xfrm>
              <a:prstGeom prst="ellipse">
                <a:avLst/>
              </a:prstGeom>
              <a:solidFill>
                <a:srgbClr val="FFCC9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Ovale 12"/>
              <p:cNvSpPr/>
              <p:nvPr/>
            </p:nvSpPr>
            <p:spPr>
              <a:xfrm>
                <a:off x="6381061" y="4527933"/>
                <a:ext cx="2548274" cy="1344057"/>
              </a:xfrm>
              <a:prstGeom prst="ellipse">
                <a:avLst/>
              </a:prstGeom>
              <a:solidFill>
                <a:srgbClr val="FFCC9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Pentagono regolare 14"/>
              <p:cNvSpPr/>
              <p:nvPr/>
            </p:nvSpPr>
            <p:spPr>
              <a:xfrm>
                <a:off x="3216925" y="3147160"/>
                <a:ext cx="2950225" cy="2566930"/>
              </a:xfrm>
              <a:prstGeom prst="pentagon">
                <a:avLst/>
              </a:prstGeom>
              <a:solidFill>
                <a:srgbClr val="FF999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Freccia in giù 19"/>
              <p:cNvSpPr/>
              <p:nvPr/>
            </p:nvSpPr>
            <p:spPr>
              <a:xfrm>
                <a:off x="4395730" y="2677099"/>
                <a:ext cx="672029" cy="275421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Freccia a destra 20"/>
              <p:cNvSpPr/>
              <p:nvPr/>
            </p:nvSpPr>
            <p:spPr>
              <a:xfrm>
                <a:off x="3026081" y="4873119"/>
                <a:ext cx="381688" cy="646331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Freccia a sinistra 21"/>
              <p:cNvSpPr/>
              <p:nvPr/>
            </p:nvSpPr>
            <p:spPr>
              <a:xfrm>
                <a:off x="5949108" y="4873119"/>
                <a:ext cx="431953" cy="678326"/>
              </a:xfrm>
              <a:prstGeom prst="leftArrow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" name="CasellaDiTesto 8"/>
            <p:cNvSpPr txBox="1"/>
            <p:nvPr/>
          </p:nvSpPr>
          <p:spPr>
            <a:xfrm>
              <a:off x="389492" y="4527933"/>
              <a:ext cx="2287607" cy="95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latin typeface="Helvetica"/>
                  <a:cs typeface="Helvetica"/>
                </a:rPr>
                <a:t>Punto Nazionale EQF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3690650" y="1206914"/>
              <a:ext cx="2060155" cy="1000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Helvetica"/>
                  <a:cs typeface="Helvetica"/>
                </a:rPr>
                <a:t>Centro </a:t>
              </a:r>
              <a:r>
                <a:rPr lang="it-IT" sz="1600" dirty="0" err="1" smtClean="0">
                  <a:latin typeface="Helvetica"/>
                  <a:cs typeface="Helvetica"/>
                </a:rPr>
                <a:t>Europass</a:t>
              </a:r>
              <a:endParaRPr lang="it-IT" sz="1600" dirty="0" smtClean="0">
                <a:latin typeface="Helvetica"/>
                <a:cs typeface="Helvetica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6553200" y="4596118"/>
              <a:ext cx="2060155" cy="1000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Helvetica"/>
                  <a:cs typeface="Helvetica"/>
                </a:rPr>
                <a:t>Centro </a:t>
              </a:r>
              <a:r>
                <a:rPr lang="it-IT" sz="1600" dirty="0" err="1" smtClean="0">
                  <a:latin typeface="Helvetica"/>
                  <a:cs typeface="Helvetica"/>
                </a:rPr>
                <a:t>Euroguidance</a:t>
              </a:r>
              <a:endParaRPr lang="it-IT" dirty="0" smtClean="0">
                <a:latin typeface="Helvetica"/>
                <a:cs typeface="Helvetica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569465" y="3798547"/>
              <a:ext cx="2379644" cy="105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cs typeface="Helvetica"/>
                </a:rPr>
                <a:t>Centro </a:t>
              </a:r>
              <a:r>
                <a:rPr lang="it-IT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cs typeface="Helvetica"/>
                </a:rPr>
                <a:t>per le </a:t>
              </a:r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cs typeface="Helvetica"/>
                </a:rPr>
                <a:t>Competenze</a:t>
              </a:r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363557" y="4362680"/>
            <a:ext cx="860417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 smtClean="0">
                <a:latin typeface="Helvetica"/>
                <a:cs typeface="Helvetica"/>
              </a:rPr>
              <a:t>Queste scelte sono già state assunte </a:t>
            </a:r>
            <a:r>
              <a:rPr lang="it-IT" sz="2400" b="1" dirty="0" smtClean="0">
                <a:solidFill>
                  <a:srgbClr val="C00000"/>
                </a:solidFill>
                <a:latin typeface="Helvetica"/>
                <a:cs typeface="Helvetica"/>
              </a:rPr>
              <a:t>in Italia</a:t>
            </a:r>
            <a:r>
              <a:rPr lang="it-IT" dirty="0" smtClean="0">
                <a:latin typeface="Helvetica"/>
                <a:cs typeface="Helvetica"/>
              </a:rPr>
              <a:t>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it-IT" dirty="0" smtClean="0">
                <a:latin typeface="Helvetica"/>
                <a:cs typeface="Helvetica"/>
              </a:rPr>
              <a:t> sia per la riunificazione delle reti, che potrà in futuro avvantaggiarsi di una più consistente base regolamentare;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it-IT" dirty="0" smtClean="0">
                <a:latin typeface="Helvetica"/>
                <a:cs typeface="Helvetica"/>
              </a:rPr>
              <a:t> sia per l’adozione di un approccio unitario al sistema di certificazione, che si avvia a diventare la struttura portante del sistema di formazione.</a:t>
            </a:r>
          </a:p>
        </p:txBody>
      </p:sp>
    </p:spTree>
    <p:extLst>
      <p:ext uri="{BB962C8B-B14F-4D97-AF65-F5344CB8AC3E}">
        <p14:creationId xmlns:p14="http://schemas.microsoft.com/office/powerpoint/2010/main" val="29345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524B3C7-180D-8646-B72B-9CC0E4C37EED}" type="slidenum">
              <a:rPr lang="it-IT" sz="1200" smtClean="0"/>
              <a:pPr/>
              <a:t>9</a:t>
            </a:fld>
            <a:endParaRPr lang="it-IT" sz="1200" dirty="0"/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38598"/>
            <a:ext cx="2692400" cy="156408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819150" y="534064"/>
            <a:ext cx="6711950" cy="87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it-IT" cap="small" dirty="0" smtClean="0"/>
              <a:t>IL REPERTORIO NAZIONALE DEI TITOLI E DELLE QUALIFICHE</a:t>
            </a:r>
          </a:p>
        </p:txBody>
      </p:sp>
      <p:pic>
        <p:nvPicPr>
          <p:cNvPr id="14" name="Immagine 13" descr="logoIsfol_bl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1" y="1410472"/>
            <a:ext cx="737681" cy="304908"/>
          </a:xfrm>
          <a:prstGeom prst="rect">
            <a:avLst/>
          </a:prstGeom>
        </p:spPr>
      </p:pic>
      <p:grpSp>
        <p:nvGrpSpPr>
          <p:cNvPr id="46" name="Gruppo 45"/>
          <p:cNvGrpSpPr/>
          <p:nvPr/>
        </p:nvGrpSpPr>
        <p:grpSpPr>
          <a:xfrm>
            <a:off x="0" y="1542361"/>
            <a:ext cx="8686800" cy="4610814"/>
            <a:chOff x="0" y="1542361"/>
            <a:chExt cx="8686800" cy="4610814"/>
          </a:xfrm>
        </p:grpSpPr>
        <p:sp>
          <p:nvSpPr>
            <p:cNvPr id="10" name="Ovale 9"/>
            <p:cNvSpPr/>
            <p:nvPr/>
          </p:nvSpPr>
          <p:spPr>
            <a:xfrm>
              <a:off x="2577947" y="2511846"/>
              <a:ext cx="3249976" cy="3007605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227941" y="3382178"/>
              <a:ext cx="22694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Repertorio nazionale delle qualificazioni</a:t>
              </a:r>
            </a:p>
          </p:txBody>
        </p:sp>
        <p:sp>
          <p:nvSpPr>
            <p:cNvPr id="15" name="Ovale 14"/>
            <p:cNvSpPr/>
            <p:nvPr/>
          </p:nvSpPr>
          <p:spPr>
            <a:xfrm>
              <a:off x="5637882" y="1542361"/>
              <a:ext cx="1830636" cy="1233889"/>
            </a:xfrm>
            <a:prstGeom prst="ellipse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859137" y="1865515"/>
              <a:ext cx="1388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Arial Narrow" pitchFamily="34" charset="0"/>
                  <a:cs typeface="Helvetica"/>
                </a:rPr>
                <a:t>Istruzione secondaria</a:t>
              </a:r>
            </a:p>
          </p:txBody>
        </p:sp>
        <p:sp>
          <p:nvSpPr>
            <p:cNvPr id="17" name="Ovale 16"/>
            <p:cNvSpPr/>
            <p:nvPr/>
          </p:nvSpPr>
          <p:spPr>
            <a:xfrm>
              <a:off x="6856164" y="3051672"/>
              <a:ext cx="1830636" cy="1233889"/>
            </a:xfrm>
            <a:prstGeom prst="ellipse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6553200" y="4726236"/>
              <a:ext cx="1830636" cy="1233889"/>
            </a:xfrm>
            <a:prstGeom prst="ellipse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7124700" y="3382178"/>
              <a:ext cx="1388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Arial Narrow" pitchFamily="34" charset="0"/>
                  <a:cs typeface="Helvetica"/>
                </a:rPr>
                <a:t>Istruzione terziaria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6774455" y="4919286"/>
              <a:ext cx="13881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Arial Narrow" pitchFamily="34" charset="0"/>
                  <a:cs typeface="Helvetica"/>
                </a:rPr>
                <a:t>Istruzione e formazione professionale</a:t>
              </a:r>
            </a:p>
          </p:txBody>
        </p:sp>
        <p:sp>
          <p:nvSpPr>
            <p:cNvPr id="22" name="Ovale 21"/>
            <p:cNvSpPr/>
            <p:nvPr/>
          </p:nvSpPr>
          <p:spPr>
            <a:xfrm>
              <a:off x="376639" y="4919286"/>
              <a:ext cx="1830636" cy="1233889"/>
            </a:xfrm>
            <a:prstGeom prst="ellipse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0" y="3236872"/>
              <a:ext cx="1830636" cy="1233889"/>
            </a:xfrm>
            <a:prstGeom prst="ellipse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653668" y="1817783"/>
              <a:ext cx="1830636" cy="1233889"/>
            </a:xfrm>
            <a:prstGeom prst="ellipse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653668" y="5196285"/>
              <a:ext cx="1388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Arial Narrow" pitchFamily="34" charset="0"/>
                  <a:cs typeface="Helvetica"/>
                </a:rPr>
                <a:t>Professioni regolamentate</a:t>
              </a: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125087" y="3547431"/>
              <a:ext cx="15274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Arial Narrow" pitchFamily="34" charset="0"/>
                  <a:cs typeface="Helvetica"/>
                </a:rPr>
                <a:t>Profili per l’apprendistato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888808" y="2007144"/>
              <a:ext cx="13881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Arial Narrow" pitchFamily="34" charset="0"/>
                  <a:cs typeface="Helvetica"/>
                </a:rPr>
                <a:t>Quadro delle qualificazioni regionali</a:t>
              </a:r>
            </a:p>
          </p:txBody>
        </p:sp>
        <p:cxnSp>
          <p:nvCxnSpPr>
            <p:cNvPr id="29" name="Connettore 2 28"/>
            <p:cNvCxnSpPr/>
            <p:nvPr/>
          </p:nvCxnSpPr>
          <p:spPr>
            <a:xfrm>
              <a:off x="2484304" y="2776250"/>
              <a:ext cx="523300" cy="146629"/>
            </a:xfrm>
            <a:prstGeom prst="straightConnector1">
              <a:avLst/>
            </a:prstGeom>
            <a:ln w="63500"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>
              <a:off x="1945625" y="3881880"/>
              <a:ext cx="482905" cy="0"/>
            </a:xfrm>
            <a:prstGeom prst="straightConnector1">
              <a:avLst/>
            </a:prstGeom>
            <a:ln w="63500"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 flipV="1">
              <a:off x="2207275" y="5196286"/>
              <a:ext cx="538679" cy="176536"/>
            </a:xfrm>
            <a:prstGeom prst="straightConnector1">
              <a:avLst/>
            </a:prstGeom>
            <a:ln w="63500"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 flipH="1" flipV="1">
              <a:off x="5859137" y="4814371"/>
              <a:ext cx="563239" cy="235285"/>
            </a:xfrm>
            <a:prstGeom prst="straightConnector1">
              <a:avLst/>
            </a:prstGeom>
            <a:ln w="63500"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/>
            <p:nvPr/>
          </p:nvCxnSpPr>
          <p:spPr>
            <a:xfrm flipH="1">
              <a:off x="6070294" y="3881880"/>
              <a:ext cx="704161" cy="0"/>
            </a:xfrm>
            <a:prstGeom prst="straightConnector1">
              <a:avLst/>
            </a:prstGeom>
            <a:ln w="63500"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2 33"/>
            <p:cNvCxnSpPr/>
            <p:nvPr/>
          </p:nvCxnSpPr>
          <p:spPr>
            <a:xfrm flipH="1">
              <a:off x="5497417" y="2776250"/>
              <a:ext cx="361720" cy="275422"/>
            </a:xfrm>
            <a:prstGeom prst="straightConnector1">
              <a:avLst/>
            </a:prstGeom>
            <a:ln w="63500"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45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_Presentazione_ISFOL">
  <a:themeElements>
    <a:clrScheme name="Colori ISFOL">
      <a:dk1>
        <a:sysClr val="windowText" lastClr="000000"/>
      </a:dk1>
      <a:lt1>
        <a:sysClr val="window" lastClr="FFFFFF"/>
      </a:lt1>
      <a:dk2>
        <a:srgbClr val="E3E3E3"/>
      </a:dk2>
      <a:lt2>
        <a:srgbClr val="B2B2B2"/>
      </a:lt2>
      <a:accent1>
        <a:srgbClr val="8D8D8D"/>
      </a:accent1>
      <a:accent2>
        <a:srgbClr val="727272"/>
      </a:accent2>
      <a:accent3>
        <a:srgbClr val="656565"/>
      </a:accent3>
      <a:accent4>
        <a:srgbClr val="E27222"/>
      </a:accent4>
      <a:accent5>
        <a:srgbClr val="1E2B86"/>
      </a:accent5>
      <a:accent6>
        <a:srgbClr val="008E6D"/>
      </a:accent6>
      <a:hlink>
        <a:srgbClr val="0077B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Helvetica"/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Format_Presentazione_ISFOL</Template>
  <TotalTime>304</TotalTime>
  <Words>776</Words>
  <Application>Microsoft Office PowerPoint</Application>
  <PresentationFormat>Presentazione su schermo (4:3)</PresentationFormat>
  <Paragraphs>83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Format_Presentazione_ISFOL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Olidata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Ghezzo Pierangela</dc:creator>
  <cp:lastModifiedBy>D'Agostino Sandra</cp:lastModifiedBy>
  <cp:revision>39</cp:revision>
  <cp:lastPrinted>2016-11-16T08:38:31Z</cp:lastPrinted>
  <dcterms:created xsi:type="dcterms:W3CDTF">2015-03-20T11:11:40Z</dcterms:created>
  <dcterms:modified xsi:type="dcterms:W3CDTF">2016-11-16T08:38:47Z</dcterms:modified>
</cp:coreProperties>
</file>