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0" r:id="rId3"/>
    <p:sldId id="258" r:id="rId4"/>
    <p:sldId id="273" r:id="rId5"/>
    <p:sldId id="274" r:id="rId6"/>
    <p:sldId id="275" r:id="rId7"/>
    <p:sldId id="272" r:id="rId8"/>
    <p:sldId id="280" r:id="rId9"/>
    <p:sldId id="278" r:id="rId10"/>
    <p:sldId id="282" r:id="rId11"/>
    <p:sldId id="279" r:id="rId12"/>
    <p:sldId id="283" r:id="rId13"/>
    <p:sldId id="276" r:id="rId14"/>
    <p:sldId id="287" r:id="rId15"/>
    <p:sldId id="284" r:id="rId16"/>
    <p:sldId id="285" r:id="rId17"/>
    <p:sldId id="288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0D66507-F693-3445-8E58-B81F07738870}">
          <p14:sldIdLst>
            <p14:sldId id="256"/>
            <p14:sldId id="270"/>
            <p14:sldId id="258"/>
            <p14:sldId id="273"/>
            <p14:sldId id="274"/>
            <p14:sldId id="275"/>
            <p14:sldId id="272"/>
            <p14:sldId id="280"/>
            <p14:sldId id="278"/>
            <p14:sldId id="282"/>
            <p14:sldId id="279"/>
            <p14:sldId id="283"/>
            <p14:sldId id="276"/>
            <p14:sldId id="287"/>
            <p14:sldId id="284"/>
            <p14:sldId id="285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75"/>
    <p:restoredTop sz="94631"/>
  </p:normalViewPr>
  <p:slideViewPr>
    <p:cSldViewPr snapToGrid="0" snapToObjects="1">
      <p:cViewPr>
        <p:scale>
          <a:sx n="90" d="100"/>
          <a:sy n="90" d="100"/>
        </p:scale>
        <p:origin x="-108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165BD-95F9-464B-A55A-F36FC3745947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E9B74C9B-52D6-449B-BF83-7580B6FDD225}">
      <dgm:prSet phldrT="[Tes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Accoglienza</a:t>
          </a:r>
          <a:endParaRPr lang="it-IT" dirty="0"/>
        </a:p>
      </dgm:t>
    </dgm:pt>
    <dgm:pt modelId="{9AB2C2C6-B9E6-4629-ADC9-721ADCD8736A}" type="parTrans" cxnId="{8C5A3965-09DA-42C5-BC16-C99054EEA6D5}">
      <dgm:prSet/>
      <dgm:spPr/>
      <dgm:t>
        <a:bodyPr/>
        <a:lstStyle/>
        <a:p>
          <a:endParaRPr lang="it-IT"/>
        </a:p>
      </dgm:t>
    </dgm:pt>
    <dgm:pt modelId="{69D0E173-8AEF-4B25-9D36-36CDEBF71170}" type="sibTrans" cxnId="{8C5A3965-09DA-42C5-BC16-C99054EEA6D5}">
      <dgm:prSet/>
      <dgm:spPr/>
      <dgm:t>
        <a:bodyPr/>
        <a:lstStyle/>
        <a:p>
          <a:endParaRPr lang="it-IT"/>
        </a:p>
      </dgm:t>
    </dgm:pt>
    <dgm:pt modelId="{C185B76E-117F-4C98-89E3-38833C0C8ED9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Analisi della domanda</a:t>
          </a:r>
          <a:endParaRPr lang="it-IT" dirty="0"/>
        </a:p>
      </dgm:t>
    </dgm:pt>
    <dgm:pt modelId="{8A3E45F2-614E-4515-9726-08068A6AB5C1}" type="parTrans" cxnId="{9B12209E-DB5F-422B-B56B-DAAC4FD9A7C0}">
      <dgm:prSet/>
      <dgm:spPr/>
      <dgm:t>
        <a:bodyPr/>
        <a:lstStyle/>
        <a:p>
          <a:endParaRPr lang="it-IT"/>
        </a:p>
      </dgm:t>
    </dgm:pt>
    <dgm:pt modelId="{EBCDB356-14FF-4858-9F2B-FF07595AED6B}" type="sibTrans" cxnId="{9B12209E-DB5F-422B-B56B-DAAC4FD9A7C0}">
      <dgm:prSet/>
      <dgm:spPr/>
      <dgm:t>
        <a:bodyPr/>
        <a:lstStyle/>
        <a:p>
          <a:endParaRPr lang="it-IT"/>
        </a:p>
      </dgm:t>
    </dgm:pt>
    <dgm:pt modelId="{533A2C1B-D2E0-44C6-9324-494B3B787BB9}">
      <dgm:prSet phldrT="[Tes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Percorsi di </a:t>
          </a:r>
        </a:p>
        <a:p>
          <a:r>
            <a:rPr lang="it-IT" dirty="0" smtClean="0"/>
            <a:t>Orientamento</a:t>
          </a:r>
          <a:endParaRPr lang="it-IT" dirty="0"/>
        </a:p>
      </dgm:t>
    </dgm:pt>
    <dgm:pt modelId="{03498980-0122-4605-BA1A-1CC3E448029B}" type="parTrans" cxnId="{09052B41-D135-4B22-972F-FFC688ABE2A0}">
      <dgm:prSet/>
      <dgm:spPr/>
      <dgm:t>
        <a:bodyPr/>
        <a:lstStyle/>
        <a:p>
          <a:endParaRPr lang="it-IT"/>
        </a:p>
      </dgm:t>
    </dgm:pt>
    <dgm:pt modelId="{D00CFE5E-C495-4399-99C1-F58711260E11}" type="sibTrans" cxnId="{09052B41-D135-4B22-972F-FFC688ABE2A0}">
      <dgm:prSet/>
      <dgm:spPr/>
      <dgm:t>
        <a:bodyPr/>
        <a:lstStyle/>
        <a:p>
          <a:endParaRPr lang="it-IT"/>
        </a:p>
      </dgm:t>
    </dgm:pt>
    <dgm:pt modelId="{89103103-F088-47CB-9DED-E68F65BD6EC3}">
      <dgm:prSet phldrT="[Tes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Seminari e Formazione</a:t>
          </a:r>
          <a:endParaRPr lang="it-IT" dirty="0"/>
        </a:p>
      </dgm:t>
    </dgm:pt>
    <dgm:pt modelId="{812B9265-EAE9-4F82-B371-442F8A105BF4}" type="parTrans" cxnId="{E6987B91-2A77-4B0A-AE8C-6942044148D4}">
      <dgm:prSet/>
      <dgm:spPr/>
      <dgm:t>
        <a:bodyPr/>
        <a:lstStyle/>
        <a:p>
          <a:endParaRPr lang="it-IT"/>
        </a:p>
      </dgm:t>
    </dgm:pt>
    <dgm:pt modelId="{758E7362-ABDB-4995-8071-ED9FA5ADF3FD}" type="sibTrans" cxnId="{E6987B91-2A77-4B0A-AE8C-6942044148D4}">
      <dgm:prSet/>
      <dgm:spPr/>
      <dgm:t>
        <a:bodyPr/>
        <a:lstStyle/>
        <a:p>
          <a:endParaRPr lang="it-IT"/>
        </a:p>
      </dgm:t>
    </dgm:pt>
    <dgm:pt modelId="{B56E8C7F-1EE4-4915-855F-F27FD0F274AB}">
      <dgm:prSet phldrT="[Tes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Auto consultazione</a:t>
          </a:r>
          <a:endParaRPr lang="it-IT" dirty="0"/>
        </a:p>
      </dgm:t>
    </dgm:pt>
    <dgm:pt modelId="{2B42CA6C-DA32-4417-A22E-CA3A42357C6B}" type="parTrans" cxnId="{AAC24202-4837-419F-873E-6ED7F40801BC}">
      <dgm:prSet/>
      <dgm:spPr/>
      <dgm:t>
        <a:bodyPr/>
        <a:lstStyle/>
        <a:p>
          <a:endParaRPr lang="it-IT"/>
        </a:p>
      </dgm:t>
    </dgm:pt>
    <dgm:pt modelId="{2D65ADFE-7A72-4E7D-8CA1-6D8E5C5B0D34}" type="sibTrans" cxnId="{AAC24202-4837-419F-873E-6ED7F40801BC}">
      <dgm:prSet/>
      <dgm:spPr/>
      <dgm:t>
        <a:bodyPr/>
        <a:lstStyle/>
        <a:p>
          <a:endParaRPr lang="it-IT"/>
        </a:p>
      </dgm:t>
    </dgm:pt>
    <dgm:pt modelId="{5771064C-007D-4CC6-9975-D8C330886F98}">
      <dgm:prSet phldrT="[Tes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Start up impresa</a:t>
          </a:r>
          <a:endParaRPr lang="it-IT" dirty="0"/>
        </a:p>
      </dgm:t>
    </dgm:pt>
    <dgm:pt modelId="{D39B0FE5-E856-473B-8808-887C6F3E3F01}" type="parTrans" cxnId="{CE46DCEA-0508-421C-B094-1B4BBA83B038}">
      <dgm:prSet/>
      <dgm:spPr/>
      <dgm:t>
        <a:bodyPr/>
        <a:lstStyle/>
        <a:p>
          <a:endParaRPr lang="it-IT"/>
        </a:p>
      </dgm:t>
    </dgm:pt>
    <dgm:pt modelId="{E0CB8530-1EFA-427C-8DE1-1FBE23755730}" type="sibTrans" cxnId="{CE46DCEA-0508-421C-B094-1B4BBA83B038}">
      <dgm:prSet/>
      <dgm:spPr/>
      <dgm:t>
        <a:bodyPr/>
        <a:lstStyle/>
        <a:p>
          <a:endParaRPr lang="it-IT"/>
        </a:p>
      </dgm:t>
    </dgm:pt>
    <dgm:pt modelId="{5C6DBD6A-4C4A-4D2C-8D3F-7CA24A33DDA5}">
      <dgm:prSet phldrT="[Tes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Incontri con le imprese</a:t>
          </a:r>
          <a:endParaRPr lang="it-IT" dirty="0"/>
        </a:p>
      </dgm:t>
    </dgm:pt>
    <dgm:pt modelId="{90632D34-FF0D-45DD-819A-A75C652896C9}" type="parTrans" cxnId="{656AB4B5-CDBC-4A63-A75D-28A5A8798408}">
      <dgm:prSet/>
      <dgm:spPr/>
      <dgm:t>
        <a:bodyPr/>
        <a:lstStyle/>
        <a:p>
          <a:endParaRPr lang="it-IT"/>
        </a:p>
      </dgm:t>
    </dgm:pt>
    <dgm:pt modelId="{5E1B047A-0475-4445-A975-B56C19E14CE7}" type="sibTrans" cxnId="{656AB4B5-CDBC-4A63-A75D-28A5A8798408}">
      <dgm:prSet/>
      <dgm:spPr/>
      <dgm:t>
        <a:bodyPr/>
        <a:lstStyle/>
        <a:p>
          <a:endParaRPr lang="it-IT"/>
        </a:p>
      </dgm:t>
    </dgm:pt>
    <dgm:pt modelId="{1B7F8CD9-8BE7-4F3B-BF6F-63DD52AC5B14}" type="pres">
      <dgm:prSet presAssocID="{A4A165BD-95F9-464B-A55A-F36FC37459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4A79FEC-1A62-4492-AA8A-4B2E9C2DD076}" type="pres">
      <dgm:prSet presAssocID="{E9B74C9B-52D6-449B-BF83-7580B6FDD225}" presName="root1" presStyleCnt="0"/>
      <dgm:spPr/>
    </dgm:pt>
    <dgm:pt modelId="{C1D1C502-638B-401D-9630-7B3EFC3D10BB}" type="pres">
      <dgm:prSet presAssocID="{E9B74C9B-52D6-449B-BF83-7580B6FDD225}" presName="LevelOneTextNode" presStyleLbl="node0" presStyleIdx="0" presStyleCnt="1" custScaleX="163834" custScaleY="137575" custLinFactY="100000" custLinFactNeighborY="11137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23690ECA-4113-43C7-B3F6-30EFB4D1BFCB}" type="pres">
      <dgm:prSet presAssocID="{E9B74C9B-52D6-449B-BF83-7580B6FDD225}" presName="level2hierChild" presStyleCnt="0"/>
      <dgm:spPr/>
    </dgm:pt>
    <dgm:pt modelId="{034FEE26-4BEA-467E-8704-0CE14FCDC8BC}" type="pres">
      <dgm:prSet presAssocID="{8A3E45F2-614E-4515-9726-08068A6AB5C1}" presName="conn2-1" presStyleLbl="parChTrans1D2" presStyleIdx="0" presStyleCnt="1"/>
      <dgm:spPr/>
      <dgm:t>
        <a:bodyPr/>
        <a:lstStyle/>
        <a:p>
          <a:endParaRPr lang="it-IT"/>
        </a:p>
      </dgm:t>
    </dgm:pt>
    <dgm:pt modelId="{C7B136E4-D358-472B-9B07-09D0BC3F8FF1}" type="pres">
      <dgm:prSet presAssocID="{8A3E45F2-614E-4515-9726-08068A6AB5C1}" presName="connTx" presStyleLbl="parChTrans1D2" presStyleIdx="0" presStyleCnt="1"/>
      <dgm:spPr/>
      <dgm:t>
        <a:bodyPr/>
        <a:lstStyle/>
        <a:p>
          <a:endParaRPr lang="it-IT"/>
        </a:p>
      </dgm:t>
    </dgm:pt>
    <dgm:pt modelId="{F3678694-A7C1-40AB-97C4-4C2E293A8315}" type="pres">
      <dgm:prSet presAssocID="{C185B76E-117F-4C98-89E3-38833C0C8ED9}" presName="root2" presStyleCnt="0"/>
      <dgm:spPr/>
    </dgm:pt>
    <dgm:pt modelId="{4EBDAE65-CB59-449F-8347-458599ADBAAB}" type="pres">
      <dgm:prSet presAssocID="{C185B76E-117F-4C98-89E3-38833C0C8ED9}" presName="LevelTwoTextNode" presStyleLbl="node2" presStyleIdx="0" presStyleCnt="1" custScaleX="155245" custScaleY="136304" custLinFactY="100000" custLinFactNeighborY="11139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F6A6B7C-DAC9-46F6-B399-60D691666488}" type="pres">
      <dgm:prSet presAssocID="{C185B76E-117F-4C98-89E3-38833C0C8ED9}" presName="level3hierChild" presStyleCnt="0"/>
      <dgm:spPr/>
    </dgm:pt>
    <dgm:pt modelId="{D54EAFFC-F9A5-41AF-A8CB-5818EC982D83}" type="pres">
      <dgm:prSet presAssocID="{03498980-0122-4605-BA1A-1CC3E448029B}" presName="conn2-1" presStyleLbl="parChTrans1D3" presStyleIdx="0" presStyleCnt="5"/>
      <dgm:spPr/>
      <dgm:t>
        <a:bodyPr/>
        <a:lstStyle/>
        <a:p>
          <a:endParaRPr lang="it-IT"/>
        </a:p>
      </dgm:t>
    </dgm:pt>
    <dgm:pt modelId="{906A4DBC-750F-4DAD-9FA5-4F758F2A77EB}" type="pres">
      <dgm:prSet presAssocID="{03498980-0122-4605-BA1A-1CC3E448029B}" presName="connTx" presStyleLbl="parChTrans1D3" presStyleIdx="0" presStyleCnt="5"/>
      <dgm:spPr/>
      <dgm:t>
        <a:bodyPr/>
        <a:lstStyle/>
        <a:p>
          <a:endParaRPr lang="it-IT"/>
        </a:p>
      </dgm:t>
    </dgm:pt>
    <dgm:pt modelId="{6DB55EB5-A094-4923-9B55-BA16DCA0DB5C}" type="pres">
      <dgm:prSet presAssocID="{533A2C1B-D2E0-44C6-9324-494B3B787BB9}" presName="root2" presStyleCnt="0"/>
      <dgm:spPr/>
    </dgm:pt>
    <dgm:pt modelId="{76CB6DB9-8447-4C7F-890D-C72DA549E4A2}" type="pres">
      <dgm:prSet presAssocID="{533A2C1B-D2E0-44C6-9324-494B3B787BB9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66A3E66-D550-47A8-9E71-2BCC5BE159CE}" type="pres">
      <dgm:prSet presAssocID="{533A2C1B-D2E0-44C6-9324-494B3B787BB9}" presName="level3hierChild" presStyleCnt="0"/>
      <dgm:spPr/>
    </dgm:pt>
    <dgm:pt modelId="{221849C2-9F06-4248-B988-225A972E23BF}" type="pres">
      <dgm:prSet presAssocID="{812B9265-EAE9-4F82-B371-442F8A105BF4}" presName="conn2-1" presStyleLbl="parChTrans1D3" presStyleIdx="1" presStyleCnt="5"/>
      <dgm:spPr/>
      <dgm:t>
        <a:bodyPr/>
        <a:lstStyle/>
        <a:p>
          <a:endParaRPr lang="it-IT"/>
        </a:p>
      </dgm:t>
    </dgm:pt>
    <dgm:pt modelId="{0CECA24E-41A9-4DB9-80DD-C9F698002C97}" type="pres">
      <dgm:prSet presAssocID="{812B9265-EAE9-4F82-B371-442F8A105BF4}" presName="connTx" presStyleLbl="parChTrans1D3" presStyleIdx="1" presStyleCnt="5"/>
      <dgm:spPr/>
      <dgm:t>
        <a:bodyPr/>
        <a:lstStyle/>
        <a:p>
          <a:endParaRPr lang="it-IT"/>
        </a:p>
      </dgm:t>
    </dgm:pt>
    <dgm:pt modelId="{77B00180-01B2-4A5E-B045-822C4F361367}" type="pres">
      <dgm:prSet presAssocID="{89103103-F088-47CB-9DED-E68F65BD6EC3}" presName="root2" presStyleCnt="0"/>
      <dgm:spPr/>
    </dgm:pt>
    <dgm:pt modelId="{CA8247CF-8329-49C1-A382-BE158BCDE42E}" type="pres">
      <dgm:prSet presAssocID="{89103103-F088-47CB-9DED-E68F65BD6EC3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A594BCA-30AC-474D-AEB9-824803D6EF07}" type="pres">
      <dgm:prSet presAssocID="{89103103-F088-47CB-9DED-E68F65BD6EC3}" presName="level3hierChild" presStyleCnt="0"/>
      <dgm:spPr/>
    </dgm:pt>
    <dgm:pt modelId="{86656F73-6CE4-4DA6-8318-CABE6FB4A58C}" type="pres">
      <dgm:prSet presAssocID="{2B42CA6C-DA32-4417-A22E-CA3A42357C6B}" presName="conn2-1" presStyleLbl="parChTrans1D3" presStyleIdx="2" presStyleCnt="5"/>
      <dgm:spPr/>
      <dgm:t>
        <a:bodyPr/>
        <a:lstStyle/>
        <a:p>
          <a:endParaRPr lang="it-IT"/>
        </a:p>
      </dgm:t>
    </dgm:pt>
    <dgm:pt modelId="{82C40318-E3EA-44D1-9C4A-7830D4D26A50}" type="pres">
      <dgm:prSet presAssocID="{2B42CA6C-DA32-4417-A22E-CA3A42357C6B}" presName="connTx" presStyleLbl="parChTrans1D3" presStyleIdx="2" presStyleCnt="5"/>
      <dgm:spPr/>
      <dgm:t>
        <a:bodyPr/>
        <a:lstStyle/>
        <a:p>
          <a:endParaRPr lang="it-IT"/>
        </a:p>
      </dgm:t>
    </dgm:pt>
    <dgm:pt modelId="{237B4768-A322-49C9-96BA-D7C7BB387976}" type="pres">
      <dgm:prSet presAssocID="{B56E8C7F-1EE4-4915-855F-F27FD0F274AB}" presName="root2" presStyleCnt="0"/>
      <dgm:spPr/>
    </dgm:pt>
    <dgm:pt modelId="{D0E87442-3018-46FF-8FA4-BC3487031B28}" type="pres">
      <dgm:prSet presAssocID="{B56E8C7F-1EE4-4915-855F-F27FD0F274AB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02BF64A-53D0-466F-97BB-9783FC3B9B1C}" type="pres">
      <dgm:prSet presAssocID="{B56E8C7F-1EE4-4915-855F-F27FD0F274AB}" presName="level3hierChild" presStyleCnt="0"/>
      <dgm:spPr/>
    </dgm:pt>
    <dgm:pt modelId="{AA081F6F-450D-456E-9067-194AA2333739}" type="pres">
      <dgm:prSet presAssocID="{D39B0FE5-E856-473B-8808-887C6F3E3F01}" presName="conn2-1" presStyleLbl="parChTrans1D3" presStyleIdx="3" presStyleCnt="5"/>
      <dgm:spPr/>
      <dgm:t>
        <a:bodyPr/>
        <a:lstStyle/>
        <a:p>
          <a:endParaRPr lang="it-IT"/>
        </a:p>
      </dgm:t>
    </dgm:pt>
    <dgm:pt modelId="{0638531B-47EE-409F-AC0B-A2871CDD843B}" type="pres">
      <dgm:prSet presAssocID="{D39B0FE5-E856-473B-8808-887C6F3E3F01}" presName="connTx" presStyleLbl="parChTrans1D3" presStyleIdx="3" presStyleCnt="5"/>
      <dgm:spPr/>
      <dgm:t>
        <a:bodyPr/>
        <a:lstStyle/>
        <a:p>
          <a:endParaRPr lang="it-IT"/>
        </a:p>
      </dgm:t>
    </dgm:pt>
    <dgm:pt modelId="{DEDD0B4A-2E24-4B80-B45E-0DD1BB73AE61}" type="pres">
      <dgm:prSet presAssocID="{5771064C-007D-4CC6-9975-D8C330886F98}" presName="root2" presStyleCnt="0"/>
      <dgm:spPr/>
    </dgm:pt>
    <dgm:pt modelId="{602F2FD9-7912-4E5F-ACEC-F42DDB452B39}" type="pres">
      <dgm:prSet presAssocID="{5771064C-007D-4CC6-9975-D8C330886F98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3ADA4B6-BC1F-4238-BA11-19F6161E7BBE}" type="pres">
      <dgm:prSet presAssocID="{5771064C-007D-4CC6-9975-D8C330886F98}" presName="level3hierChild" presStyleCnt="0"/>
      <dgm:spPr/>
    </dgm:pt>
    <dgm:pt modelId="{723CDF24-D801-4917-9172-EB7044B59A74}" type="pres">
      <dgm:prSet presAssocID="{90632D34-FF0D-45DD-819A-A75C652896C9}" presName="conn2-1" presStyleLbl="parChTrans1D3" presStyleIdx="4" presStyleCnt="5"/>
      <dgm:spPr/>
      <dgm:t>
        <a:bodyPr/>
        <a:lstStyle/>
        <a:p>
          <a:endParaRPr lang="it-IT"/>
        </a:p>
      </dgm:t>
    </dgm:pt>
    <dgm:pt modelId="{B544DCA7-C81C-4100-B0FA-C7491D33CC48}" type="pres">
      <dgm:prSet presAssocID="{90632D34-FF0D-45DD-819A-A75C652896C9}" presName="connTx" presStyleLbl="parChTrans1D3" presStyleIdx="4" presStyleCnt="5"/>
      <dgm:spPr/>
      <dgm:t>
        <a:bodyPr/>
        <a:lstStyle/>
        <a:p>
          <a:endParaRPr lang="it-IT"/>
        </a:p>
      </dgm:t>
    </dgm:pt>
    <dgm:pt modelId="{5F3AD444-B017-452D-82F5-73B8D3201492}" type="pres">
      <dgm:prSet presAssocID="{5C6DBD6A-4C4A-4D2C-8D3F-7CA24A33DDA5}" presName="root2" presStyleCnt="0"/>
      <dgm:spPr/>
    </dgm:pt>
    <dgm:pt modelId="{07476584-D2FF-434A-98F6-AC3F2B8E1393}" type="pres">
      <dgm:prSet presAssocID="{5C6DBD6A-4C4A-4D2C-8D3F-7CA24A33DDA5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C2A54AC-DA7F-4029-AC1B-A3A3B1A6785A}" type="pres">
      <dgm:prSet presAssocID="{5C6DBD6A-4C4A-4D2C-8D3F-7CA24A33DDA5}" presName="level3hierChild" presStyleCnt="0"/>
      <dgm:spPr/>
    </dgm:pt>
  </dgm:ptLst>
  <dgm:cxnLst>
    <dgm:cxn modelId="{706D4C78-3D8D-1043-B0DA-8C548AF3FD8E}" type="presOf" srcId="{03498980-0122-4605-BA1A-1CC3E448029B}" destId="{D54EAFFC-F9A5-41AF-A8CB-5818EC982D83}" srcOrd="0" destOrd="0" presId="urn:microsoft.com/office/officeart/2005/8/layout/hierarchy2"/>
    <dgm:cxn modelId="{656AB4B5-CDBC-4A63-A75D-28A5A8798408}" srcId="{C185B76E-117F-4C98-89E3-38833C0C8ED9}" destId="{5C6DBD6A-4C4A-4D2C-8D3F-7CA24A33DDA5}" srcOrd="4" destOrd="0" parTransId="{90632D34-FF0D-45DD-819A-A75C652896C9}" sibTransId="{5E1B047A-0475-4445-A975-B56C19E14CE7}"/>
    <dgm:cxn modelId="{91308CDA-743F-3748-A80D-8651A25CA298}" type="presOf" srcId="{2B42CA6C-DA32-4417-A22E-CA3A42357C6B}" destId="{86656F73-6CE4-4DA6-8318-CABE6FB4A58C}" srcOrd="0" destOrd="0" presId="urn:microsoft.com/office/officeart/2005/8/layout/hierarchy2"/>
    <dgm:cxn modelId="{4B73BAAF-2A58-5745-B23D-011AC36D871A}" type="presOf" srcId="{E9B74C9B-52D6-449B-BF83-7580B6FDD225}" destId="{C1D1C502-638B-401D-9630-7B3EFC3D10BB}" srcOrd="0" destOrd="0" presId="urn:microsoft.com/office/officeart/2005/8/layout/hierarchy2"/>
    <dgm:cxn modelId="{5163417C-DBC5-1945-BB09-33CE82C45B52}" type="presOf" srcId="{03498980-0122-4605-BA1A-1CC3E448029B}" destId="{906A4DBC-750F-4DAD-9FA5-4F758F2A77EB}" srcOrd="1" destOrd="0" presId="urn:microsoft.com/office/officeart/2005/8/layout/hierarchy2"/>
    <dgm:cxn modelId="{CE46DCEA-0508-421C-B094-1B4BBA83B038}" srcId="{C185B76E-117F-4C98-89E3-38833C0C8ED9}" destId="{5771064C-007D-4CC6-9975-D8C330886F98}" srcOrd="3" destOrd="0" parTransId="{D39B0FE5-E856-473B-8808-887C6F3E3F01}" sibTransId="{E0CB8530-1EFA-427C-8DE1-1FBE23755730}"/>
    <dgm:cxn modelId="{E6987B91-2A77-4B0A-AE8C-6942044148D4}" srcId="{C185B76E-117F-4C98-89E3-38833C0C8ED9}" destId="{89103103-F088-47CB-9DED-E68F65BD6EC3}" srcOrd="1" destOrd="0" parTransId="{812B9265-EAE9-4F82-B371-442F8A105BF4}" sibTransId="{758E7362-ABDB-4995-8071-ED9FA5ADF3FD}"/>
    <dgm:cxn modelId="{29F0E7B4-80CB-8247-BA35-E336C4D93D05}" type="presOf" srcId="{D39B0FE5-E856-473B-8808-887C6F3E3F01}" destId="{AA081F6F-450D-456E-9067-194AA2333739}" srcOrd="0" destOrd="0" presId="urn:microsoft.com/office/officeart/2005/8/layout/hierarchy2"/>
    <dgm:cxn modelId="{AAC24202-4837-419F-873E-6ED7F40801BC}" srcId="{C185B76E-117F-4C98-89E3-38833C0C8ED9}" destId="{B56E8C7F-1EE4-4915-855F-F27FD0F274AB}" srcOrd="2" destOrd="0" parTransId="{2B42CA6C-DA32-4417-A22E-CA3A42357C6B}" sibTransId="{2D65ADFE-7A72-4E7D-8CA1-6D8E5C5B0D34}"/>
    <dgm:cxn modelId="{33AE3489-C4EE-DF47-BC83-26564BA76853}" type="presOf" srcId="{2B42CA6C-DA32-4417-A22E-CA3A42357C6B}" destId="{82C40318-E3EA-44D1-9C4A-7830D4D26A50}" srcOrd="1" destOrd="0" presId="urn:microsoft.com/office/officeart/2005/8/layout/hierarchy2"/>
    <dgm:cxn modelId="{B2D86B09-FA53-0848-B7F6-0F07F637964F}" type="presOf" srcId="{812B9265-EAE9-4F82-B371-442F8A105BF4}" destId="{0CECA24E-41A9-4DB9-80DD-C9F698002C97}" srcOrd="1" destOrd="0" presId="urn:microsoft.com/office/officeart/2005/8/layout/hierarchy2"/>
    <dgm:cxn modelId="{DE25C3D9-70F0-2A4A-9819-A7029774FBBF}" type="presOf" srcId="{D39B0FE5-E856-473B-8808-887C6F3E3F01}" destId="{0638531B-47EE-409F-AC0B-A2871CDD843B}" srcOrd="1" destOrd="0" presId="urn:microsoft.com/office/officeart/2005/8/layout/hierarchy2"/>
    <dgm:cxn modelId="{09052B41-D135-4B22-972F-FFC688ABE2A0}" srcId="{C185B76E-117F-4C98-89E3-38833C0C8ED9}" destId="{533A2C1B-D2E0-44C6-9324-494B3B787BB9}" srcOrd="0" destOrd="0" parTransId="{03498980-0122-4605-BA1A-1CC3E448029B}" sibTransId="{D00CFE5E-C495-4399-99C1-F58711260E11}"/>
    <dgm:cxn modelId="{8C5A3965-09DA-42C5-BC16-C99054EEA6D5}" srcId="{A4A165BD-95F9-464B-A55A-F36FC3745947}" destId="{E9B74C9B-52D6-449B-BF83-7580B6FDD225}" srcOrd="0" destOrd="0" parTransId="{9AB2C2C6-B9E6-4629-ADC9-721ADCD8736A}" sibTransId="{69D0E173-8AEF-4B25-9D36-36CDEBF71170}"/>
    <dgm:cxn modelId="{A510D3E1-AD21-0D4F-BCBE-B417ED2E8F30}" type="presOf" srcId="{A4A165BD-95F9-464B-A55A-F36FC3745947}" destId="{1B7F8CD9-8BE7-4F3B-BF6F-63DD52AC5B14}" srcOrd="0" destOrd="0" presId="urn:microsoft.com/office/officeart/2005/8/layout/hierarchy2"/>
    <dgm:cxn modelId="{9B12209E-DB5F-422B-B56B-DAAC4FD9A7C0}" srcId="{E9B74C9B-52D6-449B-BF83-7580B6FDD225}" destId="{C185B76E-117F-4C98-89E3-38833C0C8ED9}" srcOrd="0" destOrd="0" parTransId="{8A3E45F2-614E-4515-9726-08068A6AB5C1}" sibTransId="{EBCDB356-14FF-4858-9F2B-FF07595AED6B}"/>
    <dgm:cxn modelId="{0B7E2C08-252D-E64C-A300-83B2A6E156BC}" type="presOf" srcId="{5C6DBD6A-4C4A-4D2C-8D3F-7CA24A33DDA5}" destId="{07476584-D2FF-434A-98F6-AC3F2B8E1393}" srcOrd="0" destOrd="0" presId="urn:microsoft.com/office/officeart/2005/8/layout/hierarchy2"/>
    <dgm:cxn modelId="{5945CF18-F699-C64E-9573-7F701B0A058F}" type="presOf" srcId="{C185B76E-117F-4C98-89E3-38833C0C8ED9}" destId="{4EBDAE65-CB59-449F-8347-458599ADBAAB}" srcOrd="0" destOrd="0" presId="urn:microsoft.com/office/officeart/2005/8/layout/hierarchy2"/>
    <dgm:cxn modelId="{727AD781-67F6-B041-A03B-981AC05DF18D}" type="presOf" srcId="{8A3E45F2-614E-4515-9726-08068A6AB5C1}" destId="{034FEE26-4BEA-467E-8704-0CE14FCDC8BC}" srcOrd="0" destOrd="0" presId="urn:microsoft.com/office/officeart/2005/8/layout/hierarchy2"/>
    <dgm:cxn modelId="{E3D48B85-34AD-3B43-B7CD-E4A2EFA3549B}" type="presOf" srcId="{812B9265-EAE9-4F82-B371-442F8A105BF4}" destId="{221849C2-9F06-4248-B988-225A972E23BF}" srcOrd="0" destOrd="0" presId="urn:microsoft.com/office/officeart/2005/8/layout/hierarchy2"/>
    <dgm:cxn modelId="{95F3CB42-3400-9D43-88AE-88B52C8AF87D}" type="presOf" srcId="{90632D34-FF0D-45DD-819A-A75C652896C9}" destId="{723CDF24-D801-4917-9172-EB7044B59A74}" srcOrd="0" destOrd="0" presId="urn:microsoft.com/office/officeart/2005/8/layout/hierarchy2"/>
    <dgm:cxn modelId="{A6C9C78A-F20C-0C42-980C-B71AEE17CC43}" type="presOf" srcId="{8A3E45F2-614E-4515-9726-08068A6AB5C1}" destId="{C7B136E4-D358-472B-9B07-09D0BC3F8FF1}" srcOrd="1" destOrd="0" presId="urn:microsoft.com/office/officeart/2005/8/layout/hierarchy2"/>
    <dgm:cxn modelId="{815D8847-1F6C-A54A-96B0-E77ADABDC485}" type="presOf" srcId="{B56E8C7F-1EE4-4915-855F-F27FD0F274AB}" destId="{D0E87442-3018-46FF-8FA4-BC3487031B28}" srcOrd="0" destOrd="0" presId="urn:microsoft.com/office/officeart/2005/8/layout/hierarchy2"/>
    <dgm:cxn modelId="{A4D2106E-5021-5745-84A8-56381DB4D7DE}" type="presOf" srcId="{533A2C1B-D2E0-44C6-9324-494B3B787BB9}" destId="{76CB6DB9-8447-4C7F-890D-C72DA549E4A2}" srcOrd="0" destOrd="0" presId="urn:microsoft.com/office/officeart/2005/8/layout/hierarchy2"/>
    <dgm:cxn modelId="{6851DFC3-6697-1C4C-ABB7-D68C171B4940}" type="presOf" srcId="{5771064C-007D-4CC6-9975-D8C330886F98}" destId="{602F2FD9-7912-4E5F-ACEC-F42DDB452B39}" srcOrd="0" destOrd="0" presId="urn:microsoft.com/office/officeart/2005/8/layout/hierarchy2"/>
    <dgm:cxn modelId="{40951F90-2FA4-F44E-8D6F-FCC29B9D1F3F}" type="presOf" srcId="{90632D34-FF0D-45DD-819A-A75C652896C9}" destId="{B544DCA7-C81C-4100-B0FA-C7491D33CC48}" srcOrd="1" destOrd="0" presId="urn:microsoft.com/office/officeart/2005/8/layout/hierarchy2"/>
    <dgm:cxn modelId="{D1D8D7FA-06EB-A844-A2FE-D48D44CD7B04}" type="presOf" srcId="{89103103-F088-47CB-9DED-E68F65BD6EC3}" destId="{CA8247CF-8329-49C1-A382-BE158BCDE42E}" srcOrd="0" destOrd="0" presId="urn:microsoft.com/office/officeart/2005/8/layout/hierarchy2"/>
    <dgm:cxn modelId="{9D6AD8AD-136E-DB42-8701-26E0DAA49EA6}" type="presParOf" srcId="{1B7F8CD9-8BE7-4F3B-BF6F-63DD52AC5B14}" destId="{24A79FEC-1A62-4492-AA8A-4B2E9C2DD076}" srcOrd="0" destOrd="0" presId="urn:microsoft.com/office/officeart/2005/8/layout/hierarchy2"/>
    <dgm:cxn modelId="{B502D140-0702-334A-A019-FC7A3BB8DB46}" type="presParOf" srcId="{24A79FEC-1A62-4492-AA8A-4B2E9C2DD076}" destId="{C1D1C502-638B-401D-9630-7B3EFC3D10BB}" srcOrd="0" destOrd="0" presId="urn:microsoft.com/office/officeart/2005/8/layout/hierarchy2"/>
    <dgm:cxn modelId="{FA056F2E-343D-6A4C-96F5-5514F24AAAC4}" type="presParOf" srcId="{24A79FEC-1A62-4492-AA8A-4B2E9C2DD076}" destId="{23690ECA-4113-43C7-B3F6-30EFB4D1BFCB}" srcOrd="1" destOrd="0" presId="urn:microsoft.com/office/officeart/2005/8/layout/hierarchy2"/>
    <dgm:cxn modelId="{FDA154E8-05C0-D343-AE8F-F8C8AEC74E38}" type="presParOf" srcId="{23690ECA-4113-43C7-B3F6-30EFB4D1BFCB}" destId="{034FEE26-4BEA-467E-8704-0CE14FCDC8BC}" srcOrd="0" destOrd="0" presId="urn:microsoft.com/office/officeart/2005/8/layout/hierarchy2"/>
    <dgm:cxn modelId="{4D6F46DE-54E6-D349-A9AE-2B931C8B5987}" type="presParOf" srcId="{034FEE26-4BEA-467E-8704-0CE14FCDC8BC}" destId="{C7B136E4-D358-472B-9B07-09D0BC3F8FF1}" srcOrd="0" destOrd="0" presId="urn:microsoft.com/office/officeart/2005/8/layout/hierarchy2"/>
    <dgm:cxn modelId="{F71659D9-E7F5-5147-9998-17A238A2B3FD}" type="presParOf" srcId="{23690ECA-4113-43C7-B3F6-30EFB4D1BFCB}" destId="{F3678694-A7C1-40AB-97C4-4C2E293A8315}" srcOrd="1" destOrd="0" presId="urn:microsoft.com/office/officeart/2005/8/layout/hierarchy2"/>
    <dgm:cxn modelId="{87B01008-57D9-D74F-9D37-781A3588CD7B}" type="presParOf" srcId="{F3678694-A7C1-40AB-97C4-4C2E293A8315}" destId="{4EBDAE65-CB59-449F-8347-458599ADBAAB}" srcOrd="0" destOrd="0" presId="urn:microsoft.com/office/officeart/2005/8/layout/hierarchy2"/>
    <dgm:cxn modelId="{78361906-89C7-5545-9374-B0C852631840}" type="presParOf" srcId="{F3678694-A7C1-40AB-97C4-4C2E293A8315}" destId="{EF6A6B7C-DAC9-46F6-B399-60D691666488}" srcOrd="1" destOrd="0" presId="urn:microsoft.com/office/officeart/2005/8/layout/hierarchy2"/>
    <dgm:cxn modelId="{77B7B161-9020-8B41-A278-1CCFCDC6DEBA}" type="presParOf" srcId="{EF6A6B7C-DAC9-46F6-B399-60D691666488}" destId="{D54EAFFC-F9A5-41AF-A8CB-5818EC982D83}" srcOrd="0" destOrd="0" presId="urn:microsoft.com/office/officeart/2005/8/layout/hierarchy2"/>
    <dgm:cxn modelId="{47053C58-7936-5245-8593-1C3F6EF1BE56}" type="presParOf" srcId="{D54EAFFC-F9A5-41AF-A8CB-5818EC982D83}" destId="{906A4DBC-750F-4DAD-9FA5-4F758F2A77EB}" srcOrd="0" destOrd="0" presId="urn:microsoft.com/office/officeart/2005/8/layout/hierarchy2"/>
    <dgm:cxn modelId="{C2E7569B-EB7E-F246-A88C-9768F743C38A}" type="presParOf" srcId="{EF6A6B7C-DAC9-46F6-B399-60D691666488}" destId="{6DB55EB5-A094-4923-9B55-BA16DCA0DB5C}" srcOrd="1" destOrd="0" presId="urn:microsoft.com/office/officeart/2005/8/layout/hierarchy2"/>
    <dgm:cxn modelId="{40615865-1E2F-9544-AEE2-278F26C51F54}" type="presParOf" srcId="{6DB55EB5-A094-4923-9B55-BA16DCA0DB5C}" destId="{76CB6DB9-8447-4C7F-890D-C72DA549E4A2}" srcOrd="0" destOrd="0" presId="urn:microsoft.com/office/officeart/2005/8/layout/hierarchy2"/>
    <dgm:cxn modelId="{0792622F-3020-B740-93DD-501D9DBA132C}" type="presParOf" srcId="{6DB55EB5-A094-4923-9B55-BA16DCA0DB5C}" destId="{766A3E66-D550-47A8-9E71-2BCC5BE159CE}" srcOrd="1" destOrd="0" presId="urn:microsoft.com/office/officeart/2005/8/layout/hierarchy2"/>
    <dgm:cxn modelId="{31155163-20C3-FA4B-BDF9-5DCF6AD05A3A}" type="presParOf" srcId="{EF6A6B7C-DAC9-46F6-B399-60D691666488}" destId="{221849C2-9F06-4248-B988-225A972E23BF}" srcOrd="2" destOrd="0" presId="urn:microsoft.com/office/officeart/2005/8/layout/hierarchy2"/>
    <dgm:cxn modelId="{43A44FC5-CDB2-6748-8978-C9C54E3D9E43}" type="presParOf" srcId="{221849C2-9F06-4248-B988-225A972E23BF}" destId="{0CECA24E-41A9-4DB9-80DD-C9F698002C97}" srcOrd="0" destOrd="0" presId="urn:microsoft.com/office/officeart/2005/8/layout/hierarchy2"/>
    <dgm:cxn modelId="{6522BE35-33A1-034A-820E-7F1A94B8C115}" type="presParOf" srcId="{EF6A6B7C-DAC9-46F6-B399-60D691666488}" destId="{77B00180-01B2-4A5E-B045-822C4F361367}" srcOrd="3" destOrd="0" presId="urn:microsoft.com/office/officeart/2005/8/layout/hierarchy2"/>
    <dgm:cxn modelId="{CAA432D8-069D-B546-A6F5-28F1CB7E8F80}" type="presParOf" srcId="{77B00180-01B2-4A5E-B045-822C4F361367}" destId="{CA8247CF-8329-49C1-A382-BE158BCDE42E}" srcOrd="0" destOrd="0" presId="urn:microsoft.com/office/officeart/2005/8/layout/hierarchy2"/>
    <dgm:cxn modelId="{E72F536E-02A9-4E4C-8A7E-9CD72BFE8855}" type="presParOf" srcId="{77B00180-01B2-4A5E-B045-822C4F361367}" destId="{0A594BCA-30AC-474D-AEB9-824803D6EF07}" srcOrd="1" destOrd="0" presId="urn:microsoft.com/office/officeart/2005/8/layout/hierarchy2"/>
    <dgm:cxn modelId="{F64BB07C-5C8F-A843-9872-64AC296E6B36}" type="presParOf" srcId="{EF6A6B7C-DAC9-46F6-B399-60D691666488}" destId="{86656F73-6CE4-4DA6-8318-CABE6FB4A58C}" srcOrd="4" destOrd="0" presId="urn:microsoft.com/office/officeart/2005/8/layout/hierarchy2"/>
    <dgm:cxn modelId="{86D8B7D0-3FCA-2440-83C3-3C15A15FB3E1}" type="presParOf" srcId="{86656F73-6CE4-4DA6-8318-CABE6FB4A58C}" destId="{82C40318-E3EA-44D1-9C4A-7830D4D26A50}" srcOrd="0" destOrd="0" presId="urn:microsoft.com/office/officeart/2005/8/layout/hierarchy2"/>
    <dgm:cxn modelId="{24385681-D8C9-5340-A03B-41C6FF83EE61}" type="presParOf" srcId="{EF6A6B7C-DAC9-46F6-B399-60D691666488}" destId="{237B4768-A322-49C9-96BA-D7C7BB387976}" srcOrd="5" destOrd="0" presId="urn:microsoft.com/office/officeart/2005/8/layout/hierarchy2"/>
    <dgm:cxn modelId="{C730E27D-41CC-4F41-A43B-D2733E36D235}" type="presParOf" srcId="{237B4768-A322-49C9-96BA-D7C7BB387976}" destId="{D0E87442-3018-46FF-8FA4-BC3487031B28}" srcOrd="0" destOrd="0" presId="urn:microsoft.com/office/officeart/2005/8/layout/hierarchy2"/>
    <dgm:cxn modelId="{E32E89ED-50BE-4E4B-B2B0-8DB8A67A44FD}" type="presParOf" srcId="{237B4768-A322-49C9-96BA-D7C7BB387976}" destId="{502BF64A-53D0-466F-97BB-9783FC3B9B1C}" srcOrd="1" destOrd="0" presId="urn:microsoft.com/office/officeart/2005/8/layout/hierarchy2"/>
    <dgm:cxn modelId="{9D5883BF-533A-504D-8F4D-DEE482344528}" type="presParOf" srcId="{EF6A6B7C-DAC9-46F6-B399-60D691666488}" destId="{AA081F6F-450D-456E-9067-194AA2333739}" srcOrd="6" destOrd="0" presId="urn:microsoft.com/office/officeart/2005/8/layout/hierarchy2"/>
    <dgm:cxn modelId="{41786B4C-5945-954B-B65F-766E8AF27242}" type="presParOf" srcId="{AA081F6F-450D-456E-9067-194AA2333739}" destId="{0638531B-47EE-409F-AC0B-A2871CDD843B}" srcOrd="0" destOrd="0" presId="urn:microsoft.com/office/officeart/2005/8/layout/hierarchy2"/>
    <dgm:cxn modelId="{3F66D5DD-2539-124F-8820-A0E6475D64DD}" type="presParOf" srcId="{EF6A6B7C-DAC9-46F6-B399-60D691666488}" destId="{DEDD0B4A-2E24-4B80-B45E-0DD1BB73AE61}" srcOrd="7" destOrd="0" presId="urn:microsoft.com/office/officeart/2005/8/layout/hierarchy2"/>
    <dgm:cxn modelId="{664E346A-B7A5-384E-BB3F-BE0198A85153}" type="presParOf" srcId="{DEDD0B4A-2E24-4B80-B45E-0DD1BB73AE61}" destId="{602F2FD9-7912-4E5F-ACEC-F42DDB452B39}" srcOrd="0" destOrd="0" presId="urn:microsoft.com/office/officeart/2005/8/layout/hierarchy2"/>
    <dgm:cxn modelId="{72B043FB-628E-7F4D-B83B-269B8D7D5C4C}" type="presParOf" srcId="{DEDD0B4A-2E24-4B80-B45E-0DD1BB73AE61}" destId="{F3ADA4B6-BC1F-4238-BA11-19F6161E7BBE}" srcOrd="1" destOrd="0" presId="urn:microsoft.com/office/officeart/2005/8/layout/hierarchy2"/>
    <dgm:cxn modelId="{C0AFA9C6-3C73-F743-86AB-BED000465C7B}" type="presParOf" srcId="{EF6A6B7C-DAC9-46F6-B399-60D691666488}" destId="{723CDF24-D801-4917-9172-EB7044B59A74}" srcOrd="8" destOrd="0" presId="urn:microsoft.com/office/officeart/2005/8/layout/hierarchy2"/>
    <dgm:cxn modelId="{E76C42AE-1E7E-AD42-BFC9-026BC1AEE8C8}" type="presParOf" srcId="{723CDF24-D801-4917-9172-EB7044B59A74}" destId="{B544DCA7-C81C-4100-B0FA-C7491D33CC48}" srcOrd="0" destOrd="0" presId="urn:microsoft.com/office/officeart/2005/8/layout/hierarchy2"/>
    <dgm:cxn modelId="{E9F0DECF-3957-B94A-B1AF-D4E043D03EF2}" type="presParOf" srcId="{EF6A6B7C-DAC9-46F6-B399-60D691666488}" destId="{5F3AD444-B017-452D-82F5-73B8D3201492}" srcOrd="9" destOrd="0" presId="urn:microsoft.com/office/officeart/2005/8/layout/hierarchy2"/>
    <dgm:cxn modelId="{95C3C32F-EAA4-E340-936A-90C44C4F9738}" type="presParOf" srcId="{5F3AD444-B017-452D-82F5-73B8D3201492}" destId="{07476584-D2FF-434A-98F6-AC3F2B8E1393}" srcOrd="0" destOrd="0" presId="urn:microsoft.com/office/officeart/2005/8/layout/hierarchy2"/>
    <dgm:cxn modelId="{4530FC58-6926-0E46-8D9D-45CF3D6019A6}" type="presParOf" srcId="{5F3AD444-B017-452D-82F5-73B8D3201492}" destId="{0C2A54AC-DA7F-4029-AC1B-A3A3B1A6785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8BB7A-F017-4A21-9EF3-EE98C0280779}" type="doc">
      <dgm:prSet loTypeId="urn:microsoft.com/office/officeart/2005/8/layout/radial6" loCatId="cycle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210472C4-E156-40B6-9B12-5350D5A2C5E6}">
      <dgm:prSet custT="1"/>
      <dgm:spPr/>
      <dgm:t>
        <a:bodyPr/>
        <a:lstStyle/>
        <a:p>
          <a:r>
            <a:rPr lang="it-IT" sz="1400" dirty="0" smtClean="0"/>
            <a:t>Consulenza </a:t>
          </a:r>
          <a:r>
            <a:rPr lang="it-IT" sz="1400" dirty="0" err="1" smtClean="0"/>
            <a:t>giuslavoristica</a:t>
          </a:r>
          <a:endParaRPr lang="it-IT" sz="1400" dirty="0" smtClean="0"/>
        </a:p>
        <a:p>
          <a:r>
            <a:rPr lang="it-IT" sz="1400" dirty="0" smtClean="0"/>
            <a:t>Attivazione Stage e Tirocini</a:t>
          </a:r>
        </a:p>
      </dgm:t>
    </dgm:pt>
    <dgm:pt modelId="{99088A6E-427A-42AF-84EB-06CCBADD9F09}" type="parTrans" cxnId="{25C8B66E-D083-4E41-9CC7-8B8D742BA8F4}">
      <dgm:prSet/>
      <dgm:spPr/>
      <dgm:t>
        <a:bodyPr/>
        <a:lstStyle/>
        <a:p>
          <a:endParaRPr lang="it-IT" sz="1100">
            <a:solidFill>
              <a:schemeClr val="tx1"/>
            </a:solidFill>
          </a:endParaRPr>
        </a:p>
      </dgm:t>
    </dgm:pt>
    <dgm:pt modelId="{B10B76A0-1ECF-4EC7-BC97-43F60E8B7BB9}" type="sibTrans" cxnId="{25C8B66E-D083-4E41-9CC7-8B8D742BA8F4}">
      <dgm:prSet/>
      <dgm:spPr/>
      <dgm:t>
        <a:bodyPr/>
        <a:lstStyle/>
        <a:p>
          <a:endParaRPr lang="it-IT" sz="1100">
            <a:solidFill>
              <a:schemeClr val="tx1"/>
            </a:solidFill>
          </a:endParaRPr>
        </a:p>
      </dgm:t>
    </dgm:pt>
    <dgm:pt modelId="{1D3873A1-4E7B-4ECC-88A4-DADC17ECCCAE}">
      <dgm:prSet custT="1"/>
      <dgm:spPr/>
      <dgm:t>
        <a:bodyPr/>
        <a:lstStyle/>
        <a:p>
          <a:r>
            <a:rPr lang="it-IT" sz="1800" dirty="0" smtClean="0"/>
            <a:t>Consulenza per lo start up e l’internazionalizzazione d’impresa</a:t>
          </a:r>
        </a:p>
      </dgm:t>
    </dgm:pt>
    <dgm:pt modelId="{01FD5FE6-775A-4EF7-B241-6D424E312538}" type="parTrans" cxnId="{9F463A7B-A930-4AF1-A586-C62A7737FDF3}">
      <dgm:prSet/>
      <dgm:spPr/>
      <dgm:t>
        <a:bodyPr/>
        <a:lstStyle/>
        <a:p>
          <a:endParaRPr lang="it-IT" sz="1100">
            <a:solidFill>
              <a:schemeClr val="tx1"/>
            </a:solidFill>
          </a:endParaRPr>
        </a:p>
      </dgm:t>
    </dgm:pt>
    <dgm:pt modelId="{CC78B051-7A44-491B-8F0B-D3CDCAD1FB6A}" type="sibTrans" cxnId="{9F463A7B-A930-4AF1-A586-C62A7737FDF3}">
      <dgm:prSet/>
      <dgm:spPr/>
      <dgm:t>
        <a:bodyPr/>
        <a:lstStyle/>
        <a:p>
          <a:endParaRPr lang="it-IT" sz="1100">
            <a:solidFill>
              <a:schemeClr val="tx1"/>
            </a:solidFill>
          </a:endParaRPr>
        </a:p>
      </dgm:t>
    </dgm:pt>
    <dgm:pt modelId="{4AB9E470-E2F4-4712-8525-4D3E26EF7F7B}">
      <dgm:prSet custT="1"/>
      <dgm:spPr/>
      <dgm:t>
        <a:bodyPr/>
        <a:lstStyle/>
        <a:p>
          <a:r>
            <a:rPr lang="it-IT" sz="1800" dirty="0" smtClean="0"/>
            <a:t>Media e Comunicazione</a:t>
          </a:r>
        </a:p>
      </dgm:t>
    </dgm:pt>
    <dgm:pt modelId="{48B0C8E6-E6EC-4CF9-8072-4093B3CDA0DC}" type="parTrans" cxnId="{415C75E1-0EC5-4A17-AC11-A4B5A424C22F}">
      <dgm:prSet/>
      <dgm:spPr/>
      <dgm:t>
        <a:bodyPr/>
        <a:lstStyle/>
        <a:p>
          <a:endParaRPr lang="it-IT" sz="1100">
            <a:solidFill>
              <a:schemeClr val="tx1"/>
            </a:solidFill>
          </a:endParaRPr>
        </a:p>
      </dgm:t>
    </dgm:pt>
    <dgm:pt modelId="{CEB1FDF8-9964-4A7C-90BF-9D5752FE4DA3}" type="sibTrans" cxnId="{415C75E1-0EC5-4A17-AC11-A4B5A424C22F}">
      <dgm:prSet/>
      <dgm:spPr/>
      <dgm:t>
        <a:bodyPr/>
        <a:lstStyle/>
        <a:p>
          <a:endParaRPr lang="it-IT" sz="1100">
            <a:solidFill>
              <a:schemeClr val="tx1"/>
            </a:solidFill>
          </a:endParaRPr>
        </a:p>
      </dgm:t>
    </dgm:pt>
    <dgm:pt modelId="{FFA89DED-034F-4E17-B24D-F0C3CFB8DDF9}">
      <dgm:prSet custT="1"/>
      <dgm:spPr>
        <a:gradFill rotWithShape="0">
          <a:gsLst>
            <a:gs pos="69000">
              <a:schemeClr val="accent1">
                <a:shade val="80000"/>
                <a:hueOff val="451214"/>
                <a:satOff val="-34896"/>
                <a:alphaOff val="0"/>
                <a:tint val="98000"/>
                <a:satMod val="110000"/>
                <a:lumMod val="77000"/>
                <a:lumOff val="23000"/>
              </a:schemeClr>
            </a:gs>
            <a:gs pos="90000">
              <a:schemeClr val="accent1">
                <a:shade val="80000"/>
                <a:hueOff val="451214"/>
                <a:satOff val="-34896"/>
                <a:lumOff val="3283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80000"/>
                <a:hueOff val="451214"/>
                <a:satOff val="-34896"/>
                <a:lumOff val="32830"/>
                <a:alphaOff val="0"/>
                <a:shade val="78000"/>
                <a:satMod val="130000"/>
                <a:lumMod val="92000"/>
              </a:schemeClr>
            </a:gs>
          </a:gsLst>
        </a:gradFill>
      </dgm:spPr>
      <dgm:t>
        <a:bodyPr/>
        <a:lstStyle/>
        <a:p>
          <a:r>
            <a:rPr lang="it-IT" sz="1800" dirty="0" err="1" smtClean="0"/>
            <a:t>Employer</a:t>
          </a:r>
          <a:r>
            <a:rPr lang="it-IT" sz="1800" dirty="0" smtClean="0"/>
            <a:t> Branding</a:t>
          </a:r>
          <a:r>
            <a:rPr lang="it-IT" sz="1400" dirty="0" smtClean="0"/>
            <a:t>:</a:t>
          </a:r>
        </a:p>
        <a:p>
          <a:r>
            <a:rPr lang="it-IT" sz="1400" dirty="0" smtClean="0"/>
            <a:t>Presentazione </a:t>
          </a:r>
          <a:r>
            <a:rPr lang="it-IT" sz="1400" dirty="0" err="1" smtClean="0"/>
            <a:t>aziendale,Career</a:t>
          </a:r>
          <a:r>
            <a:rPr lang="it-IT" sz="1400" dirty="0" smtClean="0"/>
            <a:t>, </a:t>
          </a:r>
          <a:r>
            <a:rPr lang="it-IT" sz="1400" dirty="0" err="1" smtClean="0"/>
            <a:t>Recruitment</a:t>
          </a:r>
          <a:r>
            <a:rPr lang="it-IT" sz="1400" dirty="0" smtClean="0"/>
            <a:t> e Testimonial </a:t>
          </a:r>
          <a:r>
            <a:rPr lang="it-IT" sz="1400" dirty="0" err="1" smtClean="0"/>
            <a:t>Day</a:t>
          </a:r>
          <a:endParaRPr lang="it-IT" sz="1400" dirty="0" smtClean="0"/>
        </a:p>
      </dgm:t>
    </dgm:pt>
    <dgm:pt modelId="{6E426A2C-392A-4FB4-9049-1DB6E8B0A16A}" type="parTrans" cxnId="{03009057-6156-40F9-92FE-01FDBAF92DF9}">
      <dgm:prSet/>
      <dgm:spPr/>
      <dgm:t>
        <a:bodyPr/>
        <a:lstStyle/>
        <a:p>
          <a:endParaRPr lang="it-IT" sz="1100">
            <a:solidFill>
              <a:schemeClr val="tx1"/>
            </a:solidFill>
          </a:endParaRPr>
        </a:p>
      </dgm:t>
    </dgm:pt>
    <dgm:pt modelId="{BABE49C3-796C-4C5E-BC8B-6F3C30FD4E25}" type="sibTrans" cxnId="{03009057-6156-40F9-92FE-01FDBAF92DF9}">
      <dgm:prSet/>
      <dgm:spPr/>
      <dgm:t>
        <a:bodyPr/>
        <a:lstStyle/>
        <a:p>
          <a:endParaRPr lang="it-IT" sz="1100">
            <a:solidFill>
              <a:schemeClr val="tx1"/>
            </a:solidFill>
          </a:endParaRPr>
        </a:p>
      </dgm:t>
    </dgm:pt>
    <dgm:pt modelId="{14B33216-047A-4AD0-AA33-EC339F1BFFFB}">
      <dgm:prSet/>
      <dgm:spPr/>
      <dgm:t>
        <a:bodyPr/>
        <a:lstStyle/>
        <a:p>
          <a:r>
            <a:rPr lang="it-IT" dirty="0" smtClean="0"/>
            <a:t>Ricerca e preselezione di candidati</a:t>
          </a:r>
          <a:endParaRPr lang="it-IT" dirty="0"/>
        </a:p>
      </dgm:t>
    </dgm:pt>
    <dgm:pt modelId="{E9D408DD-FF17-4024-9702-228FE4EDAE56}" type="parTrans" cxnId="{4FC6FE0B-720E-440F-B89D-3ABD790E2D9B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AE914180-0D1A-4F0F-B32D-AF06B38D163F}" type="sibTrans" cxnId="{4FC6FE0B-720E-440F-B89D-3ABD790E2D9B}">
      <dgm:prSet/>
      <dgm:spPr/>
      <dgm:t>
        <a:bodyPr/>
        <a:lstStyle/>
        <a:p>
          <a:endParaRPr lang="it-IT">
            <a:solidFill>
              <a:schemeClr val="tx1"/>
            </a:solidFill>
          </a:endParaRPr>
        </a:p>
      </dgm:t>
    </dgm:pt>
    <dgm:pt modelId="{AE7D641C-DC2F-4EF1-AEA2-594F59A45821}">
      <dgm:prSet phldrT="[Testo]" custT="1"/>
      <dgm:spPr/>
      <dgm:t>
        <a:bodyPr/>
        <a:lstStyle/>
        <a:p>
          <a:r>
            <a:rPr lang="it-IT" sz="2000" dirty="0" smtClean="0"/>
            <a:t>Porta Futuro</a:t>
          </a:r>
          <a:endParaRPr lang="it-IT" sz="2000" dirty="0"/>
        </a:p>
      </dgm:t>
    </dgm:pt>
    <dgm:pt modelId="{6A818895-4108-4D61-9286-5E825FC2F28D}" type="sibTrans" cxnId="{AE47E0BE-A282-4E28-BEF6-475E052279B8}">
      <dgm:prSet/>
      <dgm:spPr/>
      <dgm:t>
        <a:bodyPr/>
        <a:lstStyle/>
        <a:p>
          <a:endParaRPr lang="it-IT" sz="1100">
            <a:solidFill>
              <a:schemeClr val="tx1"/>
            </a:solidFill>
          </a:endParaRPr>
        </a:p>
      </dgm:t>
    </dgm:pt>
    <dgm:pt modelId="{2A00FBE2-D4AB-4DEC-BD19-8704A110EE5D}" type="parTrans" cxnId="{AE47E0BE-A282-4E28-BEF6-475E052279B8}">
      <dgm:prSet/>
      <dgm:spPr/>
      <dgm:t>
        <a:bodyPr/>
        <a:lstStyle/>
        <a:p>
          <a:endParaRPr lang="it-IT" sz="1100">
            <a:solidFill>
              <a:schemeClr val="tx1"/>
            </a:solidFill>
          </a:endParaRPr>
        </a:p>
      </dgm:t>
    </dgm:pt>
    <dgm:pt modelId="{A0B6CDE7-12E4-4CE8-B873-97B502D94992}" type="pres">
      <dgm:prSet presAssocID="{C708BB7A-F017-4A21-9EF3-EE98C02807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E045F79-644A-441B-AF59-C1BBF4F86459}" type="pres">
      <dgm:prSet presAssocID="{AE7D641C-DC2F-4EF1-AEA2-594F59A45821}" presName="centerShape" presStyleLbl="node0" presStyleIdx="0" presStyleCnt="1" custScaleX="81268" custScaleY="73388" custLinFactNeighborX="2366" custLinFactNeighborY="5038"/>
      <dgm:spPr/>
      <dgm:t>
        <a:bodyPr/>
        <a:lstStyle/>
        <a:p>
          <a:endParaRPr lang="it-IT"/>
        </a:p>
      </dgm:t>
    </dgm:pt>
    <dgm:pt modelId="{44CF25DC-1ABB-4806-9023-B9497859153C}" type="pres">
      <dgm:prSet presAssocID="{14B33216-047A-4AD0-AA33-EC339F1BFFFB}" presName="node" presStyleLbl="node1" presStyleIdx="0" presStyleCnt="5" custScaleX="183617" custScaleY="61568" custRadScaleRad="109216" custRadScaleInc="137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4B607301-0B44-4F57-80E7-E7C399FF9DF9}" type="pres">
      <dgm:prSet presAssocID="{14B33216-047A-4AD0-AA33-EC339F1BFFFB}" presName="dummy" presStyleCnt="0"/>
      <dgm:spPr/>
      <dgm:t>
        <a:bodyPr/>
        <a:lstStyle/>
        <a:p>
          <a:endParaRPr lang="it-IT"/>
        </a:p>
      </dgm:t>
    </dgm:pt>
    <dgm:pt modelId="{AEF14F4B-7F02-481C-950A-0CAFD0473C21}" type="pres">
      <dgm:prSet presAssocID="{AE914180-0D1A-4F0F-B32D-AF06B38D163F}" presName="sibTrans" presStyleLbl="sibTrans2D1" presStyleIdx="0" presStyleCnt="5"/>
      <dgm:spPr/>
      <dgm:t>
        <a:bodyPr/>
        <a:lstStyle/>
        <a:p>
          <a:endParaRPr lang="it-IT"/>
        </a:p>
      </dgm:t>
    </dgm:pt>
    <dgm:pt modelId="{392C4FC1-13D1-4613-97DA-FD0A2B89486D}" type="pres">
      <dgm:prSet presAssocID="{210472C4-E156-40B6-9B12-5350D5A2C5E6}" presName="node" presStyleLbl="node1" presStyleIdx="1" presStyleCnt="5" custScaleX="201552" custScaleY="76551" custRadScaleRad="106954" custRadScaleInc="-1064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561CB399-C111-4357-BBD5-DA5CBA2D39CC}" type="pres">
      <dgm:prSet presAssocID="{210472C4-E156-40B6-9B12-5350D5A2C5E6}" presName="dummy" presStyleCnt="0"/>
      <dgm:spPr/>
      <dgm:t>
        <a:bodyPr/>
        <a:lstStyle/>
        <a:p>
          <a:endParaRPr lang="it-IT"/>
        </a:p>
      </dgm:t>
    </dgm:pt>
    <dgm:pt modelId="{4B3564C3-12CD-4207-AF01-7AEE8F17DAEF}" type="pres">
      <dgm:prSet presAssocID="{B10B76A0-1ECF-4EC7-BC97-43F60E8B7BB9}" presName="sibTrans" presStyleLbl="sibTrans2D1" presStyleIdx="1" presStyleCnt="5"/>
      <dgm:spPr/>
      <dgm:t>
        <a:bodyPr/>
        <a:lstStyle/>
        <a:p>
          <a:endParaRPr lang="it-IT"/>
        </a:p>
      </dgm:t>
    </dgm:pt>
    <dgm:pt modelId="{E166E4DF-26CE-4A28-96BD-1B6CC70271C7}" type="pres">
      <dgm:prSet presAssocID="{1D3873A1-4E7B-4ECC-88A4-DADC17ECCCAE}" presName="node" presStyleLbl="node1" presStyleIdx="2" presStyleCnt="5" custScaleX="273881" custScaleY="87384" custRadScaleRad="124981" custRadScaleInc="-298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BCD86230-0898-4939-B908-E37B518552CC}" type="pres">
      <dgm:prSet presAssocID="{1D3873A1-4E7B-4ECC-88A4-DADC17ECCCAE}" presName="dummy" presStyleCnt="0"/>
      <dgm:spPr/>
      <dgm:t>
        <a:bodyPr/>
        <a:lstStyle/>
        <a:p>
          <a:endParaRPr lang="it-IT"/>
        </a:p>
      </dgm:t>
    </dgm:pt>
    <dgm:pt modelId="{6738BB52-5193-4014-AD7E-6AF2460260AC}" type="pres">
      <dgm:prSet presAssocID="{CC78B051-7A44-491B-8F0B-D3CDCAD1FB6A}" presName="sibTrans" presStyleLbl="sibTrans2D1" presStyleIdx="2" presStyleCnt="5"/>
      <dgm:spPr/>
      <dgm:t>
        <a:bodyPr/>
        <a:lstStyle/>
        <a:p>
          <a:endParaRPr lang="it-IT"/>
        </a:p>
      </dgm:t>
    </dgm:pt>
    <dgm:pt modelId="{F8CE186B-BC84-4183-B52A-B0DF31B30585}" type="pres">
      <dgm:prSet presAssocID="{4AB9E470-E2F4-4712-8525-4D3E26EF7F7B}" presName="node" presStyleLbl="node1" presStyleIdx="3" presStyleCnt="5" custScaleX="186056" custScaleY="64650" custRadScaleRad="123401" custRadScaleInc="304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DC27F395-8B4A-4D1D-B830-084560A88552}" type="pres">
      <dgm:prSet presAssocID="{4AB9E470-E2F4-4712-8525-4D3E26EF7F7B}" presName="dummy" presStyleCnt="0"/>
      <dgm:spPr/>
      <dgm:t>
        <a:bodyPr/>
        <a:lstStyle/>
        <a:p>
          <a:endParaRPr lang="it-IT"/>
        </a:p>
      </dgm:t>
    </dgm:pt>
    <dgm:pt modelId="{F7E105FB-0B30-47CB-89F6-484C22CFEE28}" type="pres">
      <dgm:prSet presAssocID="{CEB1FDF8-9964-4A7C-90BF-9D5752FE4DA3}" presName="sibTrans" presStyleLbl="sibTrans2D1" presStyleIdx="3" presStyleCnt="5"/>
      <dgm:spPr/>
      <dgm:t>
        <a:bodyPr/>
        <a:lstStyle/>
        <a:p>
          <a:endParaRPr lang="it-IT"/>
        </a:p>
      </dgm:t>
    </dgm:pt>
    <dgm:pt modelId="{9E3367D1-EA8F-46A6-B109-8296F0EF8EFD}" type="pres">
      <dgm:prSet presAssocID="{FFA89DED-034F-4E17-B24D-F0C3CFB8DDF9}" presName="node" presStyleLbl="node1" presStyleIdx="4" presStyleCnt="5" custScaleX="238404" custScaleY="99779" custRadScaleRad="116596" custRadScaleInc="-2197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56352C14-EA77-48E0-8472-264F02577D36}" type="pres">
      <dgm:prSet presAssocID="{FFA89DED-034F-4E17-B24D-F0C3CFB8DDF9}" presName="dummy" presStyleCnt="0"/>
      <dgm:spPr/>
      <dgm:t>
        <a:bodyPr/>
        <a:lstStyle/>
        <a:p>
          <a:endParaRPr lang="it-IT"/>
        </a:p>
      </dgm:t>
    </dgm:pt>
    <dgm:pt modelId="{256563A7-0AEF-435F-BB0F-A9FC598E8BF0}" type="pres">
      <dgm:prSet presAssocID="{BABE49C3-796C-4C5E-BC8B-6F3C30FD4E25}" presName="sibTrans" presStyleLbl="sibTrans2D1" presStyleIdx="4" presStyleCnt="5"/>
      <dgm:spPr/>
      <dgm:t>
        <a:bodyPr/>
        <a:lstStyle/>
        <a:p>
          <a:endParaRPr lang="it-IT"/>
        </a:p>
      </dgm:t>
    </dgm:pt>
  </dgm:ptLst>
  <dgm:cxnLst>
    <dgm:cxn modelId="{9F463A7B-A930-4AF1-A586-C62A7737FDF3}" srcId="{AE7D641C-DC2F-4EF1-AEA2-594F59A45821}" destId="{1D3873A1-4E7B-4ECC-88A4-DADC17ECCCAE}" srcOrd="2" destOrd="0" parTransId="{01FD5FE6-775A-4EF7-B241-6D424E312538}" sibTransId="{CC78B051-7A44-491B-8F0B-D3CDCAD1FB6A}"/>
    <dgm:cxn modelId="{8627D187-3E6D-E246-AA35-4C17C5954CFD}" type="presOf" srcId="{BABE49C3-796C-4C5E-BC8B-6F3C30FD4E25}" destId="{256563A7-0AEF-435F-BB0F-A9FC598E8BF0}" srcOrd="0" destOrd="0" presId="urn:microsoft.com/office/officeart/2005/8/layout/radial6"/>
    <dgm:cxn modelId="{E3CD0A4D-4261-1543-9696-522ABB34248E}" type="presOf" srcId="{AE7D641C-DC2F-4EF1-AEA2-594F59A45821}" destId="{EE045F79-644A-441B-AF59-C1BBF4F86459}" srcOrd="0" destOrd="0" presId="urn:microsoft.com/office/officeart/2005/8/layout/radial6"/>
    <dgm:cxn modelId="{4FC6FE0B-720E-440F-B89D-3ABD790E2D9B}" srcId="{AE7D641C-DC2F-4EF1-AEA2-594F59A45821}" destId="{14B33216-047A-4AD0-AA33-EC339F1BFFFB}" srcOrd="0" destOrd="0" parTransId="{E9D408DD-FF17-4024-9702-228FE4EDAE56}" sibTransId="{AE914180-0D1A-4F0F-B32D-AF06B38D163F}"/>
    <dgm:cxn modelId="{C2477E97-30FF-D04F-96B5-AF585017624A}" type="presOf" srcId="{CEB1FDF8-9964-4A7C-90BF-9D5752FE4DA3}" destId="{F7E105FB-0B30-47CB-89F6-484C22CFEE28}" srcOrd="0" destOrd="0" presId="urn:microsoft.com/office/officeart/2005/8/layout/radial6"/>
    <dgm:cxn modelId="{AE47E0BE-A282-4E28-BEF6-475E052279B8}" srcId="{C708BB7A-F017-4A21-9EF3-EE98C0280779}" destId="{AE7D641C-DC2F-4EF1-AEA2-594F59A45821}" srcOrd="0" destOrd="0" parTransId="{2A00FBE2-D4AB-4DEC-BD19-8704A110EE5D}" sibTransId="{6A818895-4108-4D61-9286-5E825FC2F28D}"/>
    <dgm:cxn modelId="{E94CBE90-8281-C442-BD2A-23FAB1F16A56}" type="presOf" srcId="{14B33216-047A-4AD0-AA33-EC339F1BFFFB}" destId="{44CF25DC-1ABB-4806-9023-B9497859153C}" srcOrd="0" destOrd="0" presId="urn:microsoft.com/office/officeart/2005/8/layout/radial6"/>
    <dgm:cxn modelId="{CB4503A1-D41B-9D4D-8E09-36FB610EA0E5}" type="presOf" srcId="{B10B76A0-1ECF-4EC7-BC97-43F60E8B7BB9}" destId="{4B3564C3-12CD-4207-AF01-7AEE8F17DAEF}" srcOrd="0" destOrd="0" presId="urn:microsoft.com/office/officeart/2005/8/layout/radial6"/>
    <dgm:cxn modelId="{415C75E1-0EC5-4A17-AC11-A4B5A424C22F}" srcId="{AE7D641C-DC2F-4EF1-AEA2-594F59A45821}" destId="{4AB9E470-E2F4-4712-8525-4D3E26EF7F7B}" srcOrd="3" destOrd="0" parTransId="{48B0C8E6-E6EC-4CF9-8072-4093B3CDA0DC}" sibTransId="{CEB1FDF8-9964-4A7C-90BF-9D5752FE4DA3}"/>
    <dgm:cxn modelId="{213D824D-1ADE-1A49-AEBE-F5DF2DF7E93F}" type="presOf" srcId="{1D3873A1-4E7B-4ECC-88A4-DADC17ECCCAE}" destId="{E166E4DF-26CE-4A28-96BD-1B6CC70271C7}" srcOrd="0" destOrd="0" presId="urn:microsoft.com/office/officeart/2005/8/layout/radial6"/>
    <dgm:cxn modelId="{7643904A-8655-414B-955E-77374038B57A}" type="presOf" srcId="{C708BB7A-F017-4A21-9EF3-EE98C0280779}" destId="{A0B6CDE7-12E4-4CE8-B873-97B502D94992}" srcOrd="0" destOrd="0" presId="urn:microsoft.com/office/officeart/2005/8/layout/radial6"/>
    <dgm:cxn modelId="{EBB1B78E-AC49-D04A-8BB7-DFE4984D7A4E}" type="presOf" srcId="{210472C4-E156-40B6-9B12-5350D5A2C5E6}" destId="{392C4FC1-13D1-4613-97DA-FD0A2B89486D}" srcOrd="0" destOrd="0" presId="urn:microsoft.com/office/officeart/2005/8/layout/radial6"/>
    <dgm:cxn modelId="{95205333-F995-ED45-9AFC-C4FB291B26DF}" type="presOf" srcId="{AE914180-0D1A-4F0F-B32D-AF06B38D163F}" destId="{AEF14F4B-7F02-481C-950A-0CAFD0473C21}" srcOrd="0" destOrd="0" presId="urn:microsoft.com/office/officeart/2005/8/layout/radial6"/>
    <dgm:cxn modelId="{A58D91D5-055F-9E4C-A920-EDEA8D9BD00E}" type="presOf" srcId="{CC78B051-7A44-491B-8F0B-D3CDCAD1FB6A}" destId="{6738BB52-5193-4014-AD7E-6AF2460260AC}" srcOrd="0" destOrd="0" presId="urn:microsoft.com/office/officeart/2005/8/layout/radial6"/>
    <dgm:cxn modelId="{580AE953-60B5-E148-8DFA-7EBC52DD19F5}" type="presOf" srcId="{4AB9E470-E2F4-4712-8525-4D3E26EF7F7B}" destId="{F8CE186B-BC84-4183-B52A-B0DF31B30585}" srcOrd="0" destOrd="0" presId="urn:microsoft.com/office/officeart/2005/8/layout/radial6"/>
    <dgm:cxn modelId="{03009057-6156-40F9-92FE-01FDBAF92DF9}" srcId="{AE7D641C-DC2F-4EF1-AEA2-594F59A45821}" destId="{FFA89DED-034F-4E17-B24D-F0C3CFB8DDF9}" srcOrd="4" destOrd="0" parTransId="{6E426A2C-392A-4FB4-9049-1DB6E8B0A16A}" sibTransId="{BABE49C3-796C-4C5E-BC8B-6F3C30FD4E25}"/>
    <dgm:cxn modelId="{25C8B66E-D083-4E41-9CC7-8B8D742BA8F4}" srcId="{AE7D641C-DC2F-4EF1-AEA2-594F59A45821}" destId="{210472C4-E156-40B6-9B12-5350D5A2C5E6}" srcOrd="1" destOrd="0" parTransId="{99088A6E-427A-42AF-84EB-06CCBADD9F09}" sibTransId="{B10B76A0-1ECF-4EC7-BC97-43F60E8B7BB9}"/>
    <dgm:cxn modelId="{19FC08EA-717D-F244-821D-9E545D24211C}" type="presOf" srcId="{FFA89DED-034F-4E17-B24D-F0C3CFB8DDF9}" destId="{9E3367D1-EA8F-46A6-B109-8296F0EF8EFD}" srcOrd="0" destOrd="0" presId="urn:microsoft.com/office/officeart/2005/8/layout/radial6"/>
    <dgm:cxn modelId="{E809B80F-D594-7F4A-900F-8401211D4044}" type="presParOf" srcId="{A0B6CDE7-12E4-4CE8-B873-97B502D94992}" destId="{EE045F79-644A-441B-AF59-C1BBF4F86459}" srcOrd="0" destOrd="0" presId="urn:microsoft.com/office/officeart/2005/8/layout/radial6"/>
    <dgm:cxn modelId="{6CAD6C59-757B-0C47-9D0D-7777DCC00C5E}" type="presParOf" srcId="{A0B6CDE7-12E4-4CE8-B873-97B502D94992}" destId="{44CF25DC-1ABB-4806-9023-B9497859153C}" srcOrd="1" destOrd="0" presId="urn:microsoft.com/office/officeart/2005/8/layout/radial6"/>
    <dgm:cxn modelId="{A1DF7301-F703-534E-8538-6C25175C5093}" type="presParOf" srcId="{A0B6CDE7-12E4-4CE8-B873-97B502D94992}" destId="{4B607301-0B44-4F57-80E7-E7C399FF9DF9}" srcOrd="2" destOrd="0" presId="urn:microsoft.com/office/officeart/2005/8/layout/radial6"/>
    <dgm:cxn modelId="{CBD930BE-3870-C845-A1C1-931842EEED61}" type="presParOf" srcId="{A0B6CDE7-12E4-4CE8-B873-97B502D94992}" destId="{AEF14F4B-7F02-481C-950A-0CAFD0473C21}" srcOrd="3" destOrd="0" presId="urn:microsoft.com/office/officeart/2005/8/layout/radial6"/>
    <dgm:cxn modelId="{709178FB-C5AA-D643-810C-D5C9BB341AE0}" type="presParOf" srcId="{A0B6CDE7-12E4-4CE8-B873-97B502D94992}" destId="{392C4FC1-13D1-4613-97DA-FD0A2B89486D}" srcOrd="4" destOrd="0" presId="urn:microsoft.com/office/officeart/2005/8/layout/radial6"/>
    <dgm:cxn modelId="{6AC0F8A0-3BA9-7A41-BEEE-CE9DAE469186}" type="presParOf" srcId="{A0B6CDE7-12E4-4CE8-B873-97B502D94992}" destId="{561CB399-C111-4357-BBD5-DA5CBA2D39CC}" srcOrd="5" destOrd="0" presId="urn:microsoft.com/office/officeart/2005/8/layout/radial6"/>
    <dgm:cxn modelId="{72F10D6D-1663-6B4D-B776-3C0DBBC1ED71}" type="presParOf" srcId="{A0B6CDE7-12E4-4CE8-B873-97B502D94992}" destId="{4B3564C3-12CD-4207-AF01-7AEE8F17DAEF}" srcOrd="6" destOrd="0" presId="urn:microsoft.com/office/officeart/2005/8/layout/radial6"/>
    <dgm:cxn modelId="{C6A5C79B-A344-F542-BC79-7631F7A7A280}" type="presParOf" srcId="{A0B6CDE7-12E4-4CE8-B873-97B502D94992}" destId="{E166E4DF-26CE-4A28-96BD-1B6CC70271C7}" srcOrd="7" destOrd="0" presId="urn:microsoft.com/office/officeart/2005/8/layout/radial6"/>
    <dgm:cxn modelId="{DE7BFC98-F0E6-9D48-8F27-A0D8A60B94B6}" type="presParOf" srcId="{A0B6CDE7-12E4-4CE8-B873-97B502D94992}" destId="{BCD86230-0898-4939-B908-E37B518552CC}" srcOrd="8" destOrd="0" presId="urn:microsoft.com/office/officeart/2005/8/layout/radial6"/>
    <dgm:cxn modelId="{631F482B-E246-D94A-876F-30353DD6BEE4}" type="presParOf" srcId="{A0B6CDE7-12E4-4CE8-B873-97B502D94992}" destId="{6738BB52-5193-4014-AD7E-6AF2460260AC}" srcOrd="9" destOrd="0" presId="urn:microsoft.com/office/officeart/2005/8/layout/radial6"/>
    <dgm:cxn modelId="{FF127238-1C67-8A4F-9AEC-6CFBA8CA47A4}" type="presParOf" srcId="{A0B6CDE7-12E4-4CE8-B873-97B502D94992}" destId="{F8CE186B-BC84-4183-B52A-B0DF31B30585}" srcOrd="10" destOrd="0" presId="urn:microsoft.com/office/officeart/2005/8/layout/radial6"/>
    <dgm:cxn modelId="{D959C82B-E901-6F48-8514-B5778975242F}" type="presParOf" srcId="{A0B6CDE7-12E4-4CE8-B873-97B502D94992}" destId="{DC27F395-8B4A-4D1D-B830-084560A88552}" srcOrd="11" destOrd="0" presId="urn:microsoft.com/office/officeart/2005/8/layout/radial6"/>
    <dgm:cxn modelId="{9F691EA8-176E-1444-BAF7-115FA8B522D3}" type="presParOf" srcId="{A0B6CDE7-12E4-4CE8-B873-97B502D94992}" destId="{F7E105FB-0B30-47CB-89F6-484C22CFEE28}" srcOrd="12" destOrd="0" presId="urn:microsoft.com/office/officeart/2005/8/layout/radial6"/>
    <dgm:cxn modelId="{BAF291DC-4631-C848-B9DE-9795C1FAFF1F}" type="presParOf" srcId="{A0B6CDE7-12E4-4CE8-B873-97B502D94992}" destId="{9E3367D1-EA8F-46A6-B109-8296F0EF8EFD}" srcOrd="13" destOrd="0" presId="urn:microsoft.com/office/officeart/2005/8/layout/radial6"/>
    <dgm:cxn modelId="{02EF5B6B-0C0A-E84C-A6A7-072ED82291B3}" type="presParOf" srcId="{A0B6CDE7-12E4-4CE8-B873-97B502D94992}" destId="{56352C14-EA77-48E0-8472-264F02577D36}" srcOrd="14" destOrd="0" presId="urn:microsoft.com/office/officeart/2005/8/layout/radial6"/>
    <dgm:cxn modelId="{DEA4521D-1D93-B548-A8D7-124E7526C7B0}" type="presParOf" srcId="{A0B6CDE7-12E4-4CE8-B873-97B502D94992}" destId="{256563A7-0AEF-435F-BB0F-A9FC598E8BF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1C502-638B-401D-9630-7B3EFC3D10BB}">
      <dsp:nvSpPr>
        <dsp:cNvPr id="0" name=""/>
        <dsp:cNvSpPr/>
      </dsp:nvSpPr>
      <dsp:spPr>
        <a:xfrm>
          <a:off x="428671" y="2602663"/>
          <a:ext cx="2017274" cy="8469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98000"/>
                <a:satMod val="110000"/>
                <a:lumMod val="104000"/>
              </a:schemeClr>
            </a:gs>
            <a:gs pos="69000">
              <a:schemeClr val="accent5">
                <a:shade val="88000"/>
                <a:satMod val="130000"/>
                <a:lumMod val="92000"/>
              </a:schemeClr>
            </a:gs>
            <a:gs pos="100000">
              <a:schemeClr val="accent5"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Accoglienza</a:t>
          </a:r>
          <a:endParaRPr lang="it-IT" sz="1500" kern="1200" dirty="0"/>
        </a:p>
      </dsp:txBody>
      <dsp:txXfrm>
        <a:off x="453478" y="2627470"/>
        <a:ext cx="1967660" cy="797360"/>
      </dsp:txXfrm>
    </dsp:sp>
    <dsp:sp modelId="{034FEE26-4BEA-467E-8704-0CE14FCDC8BC}">
      <dsp:nvSpPr>
        <dsp:cNvPr id="0" name=""/>
        <dsp:cNvSpPr/>
      </dsp:nvSpPr>
      <dsp:spPr>
        <a:xfrm rot="702">
          <a:off x="2445946" y="3010138"/>
          <a:ext cx="49251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92516" y="1606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679891" y="3013888"/>
        <a:ext cx="24625" cy="24625"/>
      </dsp:txXfrm>
    </dsp:sp>
    <dsp:sp modelId="{4EBDAE65-CB59-449F-8347-458599ADBAAB}">
      <dsp:nvSpPr>
        <dsp:cNvPr id="0" name=""/>
        <dsp:cNvSpPr/>
      </dsp:nvSpPr>
      <dsp:spPr>
        <a:xfrm>
          <a:off x="2938462" y="2606676"/>
          <a:ext cx="1911518" cy="83914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Analisi della domanda</a:t>
          </a:r>
          <a:endParaRPr lang="it-IT" sz="1500" kern="1200" dirty="0"/>
        </a:p>
      </dsp:txBody>
      <dsp:txXfrm>
        <a:off x="2963040" y="2631254"/>
        <a:ext cx="1862362" cy="789993"/>
      </dsp:txXfrm>
    </dsp:sp>
    <dsp:sp modelId="{D54EAFFC-F9A5-41AF-A8CB-5818EC982D83}">
      <dsp:nvSpPr>
        <dsp:cNvPr id="0" name=""/>
        <dsp:cNvSpPr/>
      </dsp:nvSpPr>
      <dsp:spPr>
        <a:xfrm rot="16816381">
          <a:off x="3715395" y="1651480"/>
          <a:ext cx="276168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761689" y="160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/>
        </a:p>
      </dsp:txBody>
      <dsp:txXfrm>
        <a:off x="5027197" y="1598500"/>
        <a:ext cx="138084" cy="138084"/>
      </dsp:txXfrm>
    </dsp:sp>
    <dsp:sp modelId="{76CB6DB9-8447-4C7F-890D-C72DA549E4A2}">
      <dsp:nvSpPr>
        <dsp:cNvPr id="0" name=""/>
        <dsp:cNvSpPr/>
      </dsp:nvSpPr>
      <dsp:spPr>
        <a:xfrm>
          <a:off x="5342498" y="1010"/>
          <a:ext cx="1231291" cy="6156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satMod val="110000"/>
                <a:lumMod val="104000"/>
              </a:schemeClr>
            </a:gs>
            <a:gs pos="69000">
              <a:schemeClr val="accent6">
                <a:shade val="88000"/>
                <a:satMod val="130000"/>
                <a:lumMod val="92000"/>
              </a:schemeClr>
            </a:gs>
            <a:gs pos="100000">
              <a:schemeClr val="accent6"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Percorsi di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Orientamento</a:t>
          </a:r>
          <a:endParaRPr lang="it-IT" sz="1500" kern="1200" dirty="0"/>
        </a:p>
      </dsp:txBody>
      <dsp:txXfrm>
        <a:off x="5360530" y="19042"/>
        <a:ext cx="1195227" cy="579581"/>
      </dsp:txXfrm>
    </dsp:sp>
    <dsp:sp modelId="{221849C2-9F06-4248-B988-225A972E23BF}">
      <dsp:nvSpPr>
        <dsp:cNvPr id="0" name=""/>
        <dsp:cNvSpPr/>
      </dsp:nvSpPr>
      <dsp:spPr>
        <a:xfrm rot="17026313">
          <a:off x="4061788" y="2005476"/>
          <a:ext cx="206890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68903" y="160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5044517" y="1969816"/>
        <a:ext cx="103445" cy="103445"/>
      </dsp:txXfrm>
    </dsp:sp>
    <dsp:sp modelId="{CA8247CF-8329-49C1-A382-BE158BCDE42E}">
      <dsp:nvSpPr>
        <dsp:cNvPr id="0" name=""/>
        <dsp:cNvSpPr/>
      </dsp:nvSpPr>
      <dsp:spPr>
        <a:xfrm>
          <a:off x="5342498" y="709003"/>
          <a:ext cx="1231291" cy="6156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satMod val="110000"/>
                <a:lumMod val="104000"/>
              </a:schemeClr>
            </a:gs>
            <a:gs pos="69000">
              <a:schemeClr val="accent6">
                <a:shade val="88000"/>
                <a:satMod val="130000"/>
                <a:lumMod val="92000"/>
              </a:schemeClr>
            </a:gs>
            <a:gs pos="100000">
              <a:schemeClr val="accent6"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Seminari e Formazione</a:t>
          </a:r>
          <a:endParaRPr lang="it-IT" sz="1500" kern="1200" dirty="0"/>
        </a:p>
      </dsp:txBody>
      <dsp:txXfrm>
        <a:off x="5360530" y="727035"/>
        <a:ext cx="1195227" cy="579581"/>
      </dsp:txXfrm>
    </dsp:sp>
    <dsp:sp modelId="{86656F73-6CE4-4DA6-8318-CABE6FB4A58C}">
      <dsp:nvSpPr>
        <dsp:cNvPr id="0" name=""/>
        <dsp:cNvSpPr/>
      </dsp:nvSpPr>
      <dsp:spPr>
        <a:xfrm rot="17443725">
          <a:off x="4400485" y="2359473"/>
          <a:ext cx="139150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91509" y="160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061452" y="2340747"/>
        <a:ext cx="69575" cy="69575"/>
      </dsp:txXfrm>
    </dsp:sp>
    <dsp:sp modelId="{D0E87442-3018-46FF-8FA4-BC3487031B28}">
      <dsp:nvSpPr>
        <dsp:cNvPr id="0" name=""/>
        <dsp:cNvSpPr/>
      </dsp:nvSpPr>
      <dsp:spPr>
        <a:xfrm>
          <a:off x="5342498" y="1416996"/>
          <a:ext cx="1231291" cy="6156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satMod val="110000"/>
                <a:lumMod val="104000"/>
              </a:schemeClr>
            </a:gs>
            <a:gs pos="69000">
              <a:schemeClr val="accent6">
                <a:shade val="88000"/>
                <a:satMod val="130000"/>
                <a:lumMod val="92000"/>
              </a:schemeClr>
            </a:gs>
            <a:gs pos="100000">
              <a:schemeClr val="accent6"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Auto consultazione</a:t>
          </a:r>
          <a:endParaRPr lang="it-IT" sz="1500" kern="1200" dirty="0"/>
        </a:p>
      </dsp:txBody>
      <dsp:txXfrm>
        <a:off x="5360530" y="1435028"/>
        <a:ext cx="1195227" cy="579581"/>
      </dsp:txXfrm>
    </dsp:sp>
    <dsp:sp modelId="{AA081F6F-450D-456E-9067-194AA2333739}">
      <dsp:nvSpPr>
        <dsp:cNvPr id="0" name=""/>
        <dsp:cNvSpPr/>
      </dsp:nvSpPr>
      <dsp:spPr>
        <a:xfrm rot="18581430">
          <a:off x="4710642" y="2713469"/>
          <a:ext cx="77119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71195" y="160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076960" y="2710251"/>
        <a:ext cx="38559" cy="38559"/>
      </dsp:txXfrm>
    </dsp:sp>
    <dsp:sp modelId="{602F2FD9-7912-4E5F-ACEC-F42DDB452B39}">
      <dsp:nvSpPr>
        <dsp:cNvPr id="0" name=""/>
        <dsp:cNvSpPr/>
      </dsp:nvSpPr>
      <dsp:spPr>
        <a:xfrm>
          <a:off x="5342498" y="2124988"/>
          <a:ext cx="1231291" cy="6156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satMod val="110000"/>
                <a:lumMod val="104000"/>
              </a:schemeClr>
            </a:gs>
            <a:gs pos="69000">
              <a:schemeClr val="accent6">
                <a:shade val="88000"/>
                <a:satMod val="130000"/>
                <a:lumMod val="92000"/>
              </a:schemeClr>
            </a:gs>
            <a:gs pos="100000">
              <a:schemeClr val="accent6"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Start up impresa</a:t>
          </a:r>
          <a:endParaRPr lang="it-IT" sz="1500" kern="1200" dirty="0"/>
        </a:p>
      </dsp:txBody>
      <dsp:txXfrm>
        <a:off x="5360530" y="2143020"/>
        <a:ext cx="1195227" cy="579581"/>
      </dsp:txXfrm>
    </dsp:sp>
    <dsp:sp modelId="{723CDF24-D801-4917-9172-EB7044B59A74}">
      <dsp:nvSpPr>
        <dsp:cNvPr id="0" name=""/>
        <dsp:cNvSpPr/>
      </dsp:nvSpPr>
      <dsp:spPr>
        <a:xfrm rot="785609">
          <a:off x="4843408" y="3067465"/>
          <a:ext cx="50566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05663" y="1606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5083598" y="3070886"/>
        <a:ext cx="25283" cy="25283"/>
      </dsp:txXfrm>
    </dsp:sp>
    <dsp:sp modelId="{07476584-D2FF-434A-98F6-AC3F2B8E1393}">
      <dsp:nvSpPr>
        <dsp:cNvPr id="0" name=""/>
        <dsp:cNvSpPr/>
      </dsp:nvSpPr>
      <dsp:spPr>
        <a:xfrm>
          <a:off x="5342498" y="2832981"/>
          <a:ext cx="1231291" cy="6156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satMod val="110000"/>
                <a:lumMod val="104000"/>
              </a:schemeClr>
            </a:gs>
            <a:gs pos="69000">
              <a:schemeClr val="accent6">
                <a:shade val="88000"/>
                <a:satMod val="130000"/>
                <a:lumMod val="92000"/>
              </a:schemeClr>
            </a:gs>
            <a:gs pos="100000">
              <a:schemeClr val="accent6"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Incontri con le imprese</a:t>
          </a:r>
          <a:endParaRPr lang="it-IT" sz="1500" kern="1200" dirty="0"/>
        </a:p>
      </dsp:txBody>
      <dsp:txXfrm>
        <a:off x="5360530" y="2851013"/>
        <a:ext cx="1195227" cy="579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563A7-0AEF-435F-BB0F-A9FC598E8BF0}">
      <dsp:nvSpPr>
        <dsp:cNvPr id="0" name=""/>
        <dsp:cNvSpPr/>
      </dsp:nvSpPr>
      <dsp:spPr>
        <a:xfrm>
          <a:off x="1647705" y="236025"/>
          <a:ext cx="3096610" cy="3096610"/>
        </a:xfrm>
        <a:prstGeom prst="blockArc">
          <a:avLst>
            <a:gd name="adj1" fmla="val 11387503"/>
            <a:gd name="adj2" fmla="val 16944390"/>
            <a:gd name="adj3" fmla="val 4642"/>
          </a:avLst>
        </a:prstGeom>
        <a:gradFill rotWithShape="0">
          <a:gsLst>
            <a:gs pos="0">
              <a:schemeClr val="accent1">
                <a:shade val="90000"/>
                <a:hueOff val="451176"/>
                <a:satOff val="-34386"/>
                <a:lumOff val="3066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90000"/>
                <a:hueOff val="451176"/>
                <a:satOff val="-34386"/>
                <a:lumOff val="3066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90000"/>
                <a:hueOff val="451176"/>
                <a:satOff val="-34386"/>
                <a:lumOff val="3066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E105FB-0B30-47CB-89F6-484C22CFEE28}">
      <dsp:nvSpPr>
        <dsp:cNvPr id="0" name=""/>
        <dsp:cNvSpPr/>
      </dsp:nvSpPr>
      <dsp:spPr>
        <a:xfrm>
          <a:off x="1555561" y="555290"/>
          <a:ext cx="3096610" cy="3096610"/>
        </a:xfrm>
        <a:prstGeom prst="blockArc">
          <a:avLst>
            <a:gd name="adj1" fmla="val 7759715"/>
            <a:gd name="adj2" fmla="val 12144366"/>
            <a:gd name="adj3" fmla="val 4642"/>
          </a:avLst>
        </a:prstGeom>
        <a:gradFill rotWithShape="0">
          <a:gsLst>
            <a:gs pos="0">
              <a:schemeClr val="accent1">
                <a:shade val="90000"/>
                <a:hueOff val="338382"/>
                <a:satOff val="-25789"/>
                <a:lumOff val="2299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90000"/>
                <a:hueOff val="338382"/>
                <a:satOff val="-25789"/>
                <a:lumOff val="2299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90000"/>
                <a:hueOff val="338382"/>
                <a:satOff val="-25789"/>
                <a:lumOff val="2299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38BB52-5193-4014-AD7E-6AF2460260AC}">
      <dsp:nvSpPr>
        <dsp:cNvPr id="0" name=""/>
        <dsp:cNvSpPr/>
      </dsp:nvSpPr>
      <dsp:spPr>
        <a:xfrm>
          <a:off x="1890249" y="940955"/>
          <a:ext cx="3096610" cy="3096610"/>
        </a:xfrm>
        <a:prstGeom prst="blockArc">
          <a:avLst>
            <a:gd name="adj1" fmla="val 1929054"/>
            <a:gd name="adj2" fmla="val 8926028"/>
            <a:gd name="adj3" fmla="val 4642"/>
          </a:avLst>
        </a:prstGeom>
        <a:gradFill rotWithShape="0">
          <a:gsLst>
            <a:gs pos="0">
              <a:schemeClr val="accent1">
                <a:shade val="90000"/>
                <a:hueOff val="225588"/>
                <a:satOff val="-17193"/>
                <a:lumOff val="1533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90000"/>
                <a:hueOff val="225588"/>
                <a:satOff val="-17193"/>
                <a:lumOff val="1533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90000"/>
                <a:hueOff val="225588"/>
                <a:satOff val="-17193"/>
                <a:lumOff val="1533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3564C3-12CD-4207-AF01-7AEE8F17DAEF}">
      <dsp:nvSpPr>
        <dsp:cNvPr id="0" name=""/>
        <dsp:cNvSpPr/>
      </dsp:nvSpPr>
      <dsp:spPr>
        <a:xfrm>
          <a:off x="2136351" y="642408"/>
          <a:ext cx="3096610" cy="3096610"/>
        </a:xfrm>
        <a:prstGeom prst="blockArc">
          <a:avLst>
            <a:gd name="adj1" fmla="val 19567381"/>
            <a:gd name="adj2" fmla="val 2810940"/>
            <a:gd name="adj3" fmla="val 4642"/>
          </a:avLst>
        </a:prstGeom>
        <a:gradFill rotWithShape="0">
          <a:gsLst>
            <a:gs pos="0">
              <a:schemeClr val="accent1">
                <a:shade val="90000"/>
                <a:hueOff val="112794"/>
                <a:satOff val="-8596"/>
                <a:lumOff val="766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90000"/>
                <a:hueOff val="112794"/>
                <a:satOff val="-8596"/>
                <a:lumOff val="766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90000"/>
                <a:hueOff val="112794"/>
                <a:satOff val="-8596"/>
                <a:lumOff val="766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F14F4B-7F02-481C-950A-0CAFD0473C21}">
      <dsp:nvSpPr>
        <dsp:cNvPr id="0" name=""/>
        <dsp:cNvSpPr/>
      </dsp:nvSpPr>
      <dsp:spPr>
        <a:xfrm>
          <a:off x="1955095" y="271241"/>
          <a:ext cx="3096610" cy="3096610"/>
        </a:xfrm>
        <a:prstGeom prst="blockArc">
          <a:avLst>
            <a:gd name="adj1" fmla="val 16239864"/>
            <a:gd name="adj2" fmla="val 20509245"/>
            <a:gd name="adj3" fmla="val 464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9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045F79-644A-441B-AF59-C1BBF4F86459}">
      <dsp:nvSpPr>
        <dsp:cNvPr id="0" name=""/>
        <dsp:cNvSpPr/>
      </dsp:nvSpPr>
      <dsp:spPr>
        <a:xfrm>
          <a:off x="2917852" y="1544750"/>
          <a:ext cx="1158848" cy="104648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Porta Futuro</a:t>
          </a:r>
          <a:endParaRPr lang="it-IT" sz="2000" kern="1200" dirty="0"/>
        </a:p>
      </dsp:txBody>
      <dsp:txXfrm>
        <a:off x="3087561" y="1698004"/>
        <a:ext cx="819430" cy="739975"/>
      </dsp:txXfrm>
    </dsp:sp>
    <dsp:sp modelId="{44CF25DC-1ABB-4806-9023-B9497859153C}">
      <dsp:nvSpPr>
        <dsp:cNvPr id="0" name=""/>
        <dsp:cNvSpPr/>
      </dsp:nvSpPr>
      <dsp:spPr>
        <a:xfrm>
          <a:off x="2604531" y="0"/>
          <a:ext cx="1832812" cy="61455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Ricerca e preselezione di candidati</a:t>
          </a:r>
          <a:endParaRPr lang="it-IT" sz="1500" kern="1200" dirty="0"/>
        </a:p>
      </dsp:txBody>
      <dsp:txXfrm>
        <a:off x="2634531" y="30000"/>
        <a:ext cx="1772812" cy="554554"/>
      </dsp:txXfrm>
    </dsp:sp>
    <dsp:sp modelId="{392C4FC1-13D1-4613-97DA-FD0A2B89486D}">
      <dsp:nvSpPr>
        <dsp:cNvPr id="0" name=""/>
        <dsp:cNvSpPr/>
      </dsp:nvSpPr>
      <dsp:spPr>
        <a:xfrm>
          <a:off x="3934364" y="965645"/>
          <a:ext cx="2011834" cy="76411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12803"/>
                <a:satOff val="-8724"/>
                <a:lumOff val="820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80000"/>
                <a:hueOff val="112803"/>
                <a:satOff val="-8724"/>
                <a:lumOff val="820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80000"/>
                <a:hueOff val="112803"/>
                <a:satOff val="-8724"/>
                <a:lumOff val="820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Consulenza </a:t>
          </a:r>
          <a:r>
            <a:rPr lang="it-IT" sz="1400" kern="1200" dirty="0" err="1" smtClean="0"/>
            <a:t>giuslavoristica</a:t>
          </a:r>
          <a:endParaRPr lang="it-IT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Attivazione Stage e Tirocini</a:t>
          </a:r>
        </a:p>
      </dsp:txBody>
      <dsp:txXfrm>
        <a:off x="3971665" y="1002946"/>
        <a:ext cx="1937232" cy="689508"/>
      </dsp:txXfrm>
    </dsp:sp>
    <dsp:sp modelId="{E166E4DF-26CE-4A28-96BD-1B6CC70271C7}">
      <dsp:nvSpPr>
        <dsp:cNvPr id="0" name=""/>
        <dsp:cNvSpPr/>
      </dsp:nvSpPr>
      <dsp:spPr>
        <a:xfrm>
          <a:off x="3352101" y="2857948"/>
          <a:ext cx="2733802" cy="87224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25607"/>
                <a:satOff val="-17448"/>
                <a:lumOff val="1641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80000"/>
                <a:hueOff val="225607"/>
                <a:satOff val="-17448"/>
                <a:lumOff val="1641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80000"/>
                <a:hueOff val="225607"/>
                <a:satOff val="-17448"/>
                <a:lumOff val="1641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Consulenza per lo start up e l’internazionalizzazione d’impresa</a:t>
          </a:r>
        </a:p>
      </dsp:txBody>
      <dsp:txXfrm>
        <a:off x="3394680" y="2900527"/>
        <a:ext cx="2648644" cy="787084"/>
      </dsp:txXfrm>
    </dsp:sp>
    <dsp:sp modelId="{F8CE186B-BC84-4183-B52A-B0DF31B30585}">
      <dsp:nvSpPr>
        <dsp:cNvPr id="0" name=""/>
        <dsp:cNvSpPr/>
      </dsp:nvSpPr>
      <dsp:spPr>
        <a:xfrm>
          <a:off x="1216796" y="2950792"/>
          <a:ext cx="1857158" cy="64531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38410"/>
                <a:satOff val="-26172"/>
                <a:lumOff val="2462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80000"/>
                <a:hueOff val="338410"/>
                <a:satOff val="-26172"/>
                <a:lumOff val="2462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80000"/>
                <a:hueOff val="338410"/>
                <a:satOff val="-26172"/>
                <a:lumOff val="2462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Media e Comunicazione</a:t>
          </a:r>
        </a:p>
      </dsp:txBody>
      <dsp:txXfrm>
        <a:off x="1248298" y="2982294"/>
        <a:ext cx="1794154" cy="582313"/>
      </dsp:txXfrm>
    </dsp:sp>
    <dsp:sp modelId="{9E3367D1-EA8F-46A6-B109-8296F0EF8EFD}">
      <dsp:nvSpPr>
        <dsp:cNvPr id="0" name=""/>
        <dsp:cNvSpPr/>
      </dsp:nvSpPr>
      <dsp:spPr>
        <a:xfrm>
          <a:off x="515830" y="1029144"/>
          <a:ext cx="2379681" cy="995965"/>
        </a:xfrm>
        <a:prstGeom prst="roundRect">
          <a:avLst/>
        </a:prstGeom>
        <a:gradFill rotWithShape="0">
          <a:gsLst>
            <a:gs pos="69000">
              <a:schemeClr val="accent1">
                <a:shade val="80000"/>
                <a:hueOff val="451214"/>
                <a:satOff val="-34896"/>
                <a:alphaOff val="0"/>
                <a:tint val="98000"/>
                <a:satMod val="110000"/>
                <a:lumMod val="77000"/>
                <a:lumOff val="23000"/>
              </a:schemeClr>
            </a:gs>
            <a:gs pos="90000">
              <a:schemeClr val="accent1">
                <a:shade val="80000"/>
                <a:hueOff val="451214"/>
                <a:satOff val="-34896"/>
                <a:lumOff val="3283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80000"/>
                <a:hueOff val="451214"/>
                <a:satOff val="-34896"/>
                <a:lumOff val="3283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err="1" smtClean="0"/>
            <a:t>Employer</a:t>
          </a:r>
          <a:r>
            <a:rPr lang="it-IT" sz="1800" kern="1200" dirty="0" smtClean="0"/>
            <a:t> Branding</a:t>
          </a:r>
          <a:r>
            <a:rPr lang="it-IT" sz="1400" kern="1200" dirty="0" smtClean="0"/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Presentazione </a:t>
          </a:r>
          <a:r>
            <a:rPr lang="it-IT" sz="1400" kern="1200" dirty="0" err="1" smtClean="0"/>
            <a:t>aziendale,Career</a:t>
          </a:r>
          <a:r>
            <a:rPr lang="it-IT" sz="1400" kern="1200" dirty="0" smtClean="0"/>
            <a:t>, </a:t>
          </a:r>
          <a:r>
            <a:rPr lang="it-IT" sz="1400" kern="1200" dirty="0" err="1" smtClean="0"/>
            <a:t>Recruitment</a:t>
          </a:r>
          <a:r>
            <a:rPr lang="it-IT" sz="1400" kern="1200" dirty="0" smtClean="0"/>
            <a:t> e Testimonial </a:t>
          </a:r>
          <a:r>
            <a:rPr lang="it-IT" sz="1400" kern="1200" dirty="0" err="1" smtClean="0"/>
            <a:t>Day</a:t>
          </a:r>
          <a:endParaRPr lang="it-IT" sz="1400" kern="1200" dirty="0" smtClean="0"/>
        </a:p>
      </dsp:txBody>
      <dsp:txXfrm>
        <a:off x="564449" y="1077763"/>
        <a:ext cx="2282443" cy="898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EBC-00CB-9447-9531-B883684A7473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5A17E-A5FE-C740-A592-5F598022F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10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CF243-A224-A640-BC52-1F35A5C2DC31}" type="datetimeFigureOut">
              <a:rPr lang="it-IT" smtClean="0"/>
              <a:t>16/11/2016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4A62-9D85-CD46-AD77-C954240CF2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5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74A62-9D85-CD46-AD77-C954240CF29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49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74A62-9D85-CD46-AD77-C954240CF29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7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8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9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1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5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359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17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5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06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19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2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7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 dirty="0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41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4002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9" r:id="rId11"/>
    <p:sldLayoutId id="2147483997" r:id="rId12"/>
    <p:sldLayoutId id="2147483998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yourfirsteuresjob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mailto:d.manna@portafuturo.it" TargetMode="External"/><Relationship Id="rId5" Type="http://schemas.openxmlformats.org/officeDocument/2006/relationships/image" Target="../media/image4.jpeg"/><Relationship Id="rId10" Type="http://schemas.openxmlformats.org/officeDocument/2006/relationships/hyperlink" Target="http://www.yourfirsteuresjob.eu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2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6613" y="3531205"/>
            <a:ext cx="7142104" cy="1386463"/>
          </a:xfrm>
        </p:spPr>
        <p:txBody>
          <a:bodyPr>
            <a:normAutofit/>
          </a:bodyPr>
          <a:lstStyle/>
          <a:p>
            <a:pPr algn="r"/>
            <a:r>
              <a:rPr lang="it-IT" sz="2400" dirty="0"/>
              <a:t>Il Modello porta futuro</a:t>
            </a:r>
          </a:p>
          <a:p>
            <a:pPr lvl="0" algn="r"/>
            <a:r>
              <a:rPr lang="it-IT" sz="2200" dirty="0"/>
              <a:t>Servizi innovativi per il futuro del lavoro</a:t>
            </a:r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2" y="5474221"/>
            <a:ext cx="376331" cy="25570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r="21948"/>
          <a:stretch/>
        </p:blipFill>
        <p:spPr>
          <a:xfrm>
            <a:off x="4496248" y="5697406"/>
            <a:ext cx="429014" cy="388607"/>
          </a:xfrm>
          <a:prstGeom prst="rect">
            <a:avLst/>
          </a:prstGeom>
        </p:spPr>
      </p:pic>
      <p:pic>
        <p:nvPicPr>
          <p:cNvPr id="10" name="Immagine 9" descr="LOGO_capitale-lavoroH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5273759"/>
            <a:ext cx="1157288" cy="812253"/>
          </a:xfrm>
          <a:prstGeom prst="rect">
            <a:avLst/>
          </a:prstGeom>
        </p:spPr>
      </p:pic>
      <p:pic>
        <p:nvPicPr>
          <p:cNvPr id="11" name="Immagine 10" descr="YfEj-201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3760"/>
            <a:ext cx="1058258" cy="81225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40" y="1134"/>
            <a:ext cx="2646048" cy="108201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19" y="1566268"/>
            <a:ext cx="6056243" cy="143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it-IT" b="1" cap="small" dirty="0">
                <a:solidFill>
                  <a:schemeClr val="accent1">
                    <a:lumMod val="75000"/>
                  </a:schemeClr>
                </a:solidFill>
              </a:rPr>
              <a:t>Servizi </a:t>
            </a:r>
            <a:r>
              <a:rPr lang="it-IT" b="1" cap="small" dirty="0" smtClean="0">
                <a:solidFill>
                  <a:schemeClr val="accent1">
                    <a:lumMod val="75000"/>
                  </a:schemeClr>
                </a:solidFill>
              </a:rPr>
              <a:t>alla persone</a:t>
            </a:r>
            <a:endParaRPr lang="it-IT" dirty="0"/>
          </a:p>
        </p:txBody>
      </p:sp>
      <p:pic>
        <p:nvPicPr>
          <p:cNvPr id="7" name="Segnaposto contenuto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881742" cy="88266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0834" cy="863160"/>
          </a:xfrm>
          <a:prstGeom prst="rect">
            <a:avLst/>
          </a:prstGeom>
        </p:spPr>
      </p:pic>
      <p:graphicFrame>
        <p:nvGraphicFramePr>
          <p:cNvPr id="9" name="Segnaposto contenut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296262"/>
              </p:ext>
            </p:extLst>
          </p:nvPr>
        </p:nvGraphicFramePr>
        <p:xfrm>
          <a:off x="1443038" y="2016125"/>
          <a:ext cx="7002462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191110"/>
            <a:ext cx="2095499" cy="20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cap="small" dirty="0">
                <a:solidFill>
                  <a:schemeClr val="accent1">
                    <a:lumMod val="75000"/>
                  </a:schemeClr>
                </a:solidFill>
              </a:rPr>
              <a:t>Servizi specializzati per la domanda e l’offerta di lavoro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it-IT" dirty="0"/>
              <a:t>Analisi del mercato del lavoro e degli </a:t>
            </a:r>
            <a:r>
              <a:rPr lang="it-IT" dirty="0" err="1"/>
              <a:t>asset</a:t>
            </a:r>
            <a:r>
              <a:rPr lang="it-IT" dirty="0"/>
              <a:t> strategici </a:t>
            </a:r>
            <a:r>
              <a:rPr lang="it-IT" dirty="0" smtClean="0"/>
              <a:t>di sviluppo regionale</a:t>
            </a:r>
          </a:p>
          <a:p>
            <a:pPr lvl="0">
              <a:lnSpc>
                <a:spcPct val="110000"/>
              </a:lnSpc>
            </a:pPr>
            <a:r>
              <a:rPr lang="it-IT" dirty="0" smtClean="0"/>
              <a:t>Creazione di </a:t>
            </a:r>
            <a:r>
              <a:rPr lang="it-IT" dirty="0"/>
              <a:t>linee di intervento specifiche </a:t>
            </a:r>
            <a:r>
              <a:rPr lang="it-IT" dirty="0" smtClean="0"/>
              <a:t>per </a:t>
            </a:r>
            <a:r>
              <a:rPr lang="it-IT" dirty="0"/>
              <a:t>il sostegno alle vocazioni </a:t>
            </a:r>
            <a:r>
              <a:rPr lang="it-IT" dirty="0" smtClean="0"/>
              <a:t>metropolitane</a:t>
            </a:r>
            <a:endParaRPr lang="it-IT" dirty="0"/>
          </a:p>
          <a:p>
            <a:pPr>
              <a:lnSpc>
                <a:spcPct val="110000"/>
              </a:lnSpc>
            </a:pPr>
            <a:r>
              <a:rPr lang="it-IT" dirty="0" smtClean="0"/>
              <a:t>Consulenza, analisi dei fabbisogni e preselezione dei candidati. </a:t>
            </a:r>
          </a:p>
          <a:p>
            <a:pPr lvl="0">
              <a:lnSpc>
                <a:spcPct val="110000"/>
              </a:lnSpc>
            </a:pPr>
            <a:r>
              <a:rPr lang="it-IT" dirty="0"/>
              <a:t>Servizi di preselezione e </a:t>
            </a:r>
            <a:r>
              <a:rPr lang="it-IT" dirty="0" err="1"/>
              <a:t>recruitment</a:t>
            </a:r>
            <a:r>
              <a:rPr lang="it-IT" dirty="0"/>
              <a:t> di </a:t>
            </a:r>
            <a:r>
              <a:rPr lang="it-IT" dirty="0" smtClean="0"/>
              <a:t>personale</a:t>
            </a:r>
          </a:p>
          <a:p>
            <a:pPr lvl="0">
              <a:lnSpc>
                <a:spcPct val="110000"/>
              </a:lnSpc>
            </a:pPr>
            <a:r>
              <a:rPr lang="it-IT" dirty="0" smtClean="0"/>
              <a:t>Career </a:t>
            </a:r>
            <a:r>
              <a:rPr lang="it-IT" dirty="0" err="1" smtClean="0"/>
              <a:t>day</a:t>
            </a:r>
            <a:endParaRPr lang="it-IT" dirty="0" smtClean="0"/>
          </a:p>
          <a:p>
            <a:pPr>
              <a:lnSpc>
                <a:spcPct val="110000"/>
              </a:lnSpc>
            </a:pPr>
            <a:r>
              <a:rPr lang="it-IT" dirty="0" smtClean="0"/>
              <a:t>Consulenze </a:t>
            </a:r>
            <a:r>
              <a:rPr lang="it-IT" dirty="0"/>
              <a:t>su contrattualistica e agevolazioni fiscali; </a:t>
            </a:r>
          </a:p>
          <a:p>
            <a:pPr lvl="0"/>
            <a:r>
              <a:rPr lang="it-IT" dirty="0" smtClean="0"/>
              <a:t>Avvio </a:t>
            </a:r>
            <a:r>
              <a:rPr lang="it-IT" dirty="0"/>
              <a:t>di </a:t>
            </a:r>
            <a:r>
              <a:rPr lang="it-IT" dirty="0" smtClean="0"/>
              <a:t>tirocini</a:t>
            </a:r>
          </a:p>
        </p:txBody>
      </p:sp>
      <p:pic>
        <p:nvPicPr>
          <p:cNvPr id="7" name="Segnaposto contenuto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881742" cy="88266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0834" cy="86316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8" y="3042951"/>
            <a:ext cx="1117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it-IT" b="1" cap="small" dirty="0">
                <a:solidFill>
                  <a:schemeClr val="accent1">
                    <a:lumMod val="75000"/>
                  </a:schemeClr>
                </a:solidFill>
              </a:rPr>
              <a:t>Servizi </a:t>
            </a:r>
            <a:r>
              <a:rPr lang="it-IT" b="1" cap="small" dirty="0" smtClean="0">
                <a:solidFill>
                  <a:schemeClr val="accent1">
                    <a:lumMod val="75000"/>
                  </a:schemeClr>
                </a:solidFill>
              </a:rPr>
              <a:t>alle Imprese</a:t>
            </a:r>
            <a:endParaRPr lang="it-IT" dirty="0"/>
          </a:p>
        </p:txBody>
      </p:sp>
      <p:pic>
        <p:nvPicPr>
          <p:cNvPr id="7" name="Segnaposto contenuto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881742" cy="88266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0834" cy="86316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10" name="Diagramma 9"/>
          <p:cNvGraphicFramePr/>
          <p:nvPr>
            <p:extLst>
              <p:ext uri="{D42A27DB-BD31-4B8C-83A1-F6EECF244321}">
                <p14:modId xmlns:p14="http://schemas.microsoft.com/office/powerpoint/2010/main" val="270995551"/>
              </p:ext>
            </p:extLst>
          </p:nvPr>
        </p:nvGraphicFramePr>
        <p:xfrm>
          <a:off x="1333500" y="1980755"/>
          <a:ext cx="6667500" cy="375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65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1800" b="1" dirty="0"/>
              <a:t>Porta Futuro</a:t>
            </a:r>
            <a:r>
              <a:rPr lang="it-IT" sz="1800" dirty="0"/>
              <a:t> svolge un ruolo fondamentale come </a:t>
            </a:r>
            <a:r>
              <a:rPr lang="it-IT" sz="1800" dirty="0" err="1"/>
              <a:t>Hub</a:t>
            </a:r>
            <a:r>
              <a:rPr lang="it-IT" sz="1800" dirty="0"/>
              <a:t> Europeo della mobilità giovanile “Your First </a:t>
            </a:r>
            <a:r>
              <a:rPr lang="it-IT" sz="1800" dirty="0" err="1"/>
              <a:t>Eures</a:t>
            </a:r>
            <a:r>
              <a:rPr lang="it-IT" sz="1800" dirty="0"/>
              <a:t> Job</a:t>
            </a:r>
            <a:r>
              <a:rPr lang="it-IT" sz="1800" dirty="0" smtClean="0"/>
              <a:t>”, (</a:t>
            </a:r>
            <a:r>
              <a:rPr lang="it-IT" sz="1800" dirty="0" smtClean="0">
                <a:hlinkClick r:id="rId2"/>
              </a:rPr>
              <a:t>www.yourfirsteuresjob.eu</a:t>
            </a:r>
            <a:r>
              <a:rPr lang="it-IT" sz="1800" dirty="0" smtClean="0"/>
              <a:t>) un </a:t>
            </a:r>
            <a:r>
              <a:rPr lang="it-IT" sz="1800" dirty="0"/>
              <a:t>progetto di iniziativa Comunitaria finalizzato ad incrementare la mobilità lavorativa all'interno dell'Unione Europea, aiutando i giovani nella ricerca di lavoro e sostenendo le imprese nel reclutare lavoratori tra 18 e i 35 anni all'interno dei 28 Paesi dell’UE: attraverso YFEJ le imprese possono ricercare in altri Stati dell'Unione Europea figure professionali qualificate non reperibili nel Paese di origine attraverso un piattaforma che fornisce un ampio bacino di candidati e un supporto a 360° nel processo di </a:t>
            </a:r>
            <a:r>
              <a:rPr lang="it-IT" sz="1800" dirty="0" smtClean="0"/>
              <a:t>selezione.</a:t>
            </a:r>
          </a:p>
          <a:p>
            <a:endParaRPr lang="it-IT" sz="1800" dirty="0"/>
          </a:p>
          <a:p>
            <a:endParaRPr lang="it-IT" sz="18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443491" y="643879"/>
            <a:ext cx="6571343" cy="1049235"/>
          </a:xfrm>
        </p:spPr>
        <p:txBody>
          <a:bodyPr anchor="b">
            <a:noAutofit/>
          </a:bodyPr>
          <a:lstStyle/>
          <a:p>
            <a:pPr algn="r"/>
            <a:r>
              <a:rPr lang="it-IT" sz="2900" b="1" cap="small" dirty="0" smtClean="0">
                <a:solidFill>
                  <a:schemeClr val="accent1">
                    <a:lumMod val="75000"/>
                  </a:schemeClr>
                </a:solidFill>
              </a:rPr>
              <a:t>HUB EUROPEO DELLA MOBILITA’ GIOVANILE</a:t>
            </a:r>
            <a:endParaRPr lang="it-IT" sz="29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881742" cy="8826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0834" cy="863160"/>
          </a:xfrm>
          <a:prstGeom prst="rect">
            <a:avLst/>
          </a:prstGeom>
        </p:spPr>
      </p:pic>
      <p:pic>
        <p:nvPicPr>
          <p:cNvPr id="8" name="Immagine 7" descr="YfEj-201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3144923"/>
            <a:ext cx="1058258" cy="81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1800" dirty="0"/>
              <a:t>Strumenti e attività per facilitare il dialogo efficiente ed efficace tra il sistema della scuola, della formazione professionale, delle agenzie educative e formative pubbliche, delle rappresentanze datoriali e sindacali e dei distretti, orientato a produrre valore, in linea con le vocazioni territoriali </a:t>
            </a:r>
            <a:r>
              <a:rPr lang="it-IT" sz="1800" dirty="0" smtClean="0"/>
              <a:t>metropolitane</a:t>
            </a:r>
          </a:p>
          <a:p>
            <a:r>
              <a:rPr lang="it-IT" sz="1800" dirty="0"/>
              <a:t>Adattabilità del capitale umano e della piccola e media impresa ai piani strategici di sviluppo nazionali e processi di </a:t>
            </a:r>
            <a:r>
              <a:rPr lang="it-IT" sz="1800" dirty="0" err="1"/>
              <a:t>governance</a:t>
            </a:r>
            <a:r>
              <a:rPr lang="it-IT" sz="1800" dirty="0"/>
              <a:t> </a:t>
            </a:r>
            <a:r>
              <a:rPr lang="it-IT" sz="1800" dirty="0" err="1"/>
              <a:t>multillivello</a:t>
            </a:r>
            <a:endParaRPr lang="it-IT" sz="1800" dirty="0"/>
          </a:p>
          <a:p>
            <a:r>
              <a:rPr lang="it-IT" sz="1800" dirty="0"/>
              <a:t> Decentralizzazione delle politiche del lavoro con il coinvolgimento delle autorità locali la creazione di centri per analisi delle competenze e dei fabbisogni delle imprese, sul modello Porta Futuro.</a:t>
            </a:r>
          </a:p>
          <a:p>
            <a:r>
              <a:rPr lang="it-IT" sz="1800" dirty="0"/>
              <a:t> Analisi delle vocazioni territoriali</a:t>
            </a:r>
          </a:p>
          <a:p>
            <a:endParaRPr lang="it-IT" sz="1800" dirty="0"/>
          </a:p>
          <a:p>
            <a:endParaRPr lang="it-IT" sz="1800" dirty="0" smtClean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443491" y="643879"/>
            <a:ext cx="6571343" cy="1049235"/>
          </a:xfrm>
        </p:spPr>
        <p:txBody>
          <a:bodyPr anchor="b">
            <a:noAutofit/>
          </a:bodyPr>
          <a:lstStyle/>
          <a:p>
            <a:pPr algn="r"/>
            <a:r>
              <a:rPr lang="it-IT" sz="2900" b="1" cap="small" dirty="0" smtClean="0">
                <a:solidFill>
                  <a:schemeClr val="accent1">
                    <a:lumMod val="75000"/>
                  </a:schemeClr>
                </a:solidFill>
              </a:rPr>
              <a:t>HUB METROPOLITANO PER LO SVILUPPO LOCALE</a:t>
            </a:r>
            <a:endParaRPr lang="it-IT" sz="29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881742" cy="8826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0834" cy="8631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106554"/>
            <a:ext cx="1040702" cy="10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282700" y="798973"/>
            <a:ext cx="2582292" cy="2247117"/>
          </a:xfrm>
        </p:spPr>
        <p:txBody>
          <a:bodyPr anchor="b">
            <a:noAutofit/>
          </a:bodyPr>
          <a:lstStyle/>
          <a:p>
            <a:pPr algn="r"/>
            <a:r>
              <a:rPr lang="it-IT" sz="2900" b="1" cap="small" dirty="0" smtClean="0">
                <a:solidFill>
                  <a:schemeClr val="accent1">
                    <a:lumMod val="75000"/>
                  </a:schemeClr>
                </a:solidFill>
              </a:rPr>
              <a:t>IL MODELLO PORTA FUTURO:</a:t>
            </a:r>
            <a:br>
              <a:rPr lang="it-IT" sz="2900" b="1" cap="smal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900" b="1" cap="small" dirty="0" smtClean="0">
                <a:solidFill>
                  <a:schemeClr val="accent1">
                    <a:lumMod val="75000"/>
                  </a:schemeClr>
                </a:solidFill>
              </a:rPr>
              <a:t>struttura</a:t>
            </a:r>
            <a:endParaRPr lang="it-IT" sz="29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1800" dirty="0"/>
          </a:p>
          <a:p>
            <a:endParaRPr lang="it-IT" sz="1800" dirty="0" smtClean="0"/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881742" cy="8826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0834" cy="863160"/>
          </a:xfrm>
          <a:prstGeom prst="rect">
            <a:avLst/>
          </a:prstGeom>
        </p:spPr>
      </p:pic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1.300 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mq su un unico livello</a:t>
            </a:r>
          </a:p>
          <a:p>
            <a: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3 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aule modulari per la formazione</a:t>
            </a:r>
          </a:p>
          <a:p>
            <a: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25 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postazioni informatizzate</a:t>
            </a:r>
          </a:p>
          <a:p>
            <a: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Postazioni 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in </a:t>
            </a:r>
            <a:r>
              <a:rPr lang="it-IT" dirty="0" err="1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autoconsultazione</a:t>
            </a:r>
            <a:endParaRPr lang="it-IT" dirty="0">
              <a:solidFill>
                <a:srgbClr val="000000"/>
              </a:solidFill>
              <a:latin typeface="Calibri" pitchFamily="34" charset="0"/>
              <a:cs typeface="Tahoma" pitchFamily="1" charset="0"/>
            </a:endParaRPr>
          </a:p>
          <a:p>
            <a: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Open </a:t>
            </a:r>
            <a:r>
              <a:rPr lang="it-IT" dirty="0" err="1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space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 centrale di 600 mq</a:t>
            </a:r>
          </a:p>
          <a:p>
            <a: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CPI 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in </a:t>
            </a:r>
            <a:r>
              <a:rPr lang="it-IT" dirty="0" err="1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house</a:t>
            </a:r>
            <a:endParaRPr lang="it-IT" dirty="0">
              <a:solidFill>
                <a:srgbClr val="000000"/>
              </a:solidFill>
              <a:latin typeface="Calibri" pitchFamily="34" charset="0"/>
              <a:cs typeface="Tahoma" pitchFamily="1" charset="0"/>
            </a:endParaRPr>
          </a:p>
          <a:p>
            <a: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Zona 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relax e baby </a:t>
            </a:r>
            <a:r>
              <a:rPr lang="it-IT" dirty="0" err="1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space</a:t>
            </a:r>
            <a:endParaRPr lang="it-IT" dirty="0">
              <a:solidFill>
                <a:srgbClr val="000000"/>
              </a:solidFill>
              <a:latin typeface="Calibri" pitchFamily="34" charset="0"/>
              <a:cs typeface="Tahoma" pitchFamily="1" charset="0"/>
            </a:endParaRPr>
          </a:p>
          <a:p>
            <a: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Salette 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riunioni </a:t>
            </a:r>
          </a:p>
          <a:p>
            <a: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Free </a:t>
            </a:r>
            <a:r>
              <a:rPr lang="it-IT" dirty="0">
                <a:solidFill>
                  <a:srgbClr val="000000"/>
                </a:solidFill>
                <a:latin typeface="Calibri" pitchFamily="34" charset="0"/>
                <a:cs typeface="Tahoma" pitchFamily="1" charset="0"/>
              </a:rPr>
              <a:t>WI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92" y="3375965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206500" y="798973"/>
            <a:ext cx="2658492" cy="2247117"/>
          </a:xfrm>
        </p:spPr>
        <p:txBody>
          <a:bodyPr anchor="b">
            <a:noAutofit/>
          </a:bodyPr>
          <a:lstStyle/>
          <a:p>
            <a:pPr algn="r"/>
            <a:r>
              <a:rPr lang="it-IT" sz="2900" b="1" cap="small" dirty="0" smtClean="0">
                <a:solidFill>
                  <a:schemeClr val="accent1">
                    <a:lumMod val="75000"/>
                  </a:schemeClr>
                </a:solidFill>
              </a:rPr>
              <a:t>IL MODELLO PORTA FUTURO:</a:t>
            </a:r>
            <a:br>
              <a:rPr lang="it-IT" sz="2900" b="1" cap="smal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900" b="1" cap="small" dirty="0" smtClean="0">
                <a:solidFill>
                  <a:schemeClr val="accent1">
                    <a:lumMod val="75000"/>
                  </a:schemeClr>
                </a:solidFill>
              </a:rPr>
              <a:t>management</a:t>
            </a:r>
            <a:endParaRPr lang="it-IT" sz="29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it-IT" sz="1800" dirty="0"/>
          </a:p>
          <a:p>
            <a:endParaRPr lang="it-IT" sz="1800" dirty="0" smtClean="0"/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881742" cy="8826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0834" cy="863160"/>
          </a:xfrm>
          <a:prstGeom prst="rect">
            <a:avLst/>
          </a:prstGeom>
        </p:spPr>
      </p:pic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dirty="0"/>
              <a:t>Porta Futuro </a:t>
            </a:r>
            <a:r>
              <a:rPr lang="it-IT" dirty="0"/>
              <a:t>funziona con due strutture integrate che lavorano in sinergia per il raggiungimento degli obiettivi. </a:t>
            </a:r>
            <a:endParaRPr lang="it-IT" dirty="0" smtClean="0"/>
          </a:p>
          <a:p>
            <a: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/>
              <a:t>La prima: costituita </a:t>
            </a:r>
            <a:r>
              <a:rPr lang="it-IT" dirty="0"/>
              <a:t>da personale della Città metropolitana che gestisce un Centro per </a:t>
            </a:r>
            <a:r>
              <a:rPr lang="it-IT" dirty="0" smtClean="0"/>
              <a:t>l’Impiego</a:t>
            </a:r>
          </a:p>
          <a:p>
            <a: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/>
              <a:t>La </a:t>
            </a:r>
            <a:r>
              <a:rPr lang="it-IT" dirty="0"/>
              <a:t>seconda da personale di Capitale Lavoro che gestisce tutte le </a:t>
            </a:r>
            <a:r>
              <a:rPr lang="it-IT"/>
              <a:t>attività </a:t>
            </a:r>
            <a:r>
              <a:rPr lang="it-IT" smtClean="0"/>
              <a:t>ulteriori del </a:t>
            </a:r>
            <a:r>
              <a:rPr lang="it-IT" dirty="0"/>
              <a:t>progetto Porta Futuro. </a:t>
            </a:r>
            <a:endParaRPr lang="it-IT" dirty="0" smtClean="0"/>
          </a:p>
          <a:p>
            <a:pPr marL="0" indent="0" algn="ctr"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 smtClean="0"/>
              <a:t>Tutte le attività vendono l’impegno condiviso di </a:t>
            </a:r>
            <a:r>
              <a:rPr lang="it-IT" dirty="0"/>
              <a:t>ambedue le strutture a seconda delle peculiari competenze richieste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3367837"/>
            <a:ext cx="2031999" cy="2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1800" b="1" dirty="0" smtClean="0"/>
              <a:t>Porta </a:t>
            </a:r>
            <a:r>
              <a:rPr lang="it-IT" sz="1800" b="1" dirty="0"/>
              <a:t>Futuro</a:t>
            </a:r>
            <a:r>
              <a:rPr lang="it-IT" sz="1800" dirty="0"/>
              <a:t> costituisce inoltre il modello di riferimento per il trasferimento ad altre realtà delle linee d’azione e delle pratiche innovative sperimentate. Tale processo di trasferimento si è realizzato o si sta realizzando o in tre direzioni:</a:t>
            </a:r>
          </a:p>
          <a:p>
            <a:pPr lvl="0"/>
            <a:r>
              <a:rPr lang="it-IT" sz="1800" dirty="0"/>
              <a:t>verso </a:t>
            </a:r>
            <a:r>
              <a:rPr lang="it-IT" sz="1800" dirty="0" smtClean="0"/>
              <a:t>gli atri Centri </a:t>
            </a:r>
            <a:r>
              <a:rPr lang="it-IT" sz="1800" dirty="0"/>
              <a:t>per </a:t>
            </a:r>
            <a:r>
              <a:rPr lang="it-IT" sz="1800" dirty="0" smtClean="0"/>
              <a:t>l’Impiego della Città Metropolitana di Roma</a:t>
            </a:r>
            <a:endParaRPr lang="it-IT" sz="1800" dirty="0"/>
          </a:p>
          <a:p>
            <a:pPr lvl="0"/>
            <a:r>
              <a:rPr lang="it-IT" sz="1800" dirty="0"/>
              <a:t>verso il territorio regionale, con il piano di diffusione del modello Porta Futuro, elaborato e finanziato dalla Regione Lazio ed in via di realizzazione con otto nuove strutture che stanno iniziando o inizieranno a breve l’attività;</a:t>
            </a:r>
          </a:p>
          <a:p>
            <a:pPr lvl="0"/>
            <a:r>
              <a:rPr lang="it-IT" sz="1800" dirty="0"/>
              <a:t>in ambito nazionale, con il progetto “Giovani in Rete</a:t>
            </a:r>
            <a:r>
              <a:rPr lang="it-IT" sz="1800" dirty="0" smtClean="0"/>
              <a:t>” (Porta Futuro-BARI)</a:t>
            </a:r>
            <a:endParaRPr lang="it-IT" sz="1800" dirty="0"/>
          </a:p>
          <a:p>
            <a:endParaRPr lang="it-IT" sz="1800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443491" y="643879"/>
            <a:ext cx="6571343" cy="1049235"/>
          </a:xfrm>
        </p:spPr>
        <p:txBody>
          <a:bodyPr>
            <a:noAutofit/>
          </a:bodyPr>
          <a:lstStyle/>
          <a:p>
            <a:r>
              <a:rPr lang="it-IT" sz="2900" b="1" cap="small" dirty="0" smtClean="0">
                <a:solidFill>
                  <a:schemeClr val="accent1">
                    <a:lumMod val="75000"/>
                  </a:schemeClr>
                </a:solidFill>
              </a:rPr>
              <a:t>IL MODELLO PORTA FUTURO:</a:t>
            </a:r>
            <a:br>
              <a:rPr lang="it-IT" sz="2900" b="1" cap="small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900" b="1" cap="small" dirty="0" smtClean="0">
                <a:solidFill>
                  <a:schemeClr val="accent1">
                    <a:lumMod val="75000"/>
                  </a:schemeClr>
                </a:solidFill>
              </a:rPr>
              <a:t>TRASFERIBILITA’</a:t>
            </a:r>
            <a:endParaRPr lang="it-IT" sz="29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881742" cy="8826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0834" cy="86316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" y="2015733"/>
            <a:ext cx="1385889" cy="138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3" name="Picture 12" descr="D:\goanimate\ppt\new_layout\arrow0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528" y="4565638"/>
            <a:ext cx="33067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2396319" y="802299"/>
            <a:ext cx="5618515" cy="2541431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mtClean="0"/>
              <a:t> 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2" y="5474221"/>
            <a:ext cx="376331" cy="25570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r="21948"/>
          <a:stretch/>
        </p:blipFill>
        <p:spPr>
          <a:xfrm>
            <a:off x="4496248" y="5697406"/>
            <a:ext cx="429014" cy="388607"/>
          </a:xfrm>
          <a:prstGeom prst="rect">
            <a:avLst/>
          </a:prstGeom>
        </p:spPr>
      </p:pic>
      <p:pic>
        <p:nvPicPr>
          <p:cNvPr id="17" name="Immagine 16" descr="LOGO_capitale-lavoroHR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5273759"/>
            <a:ext cx="1157288" cy="812253"/>
          </a:xfrm>
          <a:prstGeom prst="rect">
            <a:avLst/>
          </a:prstGeom>
        </p:spPr>
      </p:pic>
      <p:pic>
        <p:nvPicPr>
          <p:cNvPr id="18" name="Immagine 17" descr="YfEj-201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3760"/>
            <a:ext cx="1058258" cy="81225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40" y="1134"/>
            <a:ext cx="2646048" cy="1082019"/>
          </a:xfrm>
          <a:prstGeom prst="rect">
            <a:avLst/>
          </a:prstGeom>
        </p:spPr>
      </p:pic>
      <p:sp>
        <p:nvSpPr>
          <p:cNvPr id="20" name="Sottotitolo 5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6619094" cy="97762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Dario Manna</a:t>
            </a:r>
            <a:br>
              <a:rPr lang="en-US" dirty="0" smtClean="0"/>
            </a:br>
            <a:r>
              <a:rPr lang="it-IT" i="1" dirty="0" err="1" smtClean="0"/>
              <a:t>Chief</a:t>
            </a:r>
            <a:r>
              <a:rPr lang="it-IT" i="1" dirty="0" smtClean="0"/>
              <a:t> Operating </a:t>
            </a:r>
            <a:r>
              <a:rPr lang="it-IT" i="1" dirty="0" err="1" smtClean="0"/>
              <a:t>Officer</a:t>
            </a:r>
            <a:r>
              <a:rPr lang="it-IT" i="1" dirty="0" smtClean="0"/>
              <a:t> Porta Futuro Roma - </a:t>
            </a:r>
            <a:r>
              <a:rPr lang="en-US" i="1" dirty="0" smtClean="0"/>
              <a:t>Operations Manager </a:t>
            </a:r>
            <a:r>
              <a:rPr lang="en-US" i="1" dirty="0" err="1" smtClean="0"/>
              <a:t>YfEj</a:t>
            </a:r>
            <a:endParaRPr lang="en-US" i="1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21" name="Immagine 20" descr="grazi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245" y="963686"/>
            <a:ext cx="3990730" cy="249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D:\goanimate\ppt\new_layout\arrow0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975" y="4565647"/>
            <a:ext cx="32480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D:\goanimate\ppt\new_layout\website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67" y="4578346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D:\goanimate\ppt\new_layout\arrow0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562" y="4565647"/>
            <a:ext cx="3450629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"/>
          <p:cNvSpPr txBox="1">
            <a:spLocks noChangeArrowheads="1"/>
          </p:cNvSpPr>
          <p:nvPr/>
        </p:nvSpPr>
        <p:spPr bwMode="auto">
          <a:xfrm>
            <a:off x="769712" y="4507510"/>
            <a:ext cx="23955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404040"/>
                </a:solidFill>
                <a:ea typeface="PMingLiU" charset="0"/>
                <a:cs typeface="PMingLiU" charset="0"/>
                <a:hlinkClick r:id="rId10"/>
              </a:rPr>
              <a:t>www.capitalelavoro.it www.portafuturo.it </a:t>
            </a:r>
          </a:p>
          <a:p>
            <a:pPr eaLnBrk="1" hangingPunct="1"/>
            <a:r>
              <a:rPr lang="en-US" sz="1400" dirty="0" smtClean="0">
                <a:solidFill>
                  <a:srgbClr val="404040"/>
                </a:solidFill>
                <a:ea typeface="PMingLiU" charset="0"/>
                <a:cs typeface="PMingLiU" charset="0"/>
                <a:hlinkClick r:id="rId10"/>
              </a:rPr>
              <a:t>www.yourfirsteuresjob.eu</a:t>
            </a:r>
            <a:r>
              <a:rPr lang="en-US" sz="1500" dirty="0" smtClean="0">
                <a:solidFill>
                  <a:srgbClr val="404040"/>
                </a:solidFill>
                <a:ea typeface="PMingLiU" charset="0"/>
                <a:cs typeface="PMingLiU" charset="0"/>
              </a:rPr>
              <a:t> </a:t>
            </a:r>
            <a:endParaRPr lang="en-US" sz="1500" dirty="0">
              <a:solidFill>
                <a:srgbClr val="404040"/>
              </a:solidFill>
              <a:ea typeface="PMingLiU" charset="0"/>
              <a:cs typeface="PMingLiU" charset="0"/>
            </a:endParaRPr>
          </a:p>
          <a:p>
            <a:pPr eaLnBrk="1" hangingPunct="1"/>
            <a:endParaRPr lang="en-US" sz="1500" dirty="0">
              <a:solidFill>
                <a:srgbClr val="404040"/>
              </a:solidFill>
              <a:ea typeface="PMingLiU" charset="0"/>
              <a:cs typeface="PMingLiU" charset="0"/>
            </a:endParaRPr>
          </a:p>
        </p:txBody>
      </p:sp>
      <p:sp>
        <p:nvSpPr>
          <p:cNvPr id="26" name="Content Placeholder 2"/>
          <p:cNvSpPr txBox="1">
            <a:spLocks noChangeArrowheads="1"/>
          </p:cNvSpPr>
          <p:nvPr/>
        </p:nvSpPr>
        <p:spPr bwMode="auto">
          <a:xfrm>
            <a:off x="6613192" y="4746622"/>
            <a:ext cx="2337884" cy="49676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14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  <a:hlinkClick r:id="rId11"/>
              </a:rPr>
              <a:t>d.manna@portafuturo.it</a:t>
            </a:r>
            <a:r>
              <a:rPr lang="en-US" altLang="zh-HK" sz="1400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 </a:t>
            </a:r>
            <a:endParaRPr lang="en-US" altLang="zh-HK" sz="1400" dirty="0">
              <a:solidFill>
                <a:srgbClr val="0070C0"/>
              </a:solidFill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altLang="zh-HK" sz="1500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9" descr="D:\goanimate\ppt\new_layout\tele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025" y="4578343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ontent Placeholder 2"/>
          <p:cNvSpPr txBox="1">
            <a:spLocks noChangeArrowheads="1"/>
          </p:cNvSpPr>
          <p:nvPr/>
        </p:nvSpPr>
        <p:spPr bwMode="auto">
          <a:xfrm>
            <a:off x="3904208" y="4744953"/>
            <a:ext cx="2337884" cy="49676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14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(+39) 3284911572 </a:t>
            </a:r>
            <a:endParaRPr lang="en-US" altLang="zh-HK" sz="1400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altLang="zh-HK" sz="1500" dirty="0" smtClean="0">
              <a:solidFill>
                <a:schemeClr val="tx1">
                  <a:lumMod val="75000"/>
                  <a:lumOff val="25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29" name="Picture 11" descr="D:\goanimate\ppt\new_layout\email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345" y="4608508"/>
            <a:ext cx="6819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6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3750067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it-IT" b="1" dirty="0"/>
              <a:t>Porta Futuro</a:t>
            </a:r>
            <a:r>
              <a:rPr lang="it-IT" dirty="0"/>
              <a:t> è uno spazio fisico e virtuale, inaugurato nel quartiere Testaccio </a:t>
            </a:r>
            <a:r>
              <a:rPr lang="it-IT" dirty="0" smtClean="0"/>
              <a:t>nel </a:t>
            </a:r>
            <a:r>
              <a:rPr lang="it-IT" dirty="0"/>
              <a:t>2011, </a:t>
            </a:r>
            <a:r>
              <a:rPr lang="it-IT" dirty="0" smtClean="0"/>
              <a:t>rivolto a:</a:t>
            </a:r>
          </a:p>
          <a:p>
            <a:pPr>
              <a:buFont typeface="Arial" charset="0"/>
              <a:buChar char="•"/>
            </a:pPr>
            <a:r>
              <a:rPr lang="it-IT" b="1" dirty="0" smtClean="0"/>
              <a:t>persone</a:t>
            </a:r>
            <a:r>
              <a:rPr lang="it-IT" dirty="0" smtClean="0"/>
              <a:t> che </a:t>
            </a:r>
            <a:r>
              <a:rPr lang="it-IT" dirty="0"/>
              <a:t>si affacciano al mondo del </a:t>
            </a:r>
            <a:r>
              <a:rPr lang="it-IT" dirty="0" smtClean="0"/>
              <a:t>lavoro, che </a:t>
            </a:r>
            <a:r>
              <a:rPr lang="it-IT" dirty="0"/>
              <a:t>intendono perfezionare la loro </a:t>
            </a:r>
            <a:r>
              <a:rPr lang="it-IT" dirty="0" smtClean="0"/>
              <a:t>formazione, aprirsi </a:t>
            </a:r>
            <a:r>
              <a:rPr lang="it-IT" dirty="0"/>
              <a:t>nuove opportunità </a:t>
            </a:r>
            <a:r>
              <a:rPr lang="it-IT" dirty="0" smtClean="0"/>
              <a:t>professionali e autoimprenditorialità;</a:t>
            </a:r>
          </a:p>
          <a:p>
            <a:pPr>
              <a:buFont typeface="Arial" charset="0"/>
              <a:buChar char="•"/>
            </a:pPr>
            <a:r>
              <a:rPr lang="it-IT" b="1" dirty="0" smtClean="0"/>
              <a:t>datori di lavoro </a:t>
            </a:r>
            <a:r>
              <a:rPr lang="it-IT" dirty="0" smtClean="0"/>
              <a:t>che </a:t>
            </a:r>
            <a:r>
              <a:rPr lang="it-IT" dirty="0"/>
              <a:t>intendono selezionare e assumere personale </a:t>
            </a:r>
            <a:r>
              <a:rPr lang="it-IT" dirty="0" smtClean="0"/>
              <a:t>qualificato;</a:t>
            </a:r>
          </a:p>
          <a:p>
            <a:pPr>
              <a:buFont typeface="Arial" charset="0"/>
              <a:buChar char="•"/>
            </a:pPr>
            <a:r>
              <a:rPr lang="it-IT" dirty="0"/>
              <a:t>t</a:t>
            </a:r>
            <a:r>
              <a:rPr lang="it-IT" dirty="0" smtClean="0"/>
              <a:t>utti gli </a:t>
            </a:r>
            <a:r>
              <a:rPr lang="it-IT" b="1" dirty="0" smtClean="0"/>
              <a:t>attori del territorio </a:t>
            </a:r>
            <a:r>
              <a:rPr lang="it-IT" dirty="0" smtClean="0"/>
              <a:t>per la programmazione e l’attuazione di politiche di sviluppo locale.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4" name="Segnaposto contenuto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881742" cy="88266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0834" cy="86316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1" y="2135717"/>
            <a:ext cx="932459" cy="70063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6" y="2989230"/>
            <a:ext cx="750284" cy="75028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8" y="3842743"/>
            <a:ext cx="750284" cy="75028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8" y="4721187"/>
            <a:ext cx="812434" cy="812434"/>
          </a:xfrm>
          <a:prstGeom prst="rect">
            <a:avLst/>
          </a:prstGeom>
        </p:spPr>
      </p:pic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1443491" y="643879"/>
            <a:ext cx="6571343" cy="1049235"/>
          </a:xfrm>
        </p:spPr>
        <p:txBody>
          <a:bodyPr>
            <a:noAutofit/>
          </a:bodyPr>
          <a:lstStyle/>
          <a:p>
            <a:r>
              <a:rPr lang="it-IT" sz="2900" b="1" cap="small" dirty="0">
                <a:solidFill>
                  <a:schemeClr val="accent1">
                    <a:lumMod val="75000"/>
                  </a:schemeClr>
                </a:solidFill>
              </a:rPr>
              <a:t>Centro </a:t>
            </a:r>
            <a:r>
              <a:rPr lang="it-IT" sz="2900" b="1" cap="small" dirty="0" smtClean="0">
                <a:solidFill>
                  <a:schemeClr val="accent1">
                    <a:lumMod val="75000"/>
                  </a:schemeClr>
                </a:solidFill>
              </a:rPr>
              <a:t>Innovativo per </a:t>
            </a:r>
            <a:r>
              <a:rPr lang="it-IT" sz="2900" b="1" cap="small" dirty="0">
                <a:solidFill>
                  <a:schemeClr val="accent1">
                    <a:lumMod val="75000"/>
                  </a:schemeClr>
                </a:solidFill>
              </a:rPr>
              <a:t>le politiche attive del lavoro e la formazione professionale</a:t>
            </a:r>
          </a:p>
        </p:txBody>
      </p:sp>
    </p:spTree>
    <p:extLst>
      <p:ext uri="{BB962C8B-B14F-4D97-AF65-F5344CB8AC3E}">
        <p14:creationId xmlns:p14="http://schemas.microsoft.com/office/powerpoint/2010/main" val="9787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3491" y="643879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it-IT" b="1" cap="small" smtClean="0">
                <a:solidFill>
                  <a:schemeClr val="accent1">
                    <a:lumMod val="75000"/>
                  </a:schemeClr>
                </a:solidFill>
              </a:rPr>
              <a:t>hub</a:t>
            </a:r>
            <a:r>
              <a:rPr lang="it-IT" b="1" cap="small" dirty="0" smtClean="0">
                <a:solidFill>
                  <a:schemeClr val="accent1">
                    <a:lumMod val="75000"/>
                  </a:schemeClr>
                </a:solidFill>
              </a:rPr>
              <a:t> metropolitano per l’orientamento, la formazione, il lavoro</a:t>
            </a:r>
            <a:endParaRPr lang="it-IT" cap="sm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3750067"/>
          </a:xfrm>
        </p:spPr>
        <p:txBody>
          <a:bodyPr numCol="1">
            <a:normAutofit fontScale="85000" lnSpcReduction="20000"/>
          </a:bodyPr>
          <a:lstStyle/>
          <a:p>
            <a:pPr marL="0" indent="0">
              <a:buNone/>
            </a:pPr>
            <a:r>
              <a:rPr lang="it-IT" sz="2100" dirty="0" smtClean="0"/>
              <a:t>Porta </a:t>
            </a:r>
            <a:r>
              <a:rPr lang="it-IT" sz="2100" dirty="0"/>
              <a:t>Futuro è un un </a:t>
            </a:r>
            <a:r>
              <a:rPr lang="it-IT" sz="2100" dirty="0" err="1"/>
              <a:t>hub</a:t>
            </a:r>
            <a:r>
              <a:rPr lang="it-IT" sz="2100" dirty="0"/>
              <a:t> metropolitano in grado di favorire sul territorio la </a:t>
            </a:r>
            <a:r>
              <a:rPr lang="it-IT" sz="2100" b="1" dirty="0"/>
              <a:t>piena integrazione </a:t>
            </a:r>
            <a:r>
              <a:rPr lang="it-IT" sz="2100" b="1" dirty="0" smtClean="0"/>
              <a:t>nel </a:t>
            </a:r>
            <a:r>
              <a:rPr lang="it-IT" sz="2100" b="1" dirty="0"/>
              <a:t>mercato del </a:t>
            </a:r>
            <a:r>
              <a:rPr lang="it-IT" sz="2100" b="1" dirty="0" smtClean="0"/>
              <a:t>lavoro</a:t>
            </a:r>
            <a:r>
              <a:rPr lang="it-IT" sz="2100" dirty="0" smtClean="0"/>
              <a:t>, </a:t>
            </a:r>
            <a:r>
              <a:rPr lang="it-IT" sz="2100" dirty="0"/>
              <a:t>garantendo </a:t>
            </a:r>
            <a:r>
              <a:rPr lang="it-IT" sz="2100" b="1" dirty="0"/>
              <a:t>accoglienza</a:t>
            </a:r>
            <a:r>
              <a:rPr lang="it-IT" sz="2100" dirty="0"/>
              <a:t>, sostegno, </a:t>
            </a:r>
            <a:r>
              <a:rPr lang="it-IT" sz="2100" b="1" dirty="0"/>
              <a:t>orientamento</a:t>
            </a:r>
            <a:r>
              <a:rPr lang="it-IT" sz="2100" dirty="0"/>
              <a:t> </a:t>
            </a:r>
            <a:r>
              <a:rPr lang="it-IT" sz="2100" dirty="0" smtClean="0"/>
              <a:t>e </a:t>
            </a:r>
            <a:r>
              <a:rPr lang="it-IT" sz="2100" b="1" dirty="0" smtClean="0"/>
              <a:t>formazione</a:t>
            </a:r>
            <a:r>
              <a:rPr lang="it-IT" sz="2100" dirty="0" smtClean="0"/>
              <a:t>, sia </a:t>
            </a:r>
            <a:r>
              <a:rPr lang="it-IT" sz="2100" dirty="0"/>
              <a:t>sul fronte della domanda che dell’offerta </a:t>
            </a:r>
            <a:endParaRPr lang="it-IT" sz="2100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100" dirty="0" smtClean="0"/>
              <a:t>L’obiettivo </a:t>
            </a:r>
            <a:r>
              <a:rPr lang="it-IT" sz="2100" dirty="0"/>
              <a:t>di Porta Futuro è creare un modello che rafforzi il ruolo del </a:t>
            </a:r>
            <a:r>
              <a:rPr lang="it-IT" sz="2100" b="1" dirty="0"/>
              <a:t>servizio pubblico </a:t>
            </a:r>
            <a:r>
              <a:rPr lang="it-IT" sz="2100" dirty="0"/>
              <a:t>di conduzione e accompagnamento dei processi nel mercato del lavoro, ampliandone le funzioni in raccordo con la </a:t>
            </a:r>
            <a:r>
              <a:rPr lang="it-IT" sz="2100" b="1" dirty="0"/>
              <a:t>domanda di lavoro </a:t>
            </a:r>
            <a:r>
              <a:rPr lang="it-IT" sz="2100" dirty="0"/>
              <a:t>e il sostegno ai </a:t>
            </a:r>
            <a:r>
              <a:rPr lang="it-IT" sz="2100" b="1" dirty="0"/>
              <a:t>processi aziendali di acquisizione di </a:t>
            </a:r>
            <a:r>
              <a:rPr lang="it-IT" sz="2100" b="1" dirty="0" smtClean="0"/>
              <a:t>competenze</a:t>
            </a:r>
          </a:p>
        </p:txBody>
      </p:sp>
      <p:pic>
        <p:nvPicPr>
          <p:cNvPr id="4" name="Segnaposto contenuto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881742" cy="88266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0834" cy="8631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76" y="3233351"/>
            <a:ext cx="774279" cy="7742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02" y="3188003"/>
            <a:ext cx="864973" cy="86497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43" y="3188003"/>
            <a:ext cx="780270" cy="7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PORTA FUTURO:</a:t>
            </a:r>
            <a:b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visione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b="1" dirty="0" smtClean="0"/>
              <a:t>HUB METROPOLITANO PER IL LAVORO, LO SVILUPPO PROFESSIONALE E L’IMPRENDITORIALITÀ</a:t>
            </a:r>
            <a:endParaRPr lang="it-IT" dirty="0" smtClean="0"/>
          </a:p>
          <a:p>
            <a:r>
              <a:rPr lang="it-IT" dirty="0" smtClean="0"/>
              <a:t>Organizzazione </a:t>
            </a:r>
            <a:r>
              <a:rPr lang="it-IT" dirty="0"/>
              <a:t>funzionale dei servizi</a:t>
            </a:r>
          </a:p>
          <a:p>
            <a:r>
              <a:rPr lang="it-IT" dirty="0"/>
              <a:t>Infrastrutture materiali e immateriali</a:t>
            </a:r>
          </a:p>
          <a:p>
            <a:r>
              <a:rPr lang="it-IT" dirty="0"/>
              <a:t>Investimento sulle persone e sulle relazioni</a:t>
            </a:r>
          </a:p>
          <a:p>
            <a:r>
              <a:rPr lang="it-IT" dirty="0"/>
              <a:t>Eccellenza dei servizi </a:t>
            </a:r>
          </a:p>
          <a:p>
            <a:r>
              <a:rPr lang="it-IT" dirty="0"/>
              <a:t>Costruzione dei servizi con i cittadini e le imprese </a:t>
            </a:r>
          </a:p>
          <a:p>
            <a:r>
              <a:rPr lang="it-IT" dirty="0"/>
              <a:t>Qualità dei luoghi</a:t>
            </a:r>
          </a:p>
          <a:p>
            <a:r>
              <a:rPr lang="it-IT" dirty="0"/>
              <a:t>Internazionalizzazione dell’</a:t>
            </a:r>
            <a:r>
              <a:rPr lang="it-IT" dirty="0" err="1"/>
              <a:t>hub</a:t>
            </a:r>
            <a:r>
              <a:rPr lang="it-IT" dirty="0"/>
              <a:t> </a:t>
            </a:r>
            <a:r>
              <a:rPr lang="it-IT" dirty="0" smtClean="0"/>
              <a:t>metropolitano</a:t>
            </a:r>
            <a:endParaRPr lang="it-IT" dirty="0"/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881742" cy="8826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0834" cy="863160"/>
          </a:xfrm>
          <a:prstGeom prst="rect">
            <a:avLst/>
          </a:prstGeom>
        </p:spPr>
      </p:pic>
      <p:pic>
        <p:nvPicPr>
          <p:cNvPr id="7" name="Placeholder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042" y="3205492"/>
            <a:ext cx="2425950" cy="2252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155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Porta Futuro: 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La visione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b="1" dirty="0" smtClean="0"/>
              <a:t>SERVIZI ORIENTATI AI RISULTATI PER IL CITTADINO E LE IMPRESE </a:t>
            </a:r>
          </a:p>
          <a:p>
            <a:r>
              <a:rPr lang="it-IT" dirty="0" smtClean="0"/>
              <a:t>Regole </a:t>
            </a:r>
            <a:r>
              <a:rPr lang="it-IT" dirty="0"/>
              <a:t>ragionevoli, procedure e processi snelli, risultati tempestivi</a:t>
            </a:r>
          </a:p>
          <a:p>
            <a:r>
              <a:rPr lang="it-IT" dirty="0"/>
              <a:t>Soluzioni tecnologiche amichevoli per servizi orientati ai cittadini, alle imprese </a:t>
            </a:r>
          </a:p>
          <a:p>
            <a:r>
              <a:rPr lang="it-IT" dirty="0"/>
              <a:t>Spazi e servizi che abilitano la progettazione e la realizzazione di reti e progetti per lo sviluppo metropolitano</a:t>
            </a:r>
          </a:p>
          <a:p>
            <a:r>
              <a:rPr lang="it-IT" dirty="0"/>
              <a:t>Sistemi di veicolazione/razionalizzazione delle informazioni e di monitoraggio/valutazione anche mediante l'uso di indicatori quantitativi e qualitativi di </a:t>
            </a:r>
            <a:r>
              <a:rPr lang="it-IT" i="1" dirty="0"/>
              <a:t>performance</a:t>
            </a:r>
            <a:endParaRPr lang="it-IT" dirty="0"/>
          </a:p>
          <a:p>
            <a:pPr marL="0" indent="0" algn="ctr">
              <a:buNone/>
            </a:pPr>
            <a:endParaRPr lang="it-IT" dirty="0" smtClean="0"/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881742" cy="8826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0834" cy="863160"/>
          </a:xfrm>
          <a:prstGeom prst="rect">
            <a:avLst/>
          </a:prstGeom>
        </p:spPr>
      </p:pic>
      <p:pic>
        <p:nvPicPr>
          <p:cNvPr id="8" name="Placehold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042" y="3286539"/>
            <a:ext cx="2483862" cy="2171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11305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Porta Futuro: 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La visione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2100" b="1" dirty="0" smtClean="0"/>
              <a:t>INNOVAZIONE CHE GENERA SOSTENIBILITÀ</a:t>
            </a:r>
          </a:p>
          <a:p>
            <a:r>
              <a:rPr lang="it-IT" dirty="0" smtClean="0"/>
              <a:t>Accesso</a:t>
            </a:r>
            <a:r>
              <a:rPr lang="it-IT" dirty="0"/>
              <a:t>, Equità, </a:t>
            </a:r>
            <a:r>
              <a:rPr lang="it-IT" dirty="0" smtClean="0"/>
              <a:t>Diversità</a:t>
            </a:r>
          </a:p>
          <a:p>
            <a:r>
              <a:rPr lang="it-IT" dirty="0" smtClean="0"/>
              <a:t>Sostenere </a:t>
            </a:r>
            <a:r>
              <a:rPr lang="it-IT" dirty="0"/>
              <a:t>la capacità e sviluppare servizi per  identificare e rispondere tempestivamente ai nuovi bisogni sociali metropolitani </a:t>
            </a:r>
          </a:p>
          <a:p>
            <a:r>
              <a:rPr lang="it-IT" dirty="0"/>
              <a:t>Usare i risultati del monitoraggio e della valutazione per riprogettare gli interventi garantendo un uso efficiente delle </a:t>
            </a:r>
            <a:r>
              <a:rPr lang="it-IT" dirty="0" smtClean="0"/>
              <a:t>risorse</a:t>
            </a:r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881742" cy="8826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0834" cy="863160"/>
          </a:xfrm>
          <a:prstGeom prst="rect">
            <a:avLst/>
          </a:prstGeom>
        </p:spPr>
      </p:pic>
      <p:pic>
        <p:nvPicPr>
          <p:cNvPr id="7" name="Placeholder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3"/>
          <a:stretch/>
        </p:blipFill>
        <p:spPr bwMode="auto">
          <a:xfrm>
            <a:off x="1439042" y="3286539"/>
            <a:ext cx="2425950" cy="21712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0396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Elemento di forza è l’</a:t>
            </a:r>
            <a:r>
              <a:rPr lang="it-IT" b="1" dirty="0"/>
              <a:t>interazione costruttiva con i diversi attori coinvolti nello sviluppo del sistema produttivo</a:t>
            </a:r>
            <a:r>
              <a:rPr lang="it-IT" dirty="0"/>
              <a:t>, dalle imprese, agli enti di formazione, le università, le scuole, i centri di eccellenza nell’ambito della cultura, della ricerca, della formazione e dell’intervento sociale. </a:t>
            </a:r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443491" y="643879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it-IT" b="1" cap="small" smtClean="0">
                <a:solidFill>
                  <a:schemeClr val="accent1">
                    <a:lumMod val="75000"/>
                  </a:schemeClr>
                </a:solidFill>
              </a:rPr>
              <a:t>hub</a:t>
            </a:r>
            <a:r>
              <a:rPr lang="it-IT" b="1" cap="small" dirty="0" smtClean="0">
                <a:solidFill>
                  <a:schemeClr val="accent1">
                    <a:lumMod val="75000"/>
                  </a:schemeClr>
                </a:solidFill>
              </a:rPr>
              <a:t> metropolitano per l’orientamento, la formazione, il lavoro</a:t>
            </a:r>
            <a:endParaRPr lang="it-IT" cap="small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034" y="3891546"/>
            <a:ext cx="1574800" cy="15748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91" y="3758045"/>
            <a:ext cx="1881909" cy="188190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71" y="3905613"/>
            <a:ext cx="1671782" cy="16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2260600" algn="l"/>
                <a:tab pos="4927600" algn="l"/>
              </a:tabLst>
            </a:pPr>
            <a:r>
              <a:rPr lang="it-IT" sz="1800" b="1" dirty="0" smtClean="0"/>
              <a:t> SCUOLE	UNIVERSITÀ	STUDENTI</a:t>
            </a:r>
          </a:p>
          <a:p>
            <a:pPr marL="0" indent="0" algn="ctr">
              <a:buNone/>
            </a:pPr>
            <a:r>
              <a:rPr lang="it-IT" sz="1800" dirty="0" smtClean="0"/>
              <a:t> </a:t>
            </a:r>
          </a:p>
          <a:p>
            <a:pPr marL="0" indent="0">
              <a:buNone/>
            </a:pPr>
            <a:endParaRPr lang="it-IT" sz="1800" dirty="0" smtClean="0"/>
          </a:p>
          <a:p>
            <a:pPr marL="0" indent="0" algn="ctr">
              <a:buNone/>
            </a:pPr>
            <a:r>
              <a:rPr lang="it-IT" sz="1800" b="1" dirty="0"/>
              <a:t>INOCCUPATI, DISOCCUPATI, LAVORATORI</a:t>
            </a:r>
          </a:p>
          <a:p>
            <a:pPr marL="0" indent="0" algn="ctr">
              <a:buNone/>
            </a:pPr>
            <a:endParaRPr lang="it-IT" sz="1800" dirty="0" smtClean="0"/>
          </a:p>
          <a:p>
            <a:pPr marL="0" indent="0">
              <a:spcBef>
                <a:spcPts val="2200"/>
              </a:spcBef>
              <a:buNone/>
              <a:tabLst>
                <a:tab pos="2044700" algn="l"/>
                <a:tab pos="4483100" algn="l"/>
              </a:tabLst>
            </a:pPr>
            <a:r>
              <a:rPr lang="it-IT" sz="1800" b="1" dirty="0" smtClean="0"/>
              <a:t>IMPRESE	STAKEHOLDERS	PARTI SOCIALI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443491" y="643879"/>
            <a:ext cx="6571343" cy="1049235"/>
          </a:xfrm>
        </p:spPr>
        <p:txBody>
          <a:bodyPr anchor="b">
            <a:noAutofit/>
          </a:bodyPr>
          <a:lstStyle/>
          <a:p>
            <a:pPr algn="r"/>
            <a:r>
              <a:rPr lang="it-IT" sz="2900" b="1" cap="small" dirty="0" smtClean="0">
                <a:solidFill>
                  <a:schemeClr val="accent1">
                    <a:lumMod val="75000"/>
                  </a:schemeClr>
                </a:solidFill>
              </a:rPr>
              <a:t>I NOSTRI “CLIENTI”</a:t>
            </a:r>
            <a:endParaRPr lang="it-IT" sz="2900" b="1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881742" cy="8826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0834" cy="86316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87" y="2301488"/>
            <a:ext cx="695649" cy="69564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80" y="2344813"/>
            <a:ext cx="763372" cy="76337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75" y="2487625"/>
            <a:ext cx="750200" cy="7502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75" y="2451181"/>
            <a:ext cx="876825" cy="87682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64" y="4732567"/>
            <a:ext cx="843906" cy="84390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61" y="4657845"/>
            <a:ext cx="918628" cy="91862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18" y="3741039"/>
            <a:ext cx="753841" cy="75384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18" y="4732567"/>
            <a:ext cx="812434" cy="81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cap="small" dirty="0">
                <a:solidFill>
                  <a:schemeClr val="accent1">
                    <a:lumMod val="75000"/>
                  </a:schemeClr>
                </a:solidFill>
              </a:rPr>
              <a:t>Servizi specializzati per la domanda e l’offerta di lavoro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it-IT" dirty="0"/>
              <a:t>Percorsi </a:t>
            </a:r>
            <a:r>
              <a:rPr lang="it-IT" dirty="0" smtClean="0"/>
              <a:t>di orientamento al lavoro, attraverso seminari e incontri individuali e qualificazione  </a:t>
            </a:r>
            <a:r>
              <a:rPr lang="it-IT" dirty="0"/>
              <a:t>della domanda di lavoro attraverso un sistema integrato di accoglienza e bilancio delle competenze</a:t>
            </a:r>
          </a:p>
          <a:p>
            <a:r>
              <a:rPr lang="it-IT" dirty="0"/>
              <a:t>Rafforzamento delle competenze con percorsi formativi e di </a:t>
            </a:r>
            <a:r>
              <a:rPr lang="it-IT" dirty="0" err="1"/>
              <a:t>coaching</a:t>
            </a:r>
            <a:endParaRPr lang="it-IT" dirty="0"/>
          </a:p>
          <a:p>
            <a:pPr lvl="0"/>
            <a:r>
              <a:rPr lang="it-IT" dirty="0" smtClean="0"/>
              <a:t>Sostegno </a:t>
            </a:r>
            <a:r>
              <a:rPr lang="it-IT" dirty="0"/>
              <a:t>alla ricerca attiva di </a:t>
            </a:r>
            <a:r>
              <a:rPr lang="it-IT" dirty="0" smtClean="0"/>
              <a:t>lavoro</a:t>
            </a:r>
          </a:p>
          <a:p>
            <a:pPr lvl="0"/>
            <a:r>
              <a:rPr lang="it-IT" dirty="0" smtClean="0"/>
              <a:t>Sostegno </a:t>
            </a:r>
            <a:r>
              <a:rPr lang="it-IT" dirty="0"/>
              <a:t>e supporto delle esperienze individuali e collettive di </a:t>
            </a:r>
            <a:r>
              <a:rPr lang="it-IT" dirty="0" smtClean="0"/>
              <a:t>auto-impiego</a:t>
            </a:r>
            <a:endParaRPr lang="it-IT" dirty="0"/>
          </a:p>
          <a:p>
            <a:pPr lvl="0"/>
            <a:r>
              <a:rPr lang="it-IT" dirty="0" smtClean="0"/>
              <a:t>Mobilità </a:t>
            </a:r>
            <a:r>
              <a:rPr lang="it-IT" dirty="0"/>
              <a:t>lavorativa </a:t>
            </a:r>
            <a:r>
              <a:rPr lang="it-IT" dirty="0" smtClean="0"/>
              <a:t>all’estero attraverso il servizio “Your first EURES job”</a:t>
            </a:r>
          </a:p>
          <a:p>
            <a:pPr lvl="0"/>
            <a:r>
              <a:rPr lang="it-IT" dirty="0" smtClean="0"/>
              <a:t>Orientamento </a:t>
            </a:r>
            <a:r>
              <a:rPr lang="it-IT" dirty="0"/>
              <a:t>e avvio di tirocini a favore degli allievi degli istituti scolastici del territorio, in base alla legge 107/2015 sull’alternanza scuola </a:t>
            </a:r>
            <a:r>
              <a:rPr lang="it-IT" dirty="0" smtClean="0"/>
              <a:t>lavoro e al Programma “Garanzia Giovani”</a:t>
            </a:r>
            <a:endParaRPr lang="it-IT" dirty="0"/>
          </a:p>
        </p:txBody>
      </p:sp>
      <p:pic>
        <p:nvPicPr>
          <p:cNvPr id="7" name="Segnaposto contenuto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6" y="0"/>
            <a:ext cx="881742" cy="88266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0834" cy="86316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9" y="2867891"/>
            <a:ext cx="1075818" cy="107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837</TotalTime>
  <Words>1055</Words>
  <Application>Microsoft Office PowerPoint</Application>
  <PresentationFormat>Presentazione su schermo (4:3)</PresentationFormat>
  <Paragraphs>111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Raccolta</vt:lpstr>
      <vt:lpstr> </vt:lpstr>
      <vt:lpstr>Centro Innovativo per le politiche attive del lavoro e la formazione professionale</vt:lpstr>
      <vt:lpstr>hub metropolitano per l’orientamento, la formazione, il lavoro</vt:lpstr>
      <vt:lpstr> PORTA FUTURO: La visione</vt:lpstr>
      <vt:lpstr>Porta Futuro:  La visione</vt:lpstr>
      <vt:lpstr>Porta Futuro:  La visione</vt:lpstr>
      <vt:lpstr>hub metropolitano per l’orientamento, la formazione, il lavoro</vt:lpstr>
      <vt:lpstr>I NOSTRI “CLIENTI”</vt:lpstr>
      <vt:lpstr>Servizi specializzati per la domanda e l’offerta di lavoro</vt:lpstr>
      <vt:lpstr>Servizi alla persone</vt:lpstr>
      <vt:lpstr>Servizi specializzati per la domanda e l’offerta di lavoro</vt:lpstr>
      <vt:lpstr>Servizi alle Imprese</vt:lpstr>
      <vt:lpstr>HUB EUROPEO DELLA MOBILITA’ GIOVANILE</vt:lpstr>
      <vt:lpstr>HUB METROPOLITANO PER LO SVILUPPO LOCALE</vt:lpstr>
      <vt:lpstr>IL MODELLO PORTA FUTURO: struttura</vt:lpstr>
      <vt:lpstr>IL MODELLO PORTA FUTURO: management</vt:lpstr>
      <vt:lpstr>IL MODELLO PORTA FUTURO: TRASFERIBILITA’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Dario Manna</dc:creator>
  <cp:lastModifiedBy>Seminari</cp:lastModifiedBy>
  <cp:revision>43</cp:revision>
  <dcterms:created xsi:type="dcterms:W3CDTF">2016-09-07T18:50:27Z</dcterms:created>
  <dcterms:modified xsi:type="dcterms:W3CDTF">2016-11-16T13:28:05Z</dcterms:modified>
</cp:coreProperties>
</file>