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27"/>
  </p:notesMasterIdLst>
  <p:sldIdLst>
    <p:sldId id="258" r:id="rId2"/>
    <p:sldId id="286" r:id="rId3"/>
    <p:sldId id="267" r:id="rId4"/>
    <p:sldId id="268" r:id="rId5"/>
    <p:sldId id="272" r:id="rId6"/>
    <p:sldId id="269" r:id="rId7"/>
    <p:sldId id="260" r:id="rId8"/>
    <p:sldId id="288" r:id="rId9"/>
    <p:sldId id="261" r:id="rId10"/>
    <p:sldId id="270" r:id="rId11"/>
    <p:sldId id="273" r:id="rId12"/>
    <p:sldId id="274" r:id="rId13"/>
    <p:sldId id="275" r:id="rId14"/>
    <p:sldId id="287" r:id="rId15"/>
    <p:sldId id="265" r:id="rId16"/>
    <p:sldId id="277" r:id="rId17"/>
    <p:sldId id="257" r:id="rId18"/>
    <p:sldId id="280" r:id="rId19"/>
    <p:sldId id="281" r:id="rId20"/>
    <p:sldId id="289" r:id="rId21"/>
    <p:sldId id="283" r:id="rId22"/>
    <p:sldId id="282" r:id="rId23"/>
    <p:sldId id="284" r:id="rId24"/>
    <p:sldId id="290" r:id="rId25"/>
    <p:sldId id="291" r:id="rId26"/>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22" autoAdjust="0"/>
    <p:restoredTop sz="94660"/>
  </p:normalViewPr>
  <p:slideViewPr>
    <p:cSldViewPr>
      <p:cViewPr>
        <p:scale>
          <a:sx n="91" d="100"/>
          <a:sy n="91" d="100"/>
        </p:scale>
        <p:origin x="-1205" y="-18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271C2B9-7DB7-4AD6-8A4C-8AD07EDDB781}" type="doc">
      <dgm:prSet loTypeId="urn:microsoft.com/office/officeart/2005/8/layout/arrow2" loCatId="process" qsTypeId="urn:microsoft.com/office/officeart/2005/8/quickstyle/simple1" qsCatId="simple" csTypeId="urn:microsoft.com/office/officeart/2005/8/colors/accent1_2" csCatId="accent1" phldr="1"/>
      <dgm:spPr/>
    </dgm:pt>
    <dgm:pt modelId="{C0A741B7-2288-48AD-80F8-14C9843D97C6}">
      <dgm:prSet phldrT="[Testo]" custT="1"/>
      <dgm:spPr/>
      <dgm:t>
        <a:bodyPr/>
        <a:lstStyle/>
        <a:p>
          <a:r>
            <a:rPr lang="it-IT" sz="1400" b="1" dirty="0" smtClean="0"/>
            <a:t>Dal 2007 </a:t>
          </a:r>
        </a:p>
        <a:p>
          <a:r>
            <a:rPr lang="it-IT" sz="1400" b="1" dirty="0" smtClean="0"/>
            <a:t>L’ISTITUTO TECNICO ECONOMICO di Ceccano attiva </a:t>
          </a:r>
          <a:r>
            <a:rPr lang="it-IT" sz="1400" b="1" i="1" dirty="0" smtClean="0"/>
            <a:t>percorsi integrati studio in aula e lavoro in azienda) - Alternanza Scuola Lavoro </a:t>
          </a:r>
          <a:endParaRPr lang="it-IT" sz="1400" dirty="0"/>
        </a:p>
      </dgm:t>
    </dgm:pt>
    <dgm:pt modelId="{652CD1AA-D27C-48C5-865C-57B7A1393FC4}" type="parTrans" cxnId="{2C2F3F56-199B-4E74-85E8-D545EB249FC9}">
      <dgm:prSet/>
      <dgm:spPr/>
      <dgm:t>
        <a:bodyPr/>
        <a:lstStyle/>
        <a:p>
          <a:endParaRPr lang="it-IT"/>
        </a:p>
      </dgm:t>
    </dgm:pt>
    <dgm:pt modelId="{34393DEC-F620-41F0-97CA-E51DE093AB85}" type="sibTrans" cxnId="{2C2F3F56-199B-4E74-85E8-D545EB249FC9}">
      <dgm:prSet/>
      <dgm:spPr/>
      <dgm:t>
        <a:bodyPr/>
        <a:lstStyle/>
        <a:p>
          <a:endParaRPr lang="it-IT"/>
        </a:p>
      </dgm:t>
    </dgm:pt>
    <dgm:pt modelId="{36E49C44-9D33-4318-BF9C-C0743DE0FC68}">
      <dgm:prSet phldrT="[Testo]" custT="1"/>
      <dgm:spPr/>
      <dgm:t>
        <a:bodyPr/>
        <a:lstStyle/>
        <a:p>
          <a:endParaRPr lang="it-IT" sz="1400" b="1" i="1" dirty="0" smtClean="0"/>
        </a:p>
        <a:p>
          <a:endParaRPr lang="it-IT" sz="1400" b="1" i="1" dirty="0" smtClean="0"/>
        </a:p>
        <a:p>
          <a:endParaRPr lang="it-IT" sz="1400" b="1" i="1" dirty="0" smtClean="0"/>
        </a:p>
        <a:p>
          <a:r>
            <a:rPr lang="it-IT" sz="1400" b="1" i="1" dirty="0" smtClean="0"/>
            <a:t>C</a:t>
          </a:r>
          <a:r>
            <a:rPr lang="it-IT" sz="1400" b="1" dirty="0" smtClean="0"/>
            <a:t>ON L’ENTRATA IN VIGORE DELLA LEGGE 107/15  </a:t>
          </a:r>
          <a:r>
            <a:rPr lang="it-IT" sz="1400" b="1" i="1" dirty="0" smtClean="0"/>
            <a:t>a partire dalle attuali classi terze i percorsi di Alternanza Scuola Lavoro diventano obbligatori </a:t>
          </a:r>
          <a:endParaRPr lang="it-IT" sz="1400" dirty="0"/>
        </a:p>
      </dgm:t>
    </dgm:pt>
    <dgm:pt modelId="{6F646100-4E61-4E7C-959B-D90C178DE086}" type="parTrans" cxnId="{E1EA038C-87C1-4EF5-98DC-0240E36524B3}">
      <dgm:prSet/>
      <dgm:spPr/>
      <dgm:t>
        <a:bodyPr/>
        <a:lstStyle/>
        <a:p>
          <a:endParaRPr lang="it-IT"/>
        </a:p>
      </dgm:t>
    </dgm:pt>
    <dgm:pt modelId="{5BDC026E-1044-42B1-80DC-E4AAE35BD1D9}" type="sibTrans" cxnId="{E1EA038C-87C1-4EF5-98DC-0240E36524B3}">
      <dgm:prSet/>
      <dgm:spPr/>
      <dgm:t>
        <a:bodyPr/>
        <a:lstStyle/>
        <a:p>
          <a:endParaRPr lang="it-IT"/>
        </a:p>
      </dgm:t>
    </dgm:pt>
    <dgm:pt modelId="{A9945EC0-FF77-4F5A-99CE-319920F15AA1}">
      <dgm:prSet phldrT="[Testo]" custT="1"/>
      <dgm:spPr/>
      <dgm:t>
        <a:bodyPr/>
        <a:lstStyle/>
        <a:p>
          <a:endParaRPr lang="it-IT" sz="1400" dirty="0"/>
        </a:p>
      </dgm:t>
    </dgm:pt>
    <dgm:pt modelId="{2118841C-56D9-4BA9-86E0-EB5444123786}" type="parTrans" cxnId="{EEFA7A30-2C53-4AE9-9D1B-DE270C9DAAAF}">
      <dgm:prSet/>
      <dgm:spPr/>
      <dgm:t>
        <a:bodyPr/>
        <a:lstStyle/>
        <a:p>
          <a:endParaRPr lang="it-IT"/>
        </a:p>
      </dgm:t>
    </dgm:pt>
    <dgm:pt modelId="{2C4F0384-B098-4929-9DC7-58955417CEC1}" type="sibTrans" cxnId="{EEFA7A30-2C53-4AE9-9D1B-DE270C9DAAAF}">
      <dgm:prSet/>
      <dgm:spPr/>
      <dgm:t>
        <a:bodyPr/>
        <a:lstStyle/>
        <a:p>
          <a:endParaRPr lang="it-IT"/>
        </a:p>
      </dgm:t>
    </dgm:pt>
    <dgm:pt modelId="{8163953C-FACD-4E03-BF4B-0ABA20CFF2D0}" type="pres">
      <dgm:prSet presAssocID="{E271C2B9-7DB7-4AD6-8A4C-8AD07EDDB781}" presName="arrowDiagram" presStyleCnt="0">
        <dgm:presLayoutVars>
          <dgm:chMax val="5"/>
          <dgm:dir/>
          <dgm:resizeHandles val="exact"/>
        </dgm:presLayoutVars>
      </dgm:prSet>
      <dgm:spPr/>
    </dgm:pt>
    <dgm:pt modelId="{CF619C54-6F5A-4933-93C2-1419BA0B5877}" type="pres">
      <dgm:prSet presAssocID="{E271C2B9-7DB7-4AD6-8A4C-8AD07EDDB781}" presName="arrow" presStyleLbl="bgShp" presStyleIdx="0" presStyleCnt="1" custLinFactNeighborX="-2066" custLinFactNeighborY="-17438"/>
      <dgm:spPr/>
    </dgm:pt>
    <dgm:pt modelId="{F14E17CA-E8F9-4BEA-9FD7-A188CB337763}" type="pres">
      <dgm:prSet presAssocID="{E271C2B9-7DB7-4AD6-8A4C-8AD07EDDB781}" presName="arrowDiagram3" presStyleCnt="0"/>
      <dgm:spPr/>
    </dgm:pt>
    <dgm:pt modelId="{BC439ADF-3AB7-4185-84E3-44C62BF87CA2}" type="pres">
      <dgm:prSet presAssocID="{C0A741B7-2288-48AD-80F8-14C9843D97C6}" presName="bullet3a" presStyleLbl="node1" presStyleIdx="0" presStyleCnt="3"/>
      <dgm:spPr/>
    </dgm:pt>
    <dgm:pt modelId="{D2D62CE0-7BBB-49CD-868E-AAF385E01035}" type="pres">
      <dgm:prSet presAssocID="{C0A741B7-2288-48AD-80F8-14C9843D97C6}" presName="textBox3a" presStyleLbl="revTx" presStyleIdx="0" presStyleCnt="3" custScaleX="127006" custScaleY="83020" custLinFactX="8396" custLinFactNeighborX="100000" custLinFactNeighborY="-77586">
        <dgm:presLayoutVars>
          <dgm:bulletEnabled val="1"/>
        </dgm:presLayoutVars>
      </dgm:prSet>
      <dgm:spPr/>
      <dgm:t>
        <a:bodyPr/>
        <a:lstStyle/>
        <a:p>
          <a:endParaRPr lang="it-IT"/>
        </a:p>
      </dgm:t>
    </dgm:pt>
    <dgm:pt modelId="{34FB140D-6A8D-4B9E-8B18-94A66A932C85}" type="pres">
      <dgm:prSet presAssocID="{A9945EC0-FF77-4F5A-99CE-319920F15AA1}" presName="bullet3b" presStyleLbl="node1" presStyleIdx="1" presStyleCnt="3"/>
      <dgm:spPr/>
    </dgm:pt>
    <dgm:pt modelId="{5F1AA828-4AB6-427E-83F5-BAA9FCF2E979}" type="pres">
      <dgm:prSet presAssocID="{A9945EC0-FF77-4F5A-99CE-319920F15AA1}" presName="textBox3b" presStyleLbl="revTx" presStyleIdx="1" presStyleCnt="3">
        <dgm:presLayoutVars>
          <dgm:bulletEnabled val="1"/>
        </dgm:presLayoutVars>
      </dgm:prSet>
      <dgm:spPr/>
      <dgm:t>
        <a:bodyPr/>
        <a:lstStyle/>
        <a:p>
          <a:endParaRPr lang="it-IT"/>
        </a:p>
      </dgm:t>
    </dgm:pt>
    <dgm:pt modelId="{86751C7D-BE0A-47A7-9376-CDB6937F8FD9}" type="pres">
      <dgm:prSet presAssocID="{36E49C44-9D33-4318-BF9C-C0743DE0FC68}" presName="bullet3c" presStyleLbl="node1" presStyleIdx="2" presStyleCnt="3"/>
      <dgm:spPr/>
    </dgm:pt>
    <dgm:pt modelId="{6A1E5909-4921-4FCE-9EEC-2C93E56CF831}" type="pres">
      <dgm:prSet presAssocID="{36E49C44-9D33-4318-BF9C-C0743DE0FC68}" presName="textBox3c" presStyleLbl="revTx" presStyleIdx="2" presStyleCnt="3">
        <dgm:presLayoutVars>
          <dgm:bulletEnabled val="1"/>
        </dgm:presLayoutVars>
      </dgm:prSet>
      <dgm:spPr/>
      <dgm:t>
        <a:bodyPr/>
        <a:lstStyle/>
        <a:p>
          <a:endParaRPr lang="it-IT"/>
        </a:p>
      </dgm:t>
    </dgm:pt>
  </dgm:ptLst>
  <dgm:cxnLst>
    <dgm:cxn modelId="{2C2F3F56-199B-4E74-85E8-D545EB249FC9}" srcId="{E271C2B9-7DB7-4AD6-8A4C-8AD07EDDB781}" destId="{C0A741B7-2288-48AD-80F8-14C9843D97C6}" srcOrd="0" destOrd="0" parTransId="{652CD1AA-D27C-48C5-865C-57B7A1393FC4}" sibTransId="{34393DEC-F620-41F0-97CA-E51DE093AB85}"/>
    <dgm:cxn modelId="{E1EA038C-87C1-4EF5-98DC-0240E36524B3}" srcId="{E271C2B9-7DB7-4AD6-8A4C-8AD07EDDB781}" destId="{36E49C44-9D33-4318-BF9C-C0743DE0FC68}" srcOrd="2" destOrd="0" parTransId="{6F646100-4E61-4E7C-959B-D90C178DE086}" sibTransId="{5BDC026E-1044-42B1-80DC-E4AAE35BD1D9}"/>
    <dgm:cxn modelId="{EEFA7A30-2C53-4AE9-9D1B-DE270C9DAAAF}" srcId="{E271C2B9-7DB7-4AD6-8A4C-8AD07EDDB781}" destId="{A9945EC0-FF77-4F5A-99CE-319920F15AA1}" srcOrd="1" destOrd="0" parTransId="{2118841C-56D9-4BA9-86E0-EB5444123786}" sibTransId="{2C4F0384-B098-4929-9DC7-58955417CEC1}"/>
    <dgm:cxn modelId="{A73EEDD0-51A8-4641-9569-366ABC29700A}" type="presOf" srcId="{36E49C44-9D33-4318-BF9C-C0743DE0FC68}" destId="{6A1E5909-4921-4FCE-9EEC-2C93E56CF831}" srcOrd="0" destOrd="0" presId="urn:microsoft.com/office/officeart/2005/8/layout/arrow2"/>
    <dgm:cxn modelId="{817F7543-A98C-4646-96F5-4870704E7080}" type="presOf" srcId="{A9945EC0-FF77-4F5A-99CE-319920F15AA1}" destId="{5F1AA828-4AB6-427E-83F5-BAA9FCF2E979}" srcOrd="0" destOrd="0" presId="urn:microsoft.com/office/officeart/2005/8/layout/arrow2"/>
    <dgm:cxn modelId="{9C51FF55-6202-4297-B9DF-3974152F4615}" type="presOf" srcId="{C0A741B7-2288-48AD-80F8-14C9843D97C6}" destId="{D2D62CE0-7BBB-49CD-868E-AAF385E01035}" srcOrd="0" destOrd="0" presId="urn:microsoft.com/office/officeart/2005/8/layout/arrow2"/>
    <dgm:cxn modelId="{2F230211-7BF8-4738-95E1-A42C93D08A87}" type="presOf" srcId="{E271C2B9-7DB7-4AD6-8A4C-8AD07EDDB781}" destId="{8163953C-FACD-4E03-BF4B-0ABA20CFF2D0}" srcOrd="0" destOrd="0" presId="urn:microsoft.com/office/officeart/2005/8/layout/arrow2"/>
    <dgm:cxn modelId="{F59C5610-83A3-4990-B202-C7AE1917DBF6}" type="presParOf" srcId="{8163953C-FACD-4E03-BF4B-0ABA20CFF2D0}" destId="{CF619C54-6F5A-4933-93C2-1419BA0B5877}" srcOrd="0" destOrd="0" presId="urn:microsoft.com/office/officeart/2005/8/layout/arrow2"/>
    <dgm:cxn modelId="{CE1CCC02-2D7B-4A62-991E-D7761C8264BD}" type="presParOf" srcId="{8163953C-FACD-4E03-BF4B-0ABA20CFF2D0}" destId="{F14E17CA-E8F9-4BEA-9FD7-A188CB337763}" srcOrd="1" destOrd="0" presId="urn:microsoft.com/office/officeart/2005/8/layout/arrow2"/>
    <dgm:cxn modelId="{9CF93656-6F1B-4F15-9CB2-E14481E198CA}" type="presParOf" srcId="{F14E17CA-E8F9-4BEA-9FD7-A188CB337763}" destId="{BC439ADF-3AB7-4185-84E3-44C62BF87CA2}" srcOrd="0" destOrd="0" presId="urn:microsoft.com/office/officeart/2005/8/layout/arrow2"/>
    <dgm:cxn modelId="{ED34F9D3-EAA0-4D52-B781-33D022A30CF7}" type="presParOf" srcId="{F14E17CA-E8F9-4BEA-9FD7-A188CB337763}" destId="{D2D62CE0-7BBB-49CD-868E-AAF385E01035}" srcOrd="1" destOrd="0" presId="urn:microsoft.com/office/officeart/2005/8/layout/arrow2"/>
    <dgm:cxn modelId="{2E193149-4A50-4B94-991B-9F1F1C678AE0}" type="presParOf" srcId="{F14E17CA-E8F9-4BEA-9FD7-A188CB337763}" destId="{34FB140D-6A8D-4B9E-8B18-94A66A932C85}" srcOrd="2" destOrd="0" presId="urn:microsoft.com/office/officeart/2005/8/layout/arrow2"/>
    <dgm:cxn modelId="{61B54116-C04E-4B10-90C5-375DA4C0CB58}" type="presParOf" srcId="{F14E17CA-E8F9-4BEA-9FD7-A188CB337763}" destId="{5F1AA828-4AB6-427E-83F5-BAA9FCF2E979}" srcOrd="3" destOrd="0" presId="urn:microsoft.com/office/officeart/2005/8/layout/arrow2"/>
    <dgm:cxn modelId="{5AF272D2-9BDD-4E7E-AB44-0B6ED4C8C36A}" type="presParOf" srcId="{F14E17CA-E8F9-4BEA-9FD7-A188CB337763}" destId="{86751C7D-BE0A-47A7-9376-CDB6937F8FD9}" srcOrd="4" destOrd="0" presId="urn:microsoft.com/office/officeart/2005/8/layout/arrow2"/>
    <dgm:cxn modelId="{69B2223F-04F0-4987-A67B-DAD57532D404}" type="presParOf" srcId="{F14E17CA-E8F9-4BEA-9FD7-A188CB337763}" destId="{6A1E5909-4921-4FCE-9EEC-2C93E56CF831}" srcOrd="5" destOrd="0" presId="urn:microsoft.com/office/officeart/2005/8/layout/arrow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F619C54-6F5A-4933-93C2-1419BA0B5877}">
      <dsp:nvSpPr>
        <dsp:cNvPr id="0" name=""/>
        <dsp:cNvSpPr/>
      </dsp:nvSpPr>
      <dsp:spPr>
        <a:xfrm>
          <a:off x="0" y="0"/>
          <a:ext cx="8712968" cy="5445605"/>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C439ADF-3AB7-4185-84E3-44C62BF87CA2}">
      <dsp:nvSpPr>
        <dsp:cNvPr id="0" name=""/>
        <dsp:cNvSpPr/>
      </dsp:nvSpPr>
      <dsp:spPr>
        <a:xfrm>
          <a:off x="1106546" y="3844066"/>
          <a:ext cx="226537" cy="226537"/>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2D62CE0-7BBB-49CD-868E-AAF385E01035}">
      <dsp:nvSpPr>
        <dsp:cNvPr id="0" name=""/>
        <dsp:cNvSpPr/>
      </dsp:nvSpPr>
      <dsp:spPr>
        <a:xfrm>
          <a:off x="3146258" y="2869915"/>
          <a:ext cx="2578376" cy="13065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037" tIns="0" rIns="0" bIns="0" numCol="1" spcCol="1270" anchor="t" anchorCtr="0">
          <a:noAutofit/>
        </a:bodyPr>
        <a:lstStyle/>
        <a:p>
          <a:pPr lvl="0" algn="l" defTabSz="622300">
            <a:lnSpc>
              <a:spcPct val="90000"/>
            </a:lnSpc>
            <a:spcBef>
              <a:spcPct val="0"/>
            </a:spcBef>
            <a:spcAft>
              <a:spcPct val="35000"/>
            </a:spcAft>
          </a:pPr>
          <a:r>
            <a:rPr lang="it-IT" sz="1400" b="1" kern="1200" dirty="0" smtClean="0"/>
            <a:t>Dal 2007 </a:t>
          </a:r>
        </a:p>
        <a:p>
          <a:pPr lvl="0" algn="l" defTabSz="622300">
            <a:lnSpc>
              <a:spcPct val="90000"/>
            </a:lnSpc>
            <a:spcBef>
              <a:spcPct val="0"/>
            </a:spcBef>
            <a:spcAft>
              <a:spcPct val="35000"/>
            </a:spcAft>
          </a:pPr>
          <a:r>
            <a:rPr lang="it-IT" sz="1400" b="1" kern="1200" dirty="0" smtClean="0"/>
            <a:t>L’ISTITUTO TECNICO ECONOMICO di Ceccano attiva </a:t>
          </a:r>
          <a:r>
            <a:rPr lang="it-IT" sz="1400" b="1" i="1" kern="1200" dirty="0" smtClean="0"/>
            <a:t>percorsi integrati studio in aula e lavoro in azienda) - Alternanza Scuola Lavoro </a:t>
          </a:r>
          <a:endParaRPr lang="it-IT" sz="1400" kern="1200" dirty="0"/>
        </a:p>
      </dsp:txBody>
      <dsp:txXfrm>
        <a:off x="3146258" y="2869915"/>
        <a:ext cx="2578376" cy="1306552"/>
      </dsp:txXfrm>
    </dsp:sp>
    <dsp:sp modelId="{34FB140D-6A8D-4B9E-8B18-94A66A932C85}">
      <dsp:nvSpPr>
        <dsp:cNvPr id="0" name=""/>
        <dsp:cNvSpPr/>
      </dsp:nvSpPr>
      <dsp:spPr>
        <a:xfrm>
          <a:off x="3106173" y="2363950"/>
          <a:ext cx="409509" cy="409509"/>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1AA828-4AB6-427E-83F5-BAA9FCF2E979}">
      <dsp:nvSpPr>
        <dsp:cNvPr id="0" name=""/>
        <dsp:cNvSpPr/>
      </dsp:nvSpPr>
      <dsp:spPr>
        <a:xfrm>
          <a:off x="3310927" y="2568705"/>
          <a:ext cx="2091112" cy="29624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6991" tIns="0" rIns="0" bIns="0" numCol="1" spcCol="1270" anchor="t" anchorCtr="0">
          <a:noAutofit/>
        </a:bodyPr>
        <a:lstStyle/>
        <a:p>
          <a:pPr lvl="0" algn="l" defTabSz="622300">
            <a:lnSpc>
              <a:spcPct val="90000"/>
            </a:lnSpc>
            <a:spcBef>
              <a:spcPct val="0"/>
            </a:spcBef>
            <a:spcAft>
              <a:spcPct val="35000"/>
            </a:spcAft>
          </a:pPr>
          <a:endParaRPr lang="it-IT" sz="1400" kern="1200" dirty="0"/>
        </a:p>
      </dsp:txBody>
      <dsp:txXfrm>
        <a:off x="3310927" y="2568705"/>
        <a:ext cx="2091112" cy="2962409"/>
      </dsp:txXfrm>
    </dsp:sp>
    <dsp:sp modelId="{86751C7D-BE0A-47A7-9376-CDB6937F8FD9}">
      <dsp:nvSpPr>
        <dsp:cNvPr id="0" name=""/>
        <dsp:cNvSpPr/>
      </dsp:nvSpPr>
      <dsp:spPr>
        <a:xfrm>
          <a:off x="5510952" y="1463247"/>
          <a:ext cx="566342" cy="566342"/>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A1E5909-4921-4FCE-9EEC-2C93E56CF831}">
      <dsp:nvSpPr>
        <dsp:cNvPr id="0" name=""/>
        <dsp:cNvSpPr/>
      </dsp:nvSpPr>
      <dsp:spPr>
        <a:xfrm>
          <a:off x="5794123" y="1746419"/>
          <a:ext cx="2091112" cy="37846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0093" tIns="0" rIns="0" bIns="0" numCol="1" spcCol="1270" anchor="t" anchorCtr="0">
          <a:noAutofit/>
        </a:bodyPr>
        <a:lstStyle/>
        <a:p>
          <a:pPr lvl="0" algn="l" defTabSz="622300">
            <a:lnSpc>
              <a:spcPct val="90000"/>
            </a:lnSpc>
            <a:spcBef>
              <a:spcPct val="0"/>
            </a:spcBef>
            <a:spcAft>
              <a:spcPct val="35000"/>
            </a:spcAft>
          </a:pPr>
          <a:endParaRPr lang="it-IT" sz="1400" b="1" i="1" kern="1200" dirty="0" smtClean="0"/>
        </a:p>
        <a:p>
          <a:pPr lvl="0" algn="l" defTabSz="622300">
            <a:lnSpc>
              <a:spcPct val="90000"/>
            </a:lnSpc>
            <a:spcBef>
              <a:spcPct val="0"/>
            </a:spcBef>
            <a:spcAft>
              <a:spcPct val="35000"/>
            </a:spcAft>
          </a:pPr>
          <a:endParaRPr lang="it-IT" sz="1400" b="1" i="1" kern="1200" dirty="0" smtClean="0"/>
        </a:p>
        <a:p>
          <a:pPr lvl="0" algn="l" defTabSz="622300">
            <a:lnSpc>
              <a:spcPct val="90000"/>
            </a:lnSpc>
            <a:spcBef>
              <a:spcPct val="0"/>
            </a:spcBef>
            <a:spcAft>
              <a:spcPct val="35000"/>
            </a:spcAft>
          </a:pPr>
          <a:endParaRPr lang="it-IT" sz="1400" b="1" i="1" kern="1200" dirty="0" smtClean="0"/>
        </a:p>
        <a:p>
          <a:pPr lvl="0" algn="l" defTabSz="622300">
            <a:lnSpc>
              <a:spcPct val="90000"/>
            </a:lnSpc>
            <a:spcBef>
              <a:spcPct val="0"/>
            </a:spcBef>
            <a:spcAft>
              <a:spcPct val="35000"/>
            </a:spcAft>
          </a:pPr>
          <a:r>
            <a:rPr lang="it-IT" sz="1400" b="1" i="1" kern="1200" dirty="0" smtClean="0"/>
            <a:t>C</a:t>
          </a:r>
          <a:r>
            <a:rPr lang="it-IT" sz="1400" b="1" kern="1200" dirty="0" smtClean="0"/>
            <a:t>ON L’ENTRATA IN VIGORE DELLA LEGGE 107/15  </a:t>
          </a:r>
          <a:r>
            <a:rPr lang="it-IT" sz="1400" b="1" i="1" kern="1200" dirty="0" smtClean="0"/>
            <a:t>a partire dalle attuali classi terze i percorsi di Alternanza Scuola Lavoro diventano obbligatori </a:t>
          </a:r>
          <a:endParaRPr lang="it-IT" sz="1400" kern="1200" dirty="0"/>
        </a:p>
      </dsp:txBody>
      <dsp:txXfrm>
        <a:off x="5794123" y="1746419"/>
        <a:ext cx="2091112" cy="3784695"/>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B3B9C6-1072-4776-AB72-C3E587683810}" type="datetimeFigureOut">
              <a:rPr lang="it-IT" smtClean="0"/>
              <a:pPr/>
              <a:t>15/11/2016</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A3366D-F105-470B-A988-3108125C8AA7}" type="slidenum">
              <a:rPr lang="it-IT" smtClean="0"/>
              <a:pPr/>
              <a:t>‹N›</a:t>
            </a:fld>
            <a:endParaRPr lang="it-IT"/>
          </a:p>
        </p:txBody>
      </p:sp>
    </p:spTree>
    <p:extLst>
      <p:ext uri="{BB962C8B-B14F-4D97-AF65-F5344CB8AC3E}">
        <p14:creationId xmlns="" xmlns:p14="http://schemas.microsoft.com/office/powerpoint/2010/main" val="40702279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92A3366D-F105-470B-A988-3108125C8AA7}" type="slidenum">
              <a:rPr lang="it-IT" smtClean="0"/>
              <a:pPr/>
              <a:t>23</a:t>
            </a:fld>
            <a:endParaRPr lang="it-IT"/>
          </a:p>
        </p:txBody>
      </p:sp>
    </p:spTree>
    <p:extLst>
      <p:ext uri="{BB962C8B-B14F-4D97-AF65-F5344CB8AC3E}">
        <p14:creationId xmlns="" xmlns:p14="http://schemas.microsoft.com/office/powerpoint/2010/main" val="13744561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4B6055F8-1D02-4417-9241-55C834FD9970}" type="datetimeFigureOut">
              <a:rPr lang="it-IT" smtClean="0"/>
              <a:pPr/>
              <a:t>15/11/2016</a:t>
            </a:fld>
            <a:endParaRPr lang="it-IT"/>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it-IT"/>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B007B441-5312-499D-93C3-6E37886527FA}" type="slidenum">
              <a:rPr lang="it-IT" smtClean="0"/>
              <a:pPr/>
              <a:t>‹N›</a:t>
            </a:fld>
            <a:endParaRPr lang="it-IT"/>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Vertical Text Placeholder 2"/>
          <p:cNvSpPr>
            <a:spLocks noGrp="1"/>
          </p:cNvSpPr>
          <p:nvPr>
            <p:ph type="body" orient="vert" idx="1"/>
          </p:nvPr>
        </p:nvSpPr>
        <p:spPr/>
        <p:txBody>
          <a:bodyPr vert="eaVert" anchor="ct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4B6055F8-1D02-4417-9241-55C834FD9970}" type="datetimeFigureOut">
              <a:rPr lang="it-IT" smtClean="0"/>
              <a:pPr/>
              <a:t>15/11/2016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007B441-5312-499D-93C3-6E37886527FA}" type="slidenum">
              <a:rPr lang="it-IT" smtClean="0"/>
              <a:pPr/>
              <a:t>‹N›</a:t>
            </a:fld>
            <a:endParaRPr lang="it-IT"/>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4B6055F8-1D02-4417-9241-55C834FD9970}" type="datetimeFigureOut">
              <a:rPr lang="it-IT" smtClean="0"/>
              <a:pPr/>
              <a:t>15/11/2016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007B441-5312-499D-93C3-6E37886527FA}" type="slidenum">
              <a:rPr lang="it-IT" smtClean="0"/>
              <a:pPr/>
              <a:t>‹N›</a:t>
            </a:fld>
            <a:endParaRPr lang="it-IT"/>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4B6055F8-1D02-4417-9241-55C834FD9970}" type="datetimeFigureOut">
              <a:rPr lang="it-IT" smtClean="0"/>
              <a:pPr/>
              <a:t>15/11/2016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007B441-5312-499D-93C3-6E37886527FA}" type="slidenum">
              <a:rPr lang="it-IT" smtClean="0"/>
              <a:pPr/>
              <a:t>‹N›</a:t>
            </a:fld>
            <a:endParaRPr lang="it-IT"/>
          </a:p>
        </p:txBody>
      </p:sp>
      <p:sp>
        <p:nvSpPr>
          <p:cNvPr id="11" name="Title 10"/>
          <p:cNvSpPr>
            <a:spLocks noGrp="1"/>
          </p:cNvSpPr>
          <p:nvPr>
            <p:ph type="title"/>
          </p:nvPr>
        </p:nvSpPr>
        <p:spPr/>
        <p:txBody>
          <a:bodyPr/>
          <a:lstStyle/>
          <a:p>
            <a:r>
              <a:rPr lang="it-IT" smtClean="0"/>
              <a:t>Fare clic per modificare lo stile del titolo</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4B6055F8-1D02-4417-9241-55C834FD9970}" type="datetimeFigureOut">
              <a:rPr lang="it-IT" smtClean="0"/>
              <a:pPr/>
              <a:t>15/11/2016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007B441-5312-499D-93C3-6E37886527FA}" type="slidenum">
              <a:rPr lang="it-IT" smtClean="0"/>
              <a:pPr/>
              <a:t>‹N›</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6055F8-1D02-4417-9241-55C834FD9970}" type="datetimeFigureOut">
              <a:rPr lang="it-IT" smtClean="0"/>
              <a:pPr/>
              <a:t>15/11/2016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007B441-5312-499D-93C3-6E37886527FA}" type="slidenum">
              <a:rPr lang="it-IT" smtClean="0"/>
              <a:pPr/>
              <a:t>‹N›</a:t>
            </a:fld>
            <a:endParaRPr lang="it-IT"/>
          </a:p>
        </p:txBody>
      </p:sp>
      <p:sp>
        <p:nvSpPr>
          <p:cNvPr id="12" name="Title 11"/>
          <p:cNvSpPr>
            <a:spLocks noGrp="1"/>
          </p:cNvSpPr>
          <p:nvPr>
            <p:ph type="title"/>
          </p:nvPr>
        </p:nvSpPr>
        <p:spPr/>
        <p:txBody>
          <a:bodyPr/>
          <a:lstStyle>
            <a:lvl1pPr>
              <a:defRPr>
                <a:solidFill>
                  <a:schemeClr val="tx2"/>
                </a:solidFill>
              </a:defRPr>
            </a:lvl1pPr>
          </a:lstStyle>
          <a:p>
            <a:r>
              <a:rPr lang="it-IT" smtClean="0"/>
              <a:t>Fare clic per modificare lo stile del titolo</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4B6055F8-1D02-4417-9241-55C834FD9970}" type="datetimeFigureOut">
              <a:rPr lang="it-IT" smtClean="0"/>
              <a:pPr/>
              <a:t>15/11/2016</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007B441-5312-499D-93C3-6E37886527FA}" type="slidenum">
              <a:rPr lang="it-IT" smtClean="0"/>
              <a:pPr/>
              <a:t>‹N›</a:t>
            </a:fld>
            <a:endParaRPr lang="it-IT"/>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4B6055F8-1D02-4417-9241-55C834FD9970}" type="datetimeFigureOut">
              <a:rPr lang="it-IT" smtClean="0"/>
              <a:pPr/>
              <a:t>15/11/2016</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007B441-5312-499D-93C3-6E37886527FA}" type="slidenum">
              <a:rPr lang="it-IT" smtClean="0"/>
              <a:pPr/>
              <a:t>‹N›</a:t>
            </a:fld>
            <a:endParaRPr lang="it-IT"/>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6055F8-1D02-4417-9241-55C834FD9970}" type="datetimeFigureOut">
              <a:rPr lang="it-IT" smtClean="0"/>
              <a:pPr/>
              <a:t>15/11/2016</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it-IT" smtClean="0"/>
              <a:t>Fare clic per modificare lo stile del titolo</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4B6055F8-1D02-4417-9241-55C834FD9970}" type="datetimeFigureOut">
              <a:rPr lang="it-IT" smtClean="0"/>
              <a:pPr/>
              <a:t>15/11/2016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it-IT" smtClean="0"/>
              <a:t>Fare clic per modificare lo stile del titolo</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4B6055F8-1D02-4417-9241-55C834FD9970}" type="datetimeFigureOut">
              <a:rPr lang="it-IT" smtClean="0"/>
              <a:pPr/>
              <a:t>15/11/2016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4B6055F8-1D02-4417-9241-55C834FD9970}" type="datetimeFigureOut">
              <a:rPr lang="it-IT" smtClean="0"/>
              <a:pPr/>
              <a:t>15/11/2016</a:t>
            </a:fld>
            <a:endParaRPr lang="it-IT"/>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it-IT"/>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B007B441-5312-499D-93C3-6E37886527FA}"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 Id="rId4" Type="http://schemas.openxmlformats.org/officeDocument/2006/relationships/image" Target="../media/image6.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hyperlink" Target="SCHEDA%20valstud.docx" TargetMode="External"/><Relationship Id="rId7" Type="http://schemas.openxmlformats.org/officeDocument/2006/relationships/hyperlink" Target="uda_ASL_2015-16CLASSE%20QUARTA.doc" TargetMode="External"/><Relationship Id="rId2" Type="http://schemas.openxmlformats.org/officeDocument/2006/relationships/hyperlink" Target="procedura%20asl.docx" TargetMode="External"/><Relationship Id="rId1" Type="http://schemas.openxmlformats.org/officeDocument/2006/relationships/slideLayout" Target="../slideLayouts/slideLayout6.xml"/><Relationship Id="rId6" Type="http://schemas.openxmlformats.org/officeDocument/2006/relationships/hyperlink" Target="all-%20accordo%20di%20tirocinio%20quinte_15-16%20(1).docx" TargetMode="External"/><Relationship Id="rId5" Type="http://schemas.openxmlformats.org/officeDocument/2006/relationships/hyperlink" Target="all-%20accordo%20di%20tirocinio%20quarte_15-16.docx" TargetMode="External"/><Relationship Id="rId4" Type="http://schemas.openxmlformats.org/officeDocument/2006/relationships/hyperlink" Target="all-%20accordo%20di%20tirocinio%20terze_15-16.docx" TargetMode="External"/></Relationships>
</file>

<file path=ppt/slides/_rels/slide22.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slideLayout" Target="../slideLayouts/slideLayout2.xml"/><Relationship Id="rId1" Type="http://schemas.openxmlformats.org/officeDocument/2006/relationships/video" Target="file:///E:\presentazione\spot%20alternanza%202014%2015hd(1)%20(1).mp4"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diagramLayout" Target="../diagrams/layout1.xml"/><Relationship Id="rId7" Type="http://schemas.openxmlformats.org/officeDocument/2006/relationships/image" Target="../media/image7.jpe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image" Target="../media/image9.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ISTITUTO ISTRUZIONE SUPERIORE </a:t>
            </a:r>
            <a:br>
              <a:rPr lang="it-IT" dirty="0" smtClean="0"/>
            </a:br>
            <a:r>
              <a:rPr lang="it-IT" dirty="0" smtClean="0"/>
              <a:t>DI CECCANO</a:t>
            </a:r>
            <a:endParaRPr lang="it-IT" dirty="0"/>
          </a:p>
        </p:txBody>
      </p:sp>
      <p:sp>
        <p:nvSpPr>
          <p:cNvPr id="3" name="Segnaposto contenuto 2"/>
          <p:cNvSpPr>
            <a:spLocks noGrp="1"/>
          </p:cNvSpPr>
          <p:nvPr>
            <p:ph type="body" idx="1"/>
          </p:nvPr>
        </p:nvSpPr>
        <p:spPr>
          <a:xfrm>
            <a:off x="699248" y="3573016"/>
            <a:ext cx="7833192" cy="1694487"/>
          </a:xfrm>
        </p:spPr>
        <p:txBody>
          <a:bodyPr>
            <a:normAutofit lnSpcReduction="10000"/>
          </a:bodyPr>
          <a:lstStyle/>
          <a:p>
            <a:r>
              <a:rPr lang="it-IT" dirty="0" smtClean="0"/>
              <a:t>ISTITUTO TECNICO ECONOMICO DI CECCANO</a:t>
            </a:r>
          </a:p>
          <a:p>
            <a:r>
              <a:rPr lang="it-IT" dirty="0" smtClean="0"/>
              <a:t>ISTITUTO TECNICO ECONOMICO DI CEPRANO</a:t>
            </a:r>
          </a:p>
          <a:p>
            <a:r>
              <a:rPr lang="it-IT" dirty="0" smtClean="0"/>
              <a:t> ISTITUTO PROFESSIONALE DEI SERVIZI PER L’ENOGASTRONOMIA E L’OSPITALITA’ ALBERGHIERA DI CECCANO</a:t>
            </a:r>
            <a:endParaRPr lang="it-IT" dirty="0"/>
          </a:p>
        </p:txBody>
      </p:sp>
      <p:pic>
        <p:nvPicPr>
          <p:cNvPr id="1026"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3923928" y="5085184"/>
            <a:ext cx="1440000" cy="11687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475656" y="5085184"/>
            <a:ext cx="1285875" cy="12684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4" name="Immagine 3"/>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6372200" y="5049882"/>
            <a:ext cx="1584176" cy="1143887"/>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Segnaposto contenuto 4"/>
          <p:cNvGraphicFramePr>
            <a:graphicFrameLocks noGrp="1"/>
          </p:cNvGraphicFramePr>
          <p:nvPr>
            <p:ph idx="1"/>
            <p:extLst>
              <p:ext uri="{D42A27DB-BD31-4B8C-83A1-F6EECF244321}">
                <p14:modId xmlns="" xmlns:p14="http://schemas.microsoft.com/office/powerpoint/2010/main" val="1388349370"/>
              </p:ext>
            </p:extLst>
          </p:nvPr>
        </p:nvGraphicFramePr>
        <p:xfrm>
          <a:off x="395536" y="1484784"/>
          <a:ext cx="8568952" cy="4300024"/>
        </p:xfrm>
        <a:graphic>
          <a:graphicData uri="http://schemas.openxmlformats.org/drawingml/2006/table">
            <a:tbl>
              <a:tblPr firstRow="1" firstCol="1" bandRow="1"/>
              <a:tblGrid>
                <a:gridCol w="1944216"/>
                <a:gridCol w="1008112"/>
                <a:gridCol w="5616624"/>
              </a:tblGrid>
              <a:tr h="1008112">
                <a:tc>
                  <a:txBody>
                    <a:bodyPr/>
                    <a:lstStyle/>
                    <a:p>
                      <a:pPr>
                        <a:lnSpc>
                          <a:spcPct val="115000"/>
                        </a:lnSpc>
                        <a:spcAft>
                          <a:spcPts val="0"/>
                        </a:spcAft>
                      </a:pPr>
                      <a:r>
                        <a:rPr lang="it-IT" sz="2000" b="1" dirty="0" smtClean="0">
                          <a:effectLst/>
                          <a:latin typeface="Times New Roman"/>
                          <a:ea typeface="Times New Roman"/>
                          <a:cs typeface="Times New Roman"/>
                        </a:rPr>
                        <a:t>TECNICO ECONOMICO</a:t>
                      </a:r>
                      <a:endParaRPr lang="it-IT" sz="2800" dirty="0" smtClean="0">
                        <a:effectLst/>
                        <a:latin typeface="Calibri"/>
                        <a:ea typeface="Times New Roman"/>
                        <a:cs typeface="Times New Roman"/>
                      </a:endParaRPr>
                    </a:p>
                    <a:p>
                      <a:pPr algn="just">
                        <a:lnSpc>
                          <a:spcPct val="115000"/>
                        </a:lnSpc>
                        <a:spcAft>
                          <a:spcPts val="0"/>
                        </a:spcAft>
                      </a:pPr>
                      <a:r>
                        <a:rPr lang="it-IT" sz="2000" dirty="0">
                          <a:effectLst/>
                          <a:latin typeface="Times New Roman"/>
                          <a:ea typeface="Times New Roman"/>
                          <a:cs typeface="Times New Roman"/>
                        </a:rPr>
                        <a:t> </a:t>
                      </a:r>
                      <a:endParaRPr lang="it-IT" sz="2800" dirty="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2000" b="1" dirty="0">
                          <a:effectLst/>
                          <a:latin typeface="Times New Roman"/>
                          <a:ea typeface="Times New Roman"/>
                          <a:cs typeface="Times New Roman"/>
                        </a:rPr>
                        <a:t>tempi</a:t>
                      </a:r>
                      <a:endParaRPr lang="it-IT" sz="2800" dirty="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2000" b="1" dirty="0">
                          <a:effectLst/>
                          <a:latin typeface="Times New Roman"/>
                          <a:ea typeface="Times New Roman"/>
                          <a:cs typeface="Times New Roman"/>
                        </a:rPr>
                        <a:t>attività</a:t>
                      </a:r>
                      <a:endParaRPr lang="it-IT" sz="2800" dirty="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48464">
                <a:tc>
                  <a:txBody>
                    <a:bodyPr/>
                    <a:lstStyle/>
                    <a:p>
                      <a:pPr marL="342900" marR="0" lvl="0" indent="-342900" algn="just" defTabSz="914400" rtl="0" eaLnBrk="1" fontAlgn="auto" latinLnBrk="0" hangingPunct="1">
                        <a:lnSpc>
                          <a:spcPct val="115000"/>
                        </a:lnSpc>
                        <a:spcBef>
                          <a:spcPts val="0"/>
                        </a:spcBef>
                        <a:spcAft>
                          <a:spcPts val="0"/>
                        </a:spcAft>
                        <a:buClrTx/>
                        <a:buSzTx/>
                        <a:buFontTx/>
                        <a:buNone/>
                        <a:tabLst/>
                        <a:defRPr/>
                      </a:pPr>
                      <a:r>
                        <a:rPr lang="it-IT" sz="2000" b="1" kern="1200" dirty="0" smtClean="0">
                          <a:solidFill>
                            <a:schemeClr val="tx1"/>
                          </a:solidFill>
                          <a:effectLst/>
                          <a:latin typeface="Times New Roman"/>
                          <a:ea typeface="Times New Roman"/>
                          <a:cs typeface="Times New Roman"/>
                        </a:rPr>
                        <a:t>Classi quarte e </a:t>
                      </a:r>
                      <a:r>
                        <a:rPr lang="it-IT" sz="2000" b="1" dirty="0" smtClean="0">
                          <a:effectLst/>
                          <a:latin typeface="Times New Roman"/>
                          <a:ea typeface="Times New Roman"/>
                          <a:cs typeface="Times New Roman"/>
                        </a:rPr>
                        <a:t>quinte</a:t>
                      </a:r>
                      <a:endParaRPr lang="it-IT" sz="2800" b="1" dirty="0" smtClean="0">
                        <a:effectLst/>
                        <a:latin typeface="Calibri"/>
                        <a:ea typeface="Times New Roman"/>
                        <a:cs typeface="Times New Roman"/>
                      </a:endParaRPr>
                    </a:p>
                    <a:p>
                      <a:pPr marL="342900" lvl="0" indent="-342900" algn="just" defTabSz="914400" rtl="0" eaLnBrk="1" latinLnBrk="0" hangingPunct="1">
                        <a:lnSpc>
                          <a:spcPct val="115000"/>
                        </a:lnSpc>
                        <a:spcAft>
                          <a:spcPts val="0"/>
                        </a:spcAft>
                      </a:pPr>
                      <a:r>
                        <a:rPr lang="it-IT" sz="2000" kern="1200" dirty="0" smtClean="0">
                          <a:solidFill>
                            <a:schemeClr val="tx1"/>
                          </a:solidFill>
                          <a:effectLst/>
                          <a:latin typeface="Times New Roman"/>
                          <a:ea typeface="Times New Roman"/>
                          <a:cs typeface="Times New Roman"/>
                        </a:rPr>
                        <a:t> </a:t>
                      </a:r>
                      <a:r>
                        <a:rPr lang="it-IT" sz="2000" kern="1200" dirty="0">
                          <a:solidFill>
                            <a:schemeClr val="tx1"/>
                          </a:solidFill>
                          <a:effectLst/>
                          <a:latin typeface="Times New Roman"/>
                          <a:ea typeface="Times New Roman"/>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lvl="0" indent="0" algn="just" defTabSz="914400" rtl="0" eaLnBrk="1" latinLnBrk="0" hangingPunct="1">
                        <a:spcAft>
                          <a:spcPts val="0"/>
                        </a:spcAft>
                        <a:buFont typeface="+mj-lt"/>
                        <a:buNone/>
                      </a:pPr>
                      <a:r>
                        <a:rPr lang="it-IT" sz="2000" b="1" kern="1200" dirty="0" smtClean="0">
                          <a:solidFill>
                            <a:schemeClr val="tx1"/>
                          </a:solidFill>
                          <a:effectLst/>
                          <a:latin typeface="Times New Roman"/>
                          <a:ea typeface="Times New Roman"/>
                          <a:cs typeface="Times New Roman"/>
                        </a:rPr>
                        <a:t>140.ore</a:t>
                      </a:r>
                      <a:endParaRPr lang="it-IT" sz="2000" b="1" kern="1200" dirty="0">
                        <a:solidFill>
                          <a:schemeClr val="tx1"/>
                        </a:solidFill>
                        <a:effectLst/>
                        <a:latin typeface="Times New Roman"/>
                        <a:ea typeface="Times New Roman"/>
                        <a:cs typeface="Times New Roman"/>
                      </a:endParaRPr>
                    </a:p>
                    <a:p>
                      <a:pPr marL="342900" lvl="0" indent="-342900" algn="just" defTabSz="914400" rtl="0" eaLnBrk="1" latinLnBrk="0" hangingPunct="1">
                        <a:lnSpc>
                          <a:spcPct val="115000"/>
                        </a:lnSpc>
                        <a:spcAft>
                          <a:spcPts val="0"/>
                        </a:spcAft>
                      </a:pPr>
                      <a:r>
                        <a:rPr lang="it-IT" sz="2000" kern="1200" dirty="0">
                          <a:solidFill>
                            <a:schemeClr val="tx1"/>
                          </a:solidFill>
                          <a:effectLst/>
                          <a:latin typeface="Times New Roman"/>
                          <a:ea typeface="Times New Roman"/>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defTabSz="914400" rtl="0" eaLnBrk="1" latinLnBrk="0" hangingPunct="1">
                        <a:spcAft>
                          <a:spcPts val="0"/>
                        </a:spcAft>
                        <a:buFont typeface="+mj-lt"/>
                        <a:buAutoNum type="alphaLcPeriod"/>
                      </a:pPr>
                      <a:r>
                        <a:rPr lang="it-IT" sz="2000" kern="1200" dirty="0">
                          <a:solidFill>
                            <a:schemeClr val="tx1"/>
                          </a:solidFill>
                          <a:effectLst/>
                          <a:latin typeface="Times New Roman"/>
                          <a:ea typeface="Times New Roman"/>
                          <a:cs typeface="Times New Roman"/>
                        </a:rPr>
                        <a:t>100 ore in azienda </a:t>
                      </a:r>
                      <a:r>
                        <a:rPr lang="it-IT" sz="2000" kern="1200" dirty="0" smtClean="0">
                          <a:solidFill>
                            <a:schemeClr val="tx1"/>
                          </a:solidFill>
                          <a:effectLst/>
                          <a:latin typeface="Times New Roman"/>
                          <a:ea typeface="Times New Roman"/>
                          <a:cs typeface="Times New Roman"/>
                        </a:rPr>
                        <a:t>del territorio o all’estero  (4settimane</a:t>
                      </a:r>
                      <a:r>
                        <a:rPr lang="it-IT" sz="2000" kern="1200" dirty="0">
                          <a:solidFill>
                            <a:schemeClr val="tx1"/>
                          </a:solidFill>
                          <a:effectLst/>
                          <a:latin typeface="Times New Roman"/>
                          <a:ea typeface="Times New Roman"/>
                          <a:cs typeface="Times New Roman"/>
                        </a:rPr>
                        <a:t>, escluso il sabato e la domenica)</a:t>
                      </a:r>
                    </a:p>
                    <a:p>
                      <a:pPr marL="342900" lvl="0" indent="-342900" algn="just" defTabSz="914400" rtl="0" eaLnBrk="1" latinLnBrk="0" hangingPunct="1">
                        <a:spcAft>
                          <a:spcPts val="0"/>
                        </a:spcAft>
                      </a:pPr>
                      <a:r>
                        <a:rPr lang="it-IT" sz="2000" kern="1200" dirty="0" smtClean="0">
                          <a:solidFill>
                            <a:schemeClr val="tx1"/>
                          </a:solidFill>
                          <a:effectLst/>
                          <a:latin typeface="Times New Roman"/>
                          <a:ea typeface="Times New Roman"/>
                          <a:cs typeface="Times New Roman"/>
                        </a:rPr>
                        <a:t>40 ore così composte: </a:t>
                      </a:r>
                    </a:p>
                    <a:p>
                      <a:pPr marL="342900" lvl="0" indent="-342900" algn="just" defTabSz="914400" rtl="0" eaLnBrk="1" latinLnBrk="0" hangingPunct="1">
                        <a:spcAft>
                          <a:spcPts val="0"/>
                        </a:spcAft>
                      </a:pPr>
                      <a:r>
                        <a:rPr lang="it-IT" sz="2000" kern="1200" dirty="0" smtClean="0">
                          <a:solidFill>
                            <a:schemeClr val="tx1"/>
                          </a:solidFill>
                          <a:effectLst/>
                          <a:latin typeface="Times New Roman"/>
                          <a:ea typeface="Times New Roman"/>
                          <a:cs typeface="Times New Roman"/>
                        </a:rPr>
                        <a:t>4 ore corso formazione Sicurezza </a:t>
                      </a:r>
                      <a:r>
                        <a:rPr lang="it-IT" sz="2000" kern="1200" dirty="0" err="1" smtClean="0">
                          <a:solidFill>
                            <a:schemeClr val="tx1"/>
                          </a:solidFill>
                          <a:effectLst/>
                          <a:latin typeface="Times New Roman"/>
                          <a:ea typeface="Times New Roman"/>
                          <a:cs typeface="Times New Roman"/>
                        </a:rPr>
                        <a:t>D.Lgs</a:t>
                      </a:r>
                      <a:r>
                        <a:rPr lang="it-IT" sz="2000" kern="1200" dirty="0" smtClean="0">
                          <a:solidFill>
                            <a:schemeClr val="tx1"/>
                          </a:solidFill>
                          <a:effectLst/>
                          <a:latin typeface="Times New Roman"/>
                          <a:ea typeface="Times New Roman"/>
                          <a:cs typeface="Times New Roman"/>
                        </a:rPr>
                        <a:t> 81/08 (formazione specifica in azienda)</a:t>
                      </a:r>
                    </a:p>
                    <a:p>
                      <a:pPr marL="342900" lvl="0" indent="-342900" algn="just" defTabSz="914400" rtl="0" eaLnBrk="1" latinLnBrk="0" hangingPunct="1">
                        <a:spcAft>
                          <a:spcPts val="0"/>
                        </a:spcAft>
                      </a:pPr>
                      <a:r>
                        <a:rPr lang="it-IT" sz="2000" kern="1200" dirty="0" smtClean="0">
                          <a:solidFill>
                            <a:schemeClr val="tx1"/>
                          </a:solidFill>
                          <a:effectLst/>
                          <a:latin typeface="Times New Roman"/>
                          <a:ea typeface="Times New Roman"/>
                          <a:cs typeface="Times New Roman"/>
                        </a:rPr>
                        <a:t>8 ore per bilancio competenze, CV, formazione per colloquio, conoscenza mondo del lavoro anche con esperti esterni</a:t>
                      </a:r>
                    </a:p>
                    <a:p>
                      <a:pPr marL="342900" lvl="0" indent="-342900" algn="just" defTabSz="914400" rtl="0" eaLnBrk="1" latinLnBrk="0" hangingPunct="1">
                        <a:spcAft>
                          <a:spcPts val="0"/>
                        </a:spcAft>
                      </a:pPr>
                      <a:r>
                        <a:rPr lang="it-IT" sz="2000" kern="1200" dirty="0" smtClean="0">
                          <a:solidFill>
                            <a:schemeClr val="tx1"/>
                          </a:solidFill>
                          <a:effectLst/>
                          <a:latin typeface="Times New Roman"/>
                          <a:ea typeface="Times New Roman"/>
                          <a:cs typeface="Times New Roman"/>
                        </a:rPr>
                        <a:t>28 ore impresa simulata CONFAO</a:t>
                      </a:r>
                      <a:endParaRPr lang="it-IT" sz="2000" kern="1200" dirty="0">
                        <a:solidFill>
                          <a:schemeClr val="tx1"/>
                        </a:solidFill>
                        <a:effectLst/>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CasellaDiTesto 5"/>
          <p:cNvSpPr txBox="1"/>
          <p:nvPr/>
        </p:nvSpPr>
        <p:spPr>
          <a:xfrm>
            <a:off x="539552" y="5877272"/>
            <a:ext cx="8280920" cy="646331"/>
          </a:xfrm>
          <a:prstGeom prst="rect">
            <a:avLst/>
          </a:prstGeom>
          <a:noFill/>
        </p:spPr>
        <p:txBody>
          <a:bodyPr wrap="square" rtlCol="0">
            <a:spAutoFit/>
          </a:bodyPr>
          <a:lstStyle/>
          <a:p>
            <a:r>
              <a:rPr lang="it-IT" dirty="0" smtClean="0"/>
              <a:t>NB. Per i tirocini in A.S.L. all’estero ERASMUS PLUS</a:t>
            </a:r>
          </a:p>
          <a:p>
            <a:r>
              <a:rPr lang="it-IT" dirty="0" smtClean="0"/>
              <a:t>sono previsti corsi di lingua del Paese ospitante</a:t>
            </a:r>
            <a:endParaRPr lang="it-IT" dirty="0"/>
          </a:p>
        </p:txBody>
      </p:sp>
      <p:sp>
        <p:nvSpPr>
          <p:cNvPr id="7" name="Titolo 1"/>
          <p:cNvSpPr txBox="1">
            <a:spLocks/>
          </p:cNvSpPr>
          <p:nvPr/>
        </p:nvSpPr>
        <p:spPr>
          <a:xfrm>
            <a:off x="755576" y="404664"/>
            <a:ext cx="7756263" cy="105425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it-IT" sz="3600" dirty="0" smtClean="0"/>
              <a:t>Attuazione dell’Alternanza</a:t>
            </a:r>
          </a:p>
          <a:p>
            <a:r>
              <a:rPr lang="it-IT" sz="3600" dirty="0" smtClean="0"/>
              <a:t>IIS Ceccano</a:t>
            </a:r>
            <a:endParaRPr lang="it-IT" sz="3600" dirty="0"/>
          </a:p>
        </p:txBody>
      </p:sp>
      <p:sp>
        <p:nvSpPr>
          <p:cNvPr id="3" name="Titolo 2"/>
          <p:cNvSpPr>
            <a:spLocks noGrp="1"/>
          </p:cNvSpPr>
          <p:nvPr>
            <p:ph type="title"/>
          </p:nvPr>
        </p:nvSpPr>
        <p:spPr/>
        <p:txBody>
          <a:bodyPr/>
          <a:lstStyle/>
          <a:p>
            <a:r>
              <a:rPr lang="it-IT" dirty="0" smtClean="0"/>
              <a:t/>
            </a:r>
            <a:br>
              <a:rPr lang="it-IT" dirty="0" smtClean="0"/>
            </a:br>
            <a:endParaRPr lang="it-IT" dirty="0"/>
          </a:p>
        </p:txBody>
      </p:sp>
    </p:spTree>
    <p:extLst>
      <p:ext uri="{BB962C8B-B14F-4D97-AF65-F5344CB8AC3E}">
        <p14:creationId xmlns="" xmlns:p14="http://schemas.microsoft.com/office/powerpoint/2010/main" val="5326460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Segnaposto contenuto 4"/>
          <p:cNvGraphicFramePr>
            <a:graphicFrameLocks noGrp="1"/>
          </p:cNvGraphicFramePr>
          <p:nvPr>
            <p:ph idx="1"/>
            <p:extLst>
              <p:ext uri="{D42A27DB-BD31-4B8C-83A1-F6EECF244321}">
                <p14:modId xmlns="" xmlns:p14="http://schemas.microsoft.com/office/powerpoint/2010/main" val="1738949380"/>
              </p:ext>
            </p:extLst>
          </p:nvPr>
        </p:nvGraphicFramePr>
        <p:xfrm>
          <a:off x="395536" y="1484784"/>
          <a:ext cx="8568952" cy="4299952"/>
        </p:xfrm>
        <a:graphic>
          <a:graphicData uri="http://schemas.openxmlformats.org/drawingml/2006/table">
            <a:tbl>
              <a:tblPr firstRow="1" firstCol="1" bandRow="1"/>
              <a:tblGrid>
                <a:gridCol w="1584176"/>
                <a:gridCol w="1008112"/>
                <a:gridCol w="5976664"/>
              </a:tblGrid>
              <a:tr h="1008112">
                <a:tc>
                  <a:txBody>
                    <a:bodyPr/>
                    <a:lstStyle/>
                    <a:p>
                      <a:pPr>
                        <a:lnSpc>
                          <a:spcPct val="115000"/>
                        </a:lnSpc>
                        <a:spcAft>
                          <a:spcPts val="0"/>
                        </a:spcAft>
                      </a:pPr>
                      <a:r>
                        <a:rPr lang="it-IT" sz="2000" b="1" dirty="0" smtClean="0">
                          <a:effectLst/>
                          <a:latin typeface="Times New Roman"/>
                          <a:ea typeface="Times New Roman"/>
                          <a:cs typeface="Times New Roman"/>
                        </a:rPr>
                        <a:t>IPSSEOA</a:t>
                      </a:r>
                      <a:endParaRPr lang="it-IT" sz="2800" dirty="0">
                        <a:effectLst/>
                        <a:latin typeface="Calibri"/>
                        <a:ea typeface="Times New Roman"/>
                        <a:cs typeface="Times New Roman"/>
                      </a:endParaRPr>
                    </a:p>
                    <a:p>
                      <a:pPr algn="just">
                        <a:lnSpc>
                          <a:spcPct val="115000"/>
                        </a:lnSpc>
                        <a:spcAft>
                          <a:spcPts val="0"/>
                        </a:spcAft>
                      </a:pPr>
                      <a:r>
                        <a:rPr lang="it-IT" sz="2000" dirty="0">
                          <a:effectLst/>
                          <a:latin typeface="Times New Roman"/>
                          <a:ea typeface="Times New Roman"/>
                          <a:cs typeface="Times New Roman"/>
                        </a:rPr>
                        <a:t> </a:t>
                      </a:r>
                      <a:endParaRPr lang="it-IT" sz="2800" dirty="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2000" b="1" dirty="0">
                          <a:effectLst/>
                          <a:latin typeface="Times New Roman"/>
                          <a:ea typeface="Times New Roman"/>
                          <a:cs typeface="Times New Roman"/>
                        </a:rPr>
                        <a:t>tempi</a:t>
                      </a:r>
                      <a:endParaRPr lang="it-IT" sz="2800" dirty="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2000" b="1" dirty="0">
                          <a:effectLst/>
                          <a:latin typeface="Times New Roman"/>
                          <a:ea typeface="Times New Roman"/>
                          <a:cs typeface="Times New Roman"/>
                        </a:rPr>
                        <a:t>attività</a:t>
                      </a:r>
                      <a:endParaRPr lang="it-IT" sz="2800" dirty="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48464">
                <a:tc>
                  <a:txBody>
                    <a:bodyPr/>
                    <a:lstStyle/>
                    <a:p>
                      <a:pPr marL="342900" marR="0" lvl="0" indent="-342900" algn="just" defTabSz="914400" rtl="0" eaLnBrk="1" fontAlgn="auto" latinLnBrk="0" hangingPunct="1">
                        <a:lnSpc>
                          <a:spcPct val="115000"/>
                        </a:lnSpc>
                        <a:spcBef>
                          <a:spcPts val="0"/>
                        </a:spcBef>
                        <a:spcAft>
                          <a:spcPts val="0"/>
                        </a:spcAft>
                        <a:buClrTx/>
                        <a:buSzTx/>
                        <a:buFontTx/>
                        <a:buNone/>
                        <a:tabLst/>
                        <a:defRPr/>
                      </a:pPr>
                      <a:r>
                        <a:rPr lang="it-IT" sz="1800" b="1" kern="1200" dirty="0" smtClean="0">
                          <a:solidFill>
                            <a:schemeClr val="tx1"/>
                          </a:solidFill>
                          <a:effectLst/>
                          <a:latin typeface="+mn-lt"/>
                          <a:ea typeface="+mn-ea"/>
                          <a:cs typeface="+mn-cs"/>
                        </a:rPr>
                        <a:t>Classi terze</a:t>
                      </a:r>
                      <a:r>
                        <a:rPr lang="it-IT" sz="2000" b="1" kern="1200" dirty="0" smtClean="0">
                          <a:solidFill>
                            <a:schemeClr val="tx1"/>
                          </a:solidFill>
                          <a:effectLst/>
                          <a:latin typeface="Times New Roman"/>
                          <a:ea typeface="Times New Roman"/>
                          <a:cs typeface="Times New Roman"/>
                        </a:rPr>
                        <a:t> </a:t>
                      </a:r>
                      <a:r>
                        <a:rPr lang="it-IT" sz="2000" kern="1200" dirty="0">
                          <a:solidFill>
                            <a:schemeClr val="tx1"/>
                          </a:solidFill>
                          <a:effectLst/>
                          <a:latin typeface="Times New Roman"/>
                          <a:ea typeface="Times New Roman"/>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lvl="0" indent="0" algn="just" defTabSz="914400" rtl="0" eaLnBrk="1" latinLnBrk="0" hangingPunct="1">
                        <a:spcAft>
                          <a:spcPts val="0"/>
                        </a:spcAft>
                        <a:buFont typeface="+mj-lt"/>
                        <a:buNone/>
                      </a:pPr>
                      <a:r>
                        <a:rPr lang="it-IT" sz="1800" b="1" kern="1200" dirty="0" smtClean="0">
                          <a:solidFill>
                            <a:schemeClr val="tx1"/>
                          </a:solidFill>
                          <a:effectLst/>
                          <a:latin typeface="+mn-lt"/>
                          <a:ea typeface="+mn-ea"/>
                          <a:cs typeface="+mn-cs"/>
                        </a:rPr>
                        <a:t>148.ore</a:t>
                      </a:r>
                      <a:endParaRPr lang="it-IT" sz="2000" kern="1200" dirty="0">
                        <a:solidFill>
                          <a:schemeClr val="tx1"/>
                        </a:solidFill>
                        <a:effectLst/>
                        <a:latin typeface="Times New Roman"/>
                        <a:ea typeface="Times New Roman"/>
                        <a:cs typeface="Times New Roman"/>
                      </a:endParaRPr>
                    </a:p>
                    <a:p>
                      <a:pPr marL="342900" lvl="0" indent="-342900" algn="just" defTabSz="914400" rtl="0" eaLnBrk="1" latinLnBrk="0" hangingPunct="1">
                        <a:lnSpc>
                          <a:spcPct val="115000"/>
                        </a:lnSpc>
                        <a:spcAft>
                          <a:spcPts val="0"/>
                        </a:spcAft>
                      </a:pPr>
                      <a:r>
                        <a:rPr lang="it-IT" sz="2000" kern="1200" dirty="0">
                          <a:solidFill>
                            <a:schemeClr val="tx1"/>
                          </a:solidFill>
                          <a:effectLst/>
                          <a:latin typeface="Times New Roman"/>
                          <a:ea typeface="Times New Roman"/>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spcAft>
                          <a:spcPts val="0"/>
                        </a:spcAft>
                        <a:buFont typeface="+mj-lt"/>
                        <a:buAutoNum type="alphaLcPeriod"/>
                      </a:pPr>
                      <a:r>
                        <a:rPr lang="it-IT" sz="1800" kern="1200" dirty="0">
                          <a:solidFill>
                            <a:schemeClr val="tx1"/>
                          </a:solidFill>
                          <a:effectLst/>
                          <a:latin typeface="+mn-lt"/>
                          <a:ea typeface="+mn-ea"/>
                          <a:cs typeface="+mn-cs"/>
                        </a:rPr>
                        <a:t>120 ore in </a:t>
                      </a:r>
                      <a:r>
                        <a:rPr lang="it-IT" sz="1800" kern="1200" dirty="0" smtClean="0">
                          <a:solidFill>
                            <a:schemeClr val="tx1"/>
                          </a:solidFill>
                          <a:effectLst/>
                          <a:latin typeface="+mn-lt"/>
                          <a:ea typeface="+mn-ea"/>
                          <a:cs typeface="+mn-cs"/>
                        </a:rPr>
                        <a:t>azienda nel</a:t>
                      </a:r>
                      <a:r>
                        <a:rPr lang="it-IT" sz="1800" kern="1200" baseline="0" dirty="0" smtClean="0">
                          <a:solidFill>
                            <a:schemeClr val="tx1"/>
                          </a:solidFill>
                          <a:effectLst/>
                          <a:latin typeface="+mn-lt"/>
                          <a:ea typeface="+mn-ea"/>
                          <a:cs typeface="+mn-cs"/>
                        </a:rPr>
                        <a:t> territorio nazionale e/o all’estero</a:t>
                      </a:r>
                      <a:r>
                        <a:rPr lang="it-IT" sz="1800" kern="1200" dirty="0" smtClean="0">
                          <a:solidFill>
                            <a:schemeClr val="tx1"/>
                          </a:solidFill>
                          <a:effectLst/>
                          <a:latin typeface="+mn-lt"/>
                          <a:ea typeface="+mn-ea"/>
                          <a:cs typeface="+mn-cs"/>
                        </a:rPr>
                        <a:t> </a:t>
                      </a:r>
                      <a:r>
                        <a:rPr lang="it-IT" sz="1800" kern="1200" dirty="0">
                          <a:solidFill>
                            <a:schemeClr val="tx1"/>
                          </a:solidFill>
                          <a:effectLst/>
                          <a:latin typeface="+mn-lt"/>
                          <a:ea typeface="+mn-ea"/>
                          <a:cs typeface="+mn-cs"/>
                        </a:rPr>
                        <a:t>(3 settimane)</a:t>
                      </a:r>
                    </a:p>
                    <a:p>
                      <a:pPr marL="342900" lvl="0" indent="-342900" algn="just">
                        <a:spcAft>
                          <a:spcPts val="0"/>
                        </a:spcAft>
                        <a:buFont typeface="+mj-lt"/>
                        <a:buAutoNum type="alphaLcPeriod"/>
                      </a:pPr>
                      <a:r>
                        <a:rPr lang="it-IT" sz="1800" kern="1200" dirty="0">
                          <a:solidFill>
                            <a:schemeClr val="tx1"/>
                          </a:solidFill>
                          <a:effectLst/>
                          <a:latin typeface="+mn-lt"/>
                          <a:ea typeface="+mn-ea"/>
                          <a:cs typeface="+mn-cs"/>
                        </a:rPr>
                        <a:t>28 ore così composte: </a:t>
                      </a:r>
                    </a:p>
                    <a:p>
                      <a:pPr marL="342900" lvl="0" indent="-342900" algn="just">
                        <a:spcAft>
                          <a:spcPts val="0"/>
                        </a:spcAft>
                        <a:buFont typeface="Times New Roman"/>
                        <a:buChar char="-"/>
                      </a:pPr>
                      <a:r>
                        <a:rPr lang="it-IT" sz="1800" kern="1200" dirty="0">
                          <a:solidFill>
                            <a:schemeClr val="tx1"/>
                          </a:solidFill>
                          <a:effectLst/>
                          <a:latin typeface="+mn-lt"/>
                          <a:ea typeface="+mn-ea"/>
                          <a:cs typeface="+mn-cs"/>
                        </a:rPr>
                        <a:t>12 ore corso formazione Sicurezza </a:t>
                      </a:r>
                      <a:r>
                        <a:rPr lang="it-IT" sz="1800" kern="1200" dirty="0" err="1">
                          <a:solidFill>
                            <a:schemeClr val="tx1"/>
                          </a:solidFill>
                          <a:effectLst/>
                          <a:latin typeface="+mn-lt"/>
                          <a:ea typeface="+mn-ea"/>
                          <a:cs typeface="+mn-cs"/>
                        </a:rPr>
                        <a:t>D.Lgs</a:t>
                      </a:r>
                      <a:r>
                        <a:rPr lang="it-IT" sz="1800" kern="1200" dirty="0">
                          <a:solidFill>
                            <a:schemeClr val="tx1"/>
                          </a:solidFill>
                          <a:effectLst/>
                          <a:latin typeface="+mn-lt"/>
                          <a:ea typeface="+mn-ea"/>
                          <a:cs typeface="+mn-cs"/>
                        </a:rPr>
                        <a:t> 81/08 (4 ore a cura della scuola, 4 ore RSPP per la formazione di carattere generale e 4 ore di formazione specifica in azienda) validità 5 anni, a meno della formazione specifica in azienda</a:t>
                      </a:r>
                    </a:p>
                    <a:p>
                      <a:pPr marL="342900" lvl="0" indent="-342900" algn="just">
                        <a:spcAft>
                          <a:spcPts val="0"/>
                        </a:spcAft>
                        <a:buFont typeface="Times New Roman"/>
                        <a:buChar char="-"/>
                      </a:pPr>
                      <a:r>
                        <a:rPr lang="it-IT" sz="1800" kern="1200" dirty="0">
                          <a:solidFill>
                            <a:schemeClr val="tx1"/>
                          </a:solidFill>
                          <a:effectLst/>
                          <a:latin typeface="+mn-lt"/>
                          <a:ea typeface="+mn-ea"/>
                          <a:cs typeface="+mn-cs"/>
                        </a:rPr>
                        <a:t>8 ore formazione HACCP validità 2 anni</a:t>
                      </a:r>
                    </a:p>
                    <a:p>
                      <a:pPr marL="342900" lvl="0" indent="-342900" algn="just">
                        <a:spcAft>
                          <a:spcPts val="0"/>
                        </a:spcAft>
                        <a:buFont typeface="Times New Roman"/>
                        <a:buChar char="-"/>
                      </a:pPr>
                      <a:r>
                        <a:rPr lang="it-IT" sz="1800" kern="1200" dirty="0">
                          <a:solidFill>
                            <a:schemeClr val="tx1"/>
                          </a:solidFill>
                          <a:effectLst/>
                          <a:latin typeface="+mn-lt"/>
                          <a:ea typeface="+mn-ea"/>
                          <a:cs typeface="+mn-cs"/>
                        </a:rPr>
                        <a:t>8 ore per bilancio competenze, CV, formazione per colloquio, conoscenza mondo del lavoro anche con esperti esterni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CasellaDiTesto 5"/>
          <p:cNvSpPr txBox="1"/>
          <p:nvPr/>
        </p:nvSpPr>
        <p:spPr>
          <a:xfrm>
            <a:off x="539552" y="5877272"/>
            <a:ext cx="8280920" cy="646331"/>
          </a:xfrm>
          <a:prstGeom prst="rect">
            <a:avLst/>
          </a:prstGeom>
          <a:noFill/>
        </p:spPr>
        <p:txBody>
          <a:bodyPr wrap="square" rtlCol="0">
            <a:spAutoFit/>
          </a:bodyPr>
          <a:lstStyle/>
          <a:p>
            <a:r>
              <a:rPr lang="it-IT" dirty="0" smtClean="0"/>
              <a:t>NB. Per i tirocini in A.S.L. all’estero ERASMUS PLUS</a:t>
            </a:r>
          </a:p>
          <a:p>
            <a:r>
              <a:rPr lang="it-IT" dirty="0" smtClean="0"/>
              <a:t>sono previsti corsi di lingua del Paese ospitante</a:t>
            </a:r>
            <a:endParaRPr lang="it-IT" dirty="0"/>
          </a:p>
        </p:txBody>
      </p:sp>
      <p:sp>
        <p:nvSpPr>
          <p:cNvPr id="7" name="Titolo 1"/>
          <p:cNvSpPr txBox="1">
            <a:spLocks/>
          </p:cNvSpPr>
          <p:nvPr/>
        </p:nvSpPr>
        <p:spPr>
          <a:xfrm>
            <a:off x="755576" y="404664"/>
            <a:ext cx="7756263" cy="105425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it-IT" sz="3600" dirty="0" smtClean="0"/>
              <a:t>Attuazione dell’Alternanza</a:t>
            </a:r>
          </a:p>
          <a:p>
            <a:r>
              <a:rPr lang="it-IT" sz="3600" dirty="0" smtClean="0"/>
              <a:t>IIS Ceccano</a:t>
            </a:r>
            <a:endParaRPr lang="it-IT" sz="3600" dirty="0"/>
          </a:p>
        </p:txBody>
      </p:sp>
      <p:sp>
        <p:nvSpPr>
          <p:cNvPr id="3" name="Titolo 2"/>
          <p:cNvSpPr>
            <a:spLocks noGrp="1"/>
          </p:cNvSpPr>
          <p:nvPr>
            <p:ph type="title"/>
          </p:nvPr>
        </p:nvSpPr>
        <p:spPr/>
        <p:txBody>
          <a:bodyPr/>
          <a:lstStyle/>
          <a:p>
            <a:r>
              <a:rPr lang="it-IT" dirty="0" smtClean="0"/>
              <a:t/>
            </a:r>
            <a:br>
              <a:rPr lang="it-IT" dirty="0" smtClean="0"/>
            </a:br>
            <a:endParaRPr lang="it-IT" dirty="0"/>
          </a:p>
        </p:txBody>
      </p:sp>
    </p:spTree>
    <p:extLst>
      <p:ext uri="{BB962C8B-B14F-4D97-AF65-F5344CB8AC3E}">
        <p14:creationId xmlns="" xmlns:p14="http://schemas.microsoft.com/office/powerpoint/2010/main" val="3361806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Segnaposto contenuto 4"/>
          <p:cNvGraphicFramePr>
            <a:graphicFrameLocks noGrp="1"/>
          </p:cNvGraphicFramePr>
          <p:nvPr>
            <p:ph idx="1"/>
            <p:extLst>
              <p:ext uri="{D42A27DB-BD31-4B8C-83A1-F6EECF244321}">
                <p14:modId xmlns="" xmlns:p14="http://schemas.microsoft.com/office/powerpoint/2010/main" val="3669111915"/>
              </p:ext>
            </p:extLst>
          </p:nvPr>
        </p:nvGraphicFramePr>
        <p:xfrm>
          <a:off x="395536" y="1484784"/>
          <a:ext cx="8568952" cy="4256576"/>
        </p:xfrm>
        <a:graphic>
          <a:graphicData uri="http://schemas.openxmlformats.org/drawingml/2006/table">
            <a:tbl>
              <a:tblPr firstRow="1" firstCol="1" bandRow="1"/>
              <a:tblGrid>
                <a:gridCol w="1728192"/>
                <a:gridCol w="1080120"/>
                <a:gridCol w="5760640"/>
              </a:tblGrid>
              <a:tr h="1008112">
                <a:tc>
                  <a:txBody>
                    <a:bodyPr/>
                    <a:lstStyle/>
                    <a:p>
                      <a:pPr>
                        <a:lnSpc>
                          <a:spcPct val="115000"/>
                        </a:lnSpc>
                        <a:spcAft>
                          <a:spcPts val="0"/>
                        </a:spcAft>
                      </a:pPr>
                      <a:r>
                        <a:rPr lang="it-IT" sz="2000" b="1" dirty="0" smtClean="0">
                          <a:effectLst/>
                          <a:latin typeface="Times New Roman"/>
                          <a:ea typeface="Times New Roman"/>
                          <a:cs typeface="Times New Roman"/>
                        </a:rPr>
                        <a:t>IPSSEOA</a:t>
                      </a:r>
                      <a:endParaRPr lang="it-IT" sz="2800" dirty="0" smtClean="0">
                        <a:effectLst/>
                        <a:latin typeface="Calibri"/>
                        <a:ea typeface="Times New Roman"/>
                        <a:cs typeface="Times New Roman"/>
                      </a:endParaRPr>
                    </a:p>
                    <a:p>
                      <a:pPr algn="just">
                        <a:lnSpc>
                          <a:spcPct val="115000"/>
                        </a:lnSpc>
                        <a:spcAft>
                          <a:spcPts val="0"/>
                        </a:spcAft>
                      </a:pPr>
                      <a:r>
                        <a:rPr lang="it-IT" sz="2000" dirty="0">
                          <a:effectLst/>
                          <a:latin typeface="Times New Roman"/>
                          <a:ea typeface="Times New Roman"/>
                          <a:cs typeface="Times New Roman"/>
                        </a:rPr>
                        <a:t> </a:t>
                      </a:r>
                      <a:endParaRPr lang="it-IT" sz="2800" dirty="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2000" b="1" dirty="0">
                          <a:effectLst/>
                          <a:latin typeface="Times New Roman"/>
                          <a:ea typeface="Times New Roman"/>
                          <a:cs typeface="Times New Roman"/>
                        </a:rPr>
                        <a:t>tempi</a:t>
                      </a:r>
                      <a:endParaRPr lang="it-IT" sz="2800" dirty="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2000" b="1" dirty="0">
                          <a:effectLst/>
                          <a:latin typeface="Times New Roman"/>
                          <a:ea typeface="Times New Roman"/>
                          <a:cs typeface="Times New Roman"/>
                        </a:rPr>
                        <a:t>attività</a:t>
                      </a:r>
                      <a:endParaRPr lang="it-IT" sz="2800" dirty="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48464">
                <a:tc>
                  <a:txBody>
                    <a:bodyPr/>
                    <a:lstStyle/>
                    <a:p>
                      <a:pPr marL="342900" marR="0" lvl="0" indent="-342900" algn="just" defTabSz="914400" rtl="0" eaLnBrk="1" fontAlgn="auto" latinLnBrk="0" hangingPunct="1">
                        <a:lnSpc>
                          <a:spcPct val="115000"/>
                        </a:lnSpc>
                        <a:spcBef>
                          <a:spcPts val="0"/>
                        </a:spcBef>
                        <a:spcAft>
                          <a:spcPts val="0"/>
                        </a:spcAft>
                        <a:buClrTx/>
                        <a:buSzTx/>
                        <a:buFontTx/>
                        <a:buNone/>
                        <a:tabLst/>
                        <a:defRPr/>
                      </a:pPr>
                      <a:r>
                        <a:rPr lang="it-IT" sz="2000" b="1" kern="1200" dirty="0" smtClean="0">
                          <a:solidFill>
                            <a:schemeClr val="tx1"/>
                          </a:solidFill>
                          <a:effectLst/>
                          <a:latin typeface="Times New Roman"/>
                          <a:ea typeface="Times New Roman"/>
                          <a:cs typeface="Times New Roman"/>
                        </a:rPr>
                        <a:t>Classi quarte </a:t>
                      </a:r>
                      <a:r>
                        <a:rPr lang="it-IT" sz="2000" kern="1200" dirty="0">
                          <a:solidFill>
                            <a:schemeClr val="tx1"/>
                          </a:solidFill>
                          <a:effectLst/>
                          <a:latin typeface="Times New Roman"/>
                          <a:ea typeface="Times New Roman"/>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lvl="0" indent="0" algn="just" defTabSz="914400" rtl="0" eaLnBrk="1" latinLnBrk="0" hangingPunct="1">
                        <a:spcAft>
                          <a:spcPts val="0"/>
                        </a:spcAft>
                        <a:buFont typeface="+mj-lt"/>
                        <a:buNone/>
                      </a:pPr>
                      <a:r>
                        <a:rPr lang="it-IT" sz="2000" b="1" kern="1200" dirty="0" smtClean="0">
                          <a:solidFill>
                            <a:schemeClr val="tx1"/>
                          </a:solidFill>
                          <a:effectLst/>
                          <a:latin typeface="Times New Roman"/>
                          <a:ea typeface="Times New Roman"/>
                          <a:cs typeface="Times New Roman"/>
                        </a:rPr>
                        <a:t>172. ore</a:t>
                      </a:r>
                      <a:r>
                        <a:rPr lang="it-IT" sz="2000" kern="1200" dirty="0">
                          <a:solidFill>
                            <a:schemeClr val="tx1"/>
                          </a:solidFill>
                          <a:effectLst/>
                          <a:latin typeface="Times New Roman"/>
                          <a:ea typeface="Times New Roman"/>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spcAft>
                          <a:spcPts val="0"/>
                        </a:spcAft>
                        <a:buFont typeface="+mj-lt"/>
                        <a:buAutoNum type="alphaLcPeriod"/>
                      </a:pPr>
                      <a:r>
                        <a:rPr lang="it-IT" sz="2000" kern="1200" dirty="0">
                          <a:solidFill>
                            <a:schemeClr val="tx1"/>
                          </a:solidFill>
                          <a:effectLst/>
                          <a:latin typeface="Times New Roman"/>
                          <a:ea typeface="Times New Roman"/>
                          <a:cs typeface="Times New Roman"/>
                        </a:rPr>
                        <a:t>160 ore in azienda </a:t>
                      </a:r>
                      <a:r>
                        <a:rPr lang="it-IT" sz="2000" kern="1200" dirty="0" smtClean="0">
                          <a:solidFill>
                            <a:schemeClr val="tx1"/>
                          </a:solidFill>
                          <a:effectLst/>
                          <a:latin typeface="+mn-lt"/>
                          <a:ea typeface="+mn-ea"/>
                          <a:cs typeface="+mn-cs"/>
                        </a:rPr>
                        <a:t>nel</a:t>
                      </a:r>
                      <a:r>
                        <a:rPr lang="it-IT" sz="2000" kern="1200" baseline="0" dirty="0" smtClean="0">
                          <a:solidFill>
                            <a:schemeClr val="tx1"/>
                          </a:solidFill>
                          <a:effectLst/>
                          <a:latin typeface="+mn-lt"/>
                          <a:ea typeface="+mn-ea"/>
                          <a:cs typeface="+mn-cs"/>
                        </a:rPr>
                        <a:t> territorio nazionale e/o all’estero </a:t>
                      </a:r>
                      <a:r>
                        <a:rPr lang="it-IT" sz="2000" kern="1200" dirty="0" smtClean="0">
                          <a:solidFill>
                            <a:schemeClr val="tx1"/>
                          </a:solidFill>
                          <a:effectLst/>
                          <a:latin typeface="Times New Roman"/>
                          <a:ea typeface="Times New Roman"/>
                          <a:cs typeface="Times New Roman"/>
                        </a:rPr>
                        <a:t>(</a:t>
                      </a:r>
                      <a:r>
                        <a:rPr lang="it-IT" sz="2000" kern="1200" dirty="0">
                          <a:solidFill>
                            <a:schemeClr val="tx1"/>
                          </a:solidFill>
                          <a:effectLst/>
                          <a:latin typeface="Times New Roman"/>
                          <a:ea typeface="Times New Roman"/>
                          <a:cs typeface="Times New Roman"/>
                        </a:rPr>
                        <a:t>4 settimane)</a:t>
                      </a:r>
                    </a:p>
                    <a:p>
                      <a:pPr marL="342900" lvl="0" indent="-342900" algn="just">
                        <a:spcAft>
                          <a:spcPts val="0"/>
                        </a:spcAft>
                        <a:buFont typeface="+mj-lt"/>
                        <a:buAutoNum type="alphaLcPeriod"/>
                      </a:pPr>
                      <a:r>
                        <a:rPr lang="it-IT" sz="2000" kern="1200" dirty="0">
                          <a:solidFill>
                            <a:schemeClr val="tx1"/>
                          </a:solidFill>
                          <a:effectLst/>
                          <a:latin typeface="Times New Roman"/>
                          <a:ea typeface="Times New Roman"/>
                          <a:cs typeface="Times New Roman"/>
                        </a:rPr>
                        <a:t> 12 ore così composte: </a:t>
                      </a:r>
                    </a:p>
                    <a:p>
                      <a:pPr marL="342900" lvl="0" indent="-342900" algn="just">
                        <a:spcAft>
                          <a:spcPts val="0"/>
                        </a:spcAft>
                        <a:buFont typeface="Times New Roman"/>
                        <a:buChar char="-"/>
                      </a:pPr>
                      <a:r>
                        <a:rPr lang="it-IT" sz="2000" kern="1200" dirty="0">
                          <a:solidFill>
                            <a:schemeClr val="tx1"/>
                          </a:solidFill>
                          <a:effectLst/>
                          <a:latin typeface="Times New Roman"/>
                          <a:ea typeface="Times New Roman"/>
                          <a:cs typeface="Times New Roman"/>
                        </a:rPr>
                        <a:t>4 ore corso formazione Sicurezza </a:t>
                      </a:r>
                      <a:r>
                        <a:rPr lang="it-IT" sz="2000" kern="1200" dirty="0" err="1">
                          <a:solidFill>
                            <a:schemeClr val="tx1"/>
                          </a:solidFill>
                          <a:effectLst/>
                          <a:latin typeface="Times New Roman"/>
                          <a:ea typeface="Times New Roman"/>
                          <a:cs typeface="Times New Roman"/>
                        </a:rPr>
                        <a:t>D.Lgs</a:t>
                      </a:r>
                      <a:r>
                        <a:rPr lang="it-IT" sz="2000" kern="1200" dirty="0">
                          <a:solidFill>
                            <a:schemeClr val="tx1"/>
                          </a:solidFill>
                          <a:effectLst/>
                          <a:latin typeface="Times New Roman"/>
                          <a:ea typeface="Times New Roman"/>
                          <a:cs typeface="Times New Roman"/>
                        </a:rPr>
                        <a:t> 81/08 (formazione specifica in azienda)</a:t>
                      </a:r>
                    </a:p>
                    <a:p>
                      <a:pPr marL="342900" lvl="0" indent="-342900" algn="just">
                        <a:spcAft>
                          <a:spcPts val="0"/>
                        </a:spcAft>
                        <a:buFont typeface="Times New Roman"/>
                        <a:buChar char="-"/>
                      </a:pPr>
                      <a:r>
                        <a:rPr lang="it-IT" sz="2000" kern="1200" dirty="0">
                          <a:solidFill>
                            <a:schemeClr val="tx1"/>
                          </a:solidFill>
                          <a:effectLst/>
                          <a:latin typeface="Times New Roman"/>
                          <a:ea typeface="Times New Roman"/>
                          <a:cs typeface="Times New Roman"/>
                        </a:rPr>
                        <a:t>8 ore per bilancio competenze, CV, formazione per colloquio, conoscenza mondo del lavoro anche con esperti esterni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CasellaDiTesto 5"/>
          <p:cNvSpPr txBox="1"/>
          <p:nvPr/>
        </p:nvSpPr>
        <p:spPr>
          <a:xfrm>
            <a:off x="539552" y="5877272"/>
            <a:ext cx="8280920" cy="646331"/>
          </a:xfrm>
          <a:prstGeom prst="rect">
            <a:avLst/>
          </a:prstGeom>
          <a:noFill/>
        </p:spPr>
        <p:txBody>
          <a:bodyPr wrap="square" rtlCol="0">
            <a:spAutoFit/>
          </a:bodyPr>
          <a:lstStyle/>
          <a:p>
            <a:r>
              <a:rPr lang="it-IT" dirty="0" smtClean="0"/>
              <a:t>NB. Per i tirocini in A.S.L. all’estero ERASMUS PLUS</a:t>
            </a:r>
          </a:p>
          <a:p>
            <a:r>
              <a:rPr lang="it-IT" dirty="0" smtClean="0"/>
              <a:t>sono previsti corsi di lingua del Paese ospitante</a:t>
            </a:r>
            <a:endParaRPr lang="it-IT" dirty="0"/>
          </a:p>
        </p:txBody>
      </p:sp>
      <p:sp>
        <p:nvSpPr>
          <p:cNvPr id="7" name="Titolo 1"/>
          <p:cNvSpPr txBox="1">
            <a:spLocks/>
          </p:cNvSpPr>
          <p:nvPr/>
        </p:nvSpPr>
        <p:spPr>
          <a:xfrm>
            <a:off x="755576" y="404664"/>
            <a:ext cx="7756263" cy="105425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it-IT" sz="3600" dirty="0" smtClean="0"/>
              <a:t>Attuazione dell’Alternanza </a:t>
            </a:r>
          </a:p>
          <a:p>
            <a:r>
              <a:rPr lang="it-IT" sz="3600" dirty="0" smtClean="0"/>
              <a:t>IIS Ceccano</a:t>
            </a:r>
            <a:endParaRPr lang="it-IT" sz="3600" dirty="0"/>
          </a:p>
        </p:txBody>
      </p:sp>
      <p:sp>
        <p:nvSpPr>
          <p:cNvPr id="3" name="Titolo 2"/>
          <p:cNvSpPr>
            <a:spLocks noGrp="1"/>
          </p:cNvSpPr>
          <p:nvPr>
            <p:ph type="title"/>
          </p:nvPr>
        </p:nvSpPr>
        <p:spPr/>
        <p:txBody>
          <a:bodyPr/>
          <a:lstStyle/>
          <a:p>
            <a:r>
              <a:rPr lang="it-IT" dirty="0" smtClean="0"/>
              <a:t/>
            </a:r>
            <a:br>
              <a:rPr lang="it-IT" dirty="0" smtClean="0"/>
            </a:br>
            <a:endParaRPr lang="it-IT" dirty="0"/>
          </a:p>
        </p:txBody>
      </p:sp>
    </p:spTree>
    <p:extLst>
      <p:ext uri="{BB962C8B-B14F-4D97-AF65-F5344CB8AC3E}">
        <p14:creationId xmlns="" xmlns:p14="http://schemas.microsoft.com/office/powerpoint/2010/main" val="17947987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Segnaposto contenuto 4"/>
          <p:cNvGraphicFramePr>
            <a:graphicFrameLocks noGrp="1"/>
          </p:cNvGraphicFramePr>
          <p:nvPr>
            <p:ph idx="1"/>
            <p:extLst>
              <p:ext uri="{D42A27DB-BD31-4B8C-83A1-F6EECF244321}">
                <p14:modId xmlns="" xmlns:p14="http://schemas.microsoft.com/office/powerpoint/2010/main" val="160967438"/>
              </p:ext>
            </p:extLst>
          </p:nvPr>
        </p:nvGraphicFramePr>
        <p:xfrm>
          <a:off x="395536" y="1484784"/>
          <a:ext cx="8568952" cy="4256576"/>
        </p:xfrm>
        <a:graphic>
          <a:graphicData uri="http://schemas.openxmlformats.org/drawingml/2006/table">
            <a:tbl>
              <a:tblPr firstRow="1" firstCol="1" bandRow="1"/>
              <a:tblGrid>
                <a:gridCol w="1728192"/>
                <a:gridCol w="1008112"/>
                <a:gridCol w="5832648"/>
              </a:tblGrid>
              <a:tr h="1008112">
                <a:tc>
                  <a:txBody>
                    <a:bodyPr/>
                    <a:lstStyle/>
                    <a:p>
                      <a:pPr>
                        <a:lnSpc>
                          <a:spcPct val="115000"/>
                        </a:lnSpc>
                        <a:spcAft>
                          <a:spcPts val="0"/>
                        </a:spcAft>
                      </a:pPr>
                      <a:r>
                        <a:rPr lang="it-IT" sz="2000" b="1" dirty="0" smtClean="0">
                          <a:effectLst/>
                          <a:latin typeface="Times New Roman"/>
                          <a:ea typeface="Times New Roman"/>
                          <a:cs typeface="Times New Roman"/>
                        </a:rPr>
                        <a:t>IPSSEOA</a:t>
                      </a:r>
                      <a:endParaRPr lang="it-IT" sz="2800" dirty="0" smtClean="0">
                        <a:effectLst/>
                        <a:latin typeface="Calibri"/>
                        <a:ea typeface="Times New Roman"/>
                        <a:cs typeface="Times New Roman"/>
                      </a:endParaRPr>
                    </a:p>
                    <a:p>
                      <a:pPr algn="just">
                        <a:lnSpc>
                          <a:spcPct val="115000"/>
                        </a:lnSpc>
                        <a:spcAft>
                          <a:spcPts val="0"/>
                        </a:spcAft>
                      </a:pPr>
                      <a:r>
                        <a:rPr lang="it-IT" sz="2000" dirty="0">
                          <a:effectLst/>
                          <a:latin typeface="Times New Roman"/>
                          <a:ea typeface="Times New Roman"/>
                          <a:cs typeface="Times New Roman"/>
                        </a:rPr>
                        <a:t> </a:t>
                      </a:r>
                      <a:endParaRPr lang="it-IT" sz="2800" dirty="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2000" b="1" dirty="0">
                          <a:effectLst/>
                          <a:latin typeface="Times New Roman"/>
                          <a:ea typeface="Times New Roman"/>
                          <a:cs typeface="Times New Roman"/>
                        </a:rPr>
                        <a:t>tempi</a:t>
                      </a:r>
                      <a:endParaRPr lang="it-IT" sz="2800" dirty="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2000" b="1" dirty="0">
                          <a:effectLst/>
                          <a:latin typeface="Times New Roman"/>
                          <a:ea typeface="Times New Roman"/>
                          <a:cs typeface="Times New Roman"/>
                        </a:rPr>
                        <a:t>attività</a:t>
                      </a:r>
                      <a:endParaRPr lang="it-IT" sz="2800" dirty="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48464">
                <a:tc>
                  <a:txBody>
                    <a:bodyPr/>
                    <a:lstStyle/>
                    <a:p>
                      <a:pPr marL="342900" marR="0" lvl="0" indent="-342900" algn="just" defTabSz="914400" rtl="0" eaLnBrk="1" fontAlgn="auto" latinLnBrk="0" hangingPunct="1">
                        <a:lnSpc>
                          <a:spcPct val="115000"/>
                        </a:lnSpc>
                        <a:spcBef>
                          <a:spcPts val="0"/>
                        </a:spcBef>
                        <a:spcAft>
                          <a:spcPts val="0"/>
                        </a:spcAft>
                        <a:buClrTx/>
                        <a:buSzTx/>
                        <a:buFontTx/>
                        <a:buNone/>
                        <a:tabLst/>
                        <a:defRPr/>
                      </a:pPr>
                      <a:r>
                        <a:rPr lang="it-IT" sz="2000" b="1" kern="1200" dirty="0" smtClean="0">
                          <a:solidFill>
                            <a:schemeClr val="tx1"/>
                          </a:solidFill>
                          <a:effectLst/>
                          <a:latin typeface="Times New Roman"/>
                          <a:ea typeface="Times New Roman"/>
                          <a:cs typeface="Times New Roman"/>
                        </a:rPr>
                        <a:t>Classi quinte </a:t>
                      </a:r>
                      <a:r>
                        <a:rPr lang="it-IT" sz="2000" b="1" kern="1200" dirty="0">
                          <a:solidFill>
                            <a:schemeClr val="tx1"/>
                          </a:solidFill>
                          <a:effectLst/>
                          <a:latin typeface="Times New Roman"/>
                          <a:ea typeface="Times New Roman"/>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lvl="0" indent="0" algn="just" defTabSz="914400" rtl="0" eaLnBrk="1" latinLnBrk="0" hangingPunct="1">
                        <a:spcAft>
                          <a:spcPts val="0"/>
                        </a:spcAft>
                        <a:buFont typeface="+mj-lt"/>
                        <a:buNone/>
                      </a:pPr>
                      <a:r>
                        <a:rPr lang="it-IT" sz="2000" b="1" kern="1200" dirty="0" smtClean="0">
                          <a:solidFill>
                            <a:schemeClr val="tx1"/>
                          </a:solidFill>
                          <a:effectLst/>
                          <a:latin typeface="Times New Roman"/>
                          <a:ea typeface="Times New Roman"/>
                          <a:cs typeface="Times New Roman"/>
                        </a:rPr>
                        <a:t>140.ore</a:t>
                      </a:r>
                      <a:endParaRPr lang="it-IT" sz="2000" b="1" kern="1200" dirty="0">
                        <a:solidFill>
                          <a:schemeClr val="tx1"/>
                        </a:solidFill>
                        <a:effectLst/>
                        <a:latin typeface="Times New Roman"/>
                        <a:ea typeface="Times New Roman"/>
                        <a:cs typeface="Times New Roman"/>
                      </a:endParaRPr>
                    </a:p>
                    <a:p>
                      <a:pPr marL="342900" lvl="0" indent="-342900" algn="just" defTabSz="914400" rtl="0" eaLnBrk="1" latinLnBrk="0" hangingPunct="1">
                        <a:lnSpc>
                          <a:spcPct val="115000"/>
                        </a:lnSpc>
                        <a:spcAft>
                          <a:spcPts val="0"/>
                        </a:spcAft>
                      </a:pPr>
                      <a:r>
                        <a:rPr lang="it-IT" sz="2000" b="1" kern="1200" dirty="0">
                          <a:solidFill>
                            <a:schemeClr val="tx1"/>
                          </a:solidFill>
                          <a:effectLst/>
                          <a:latin typeface="Times New Roman"/>
                          <a:ea typeface="Times New Roman"/>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spcAft>
                          <a:spcPts val="0"/>
                        </a:spcAft>
                        <a:buFont typeface="+mj-lt"/>
                        <a:buAutoNum type="alphaLcPeriod"/>
                      </a:pPr>
                      <a:r>
                        <a:rPr lang="it-IT" sz="2000" kern="1200" dirty="0">
                          <a:solidFill>
                            <a:schemeClr val="tx1"/>
                          </a:solidFill>
                          <a:effectLst/>
                          <a:latin typeface="Times New Roman"/>
                          <a:ea typeface="Times New Roman"/>
                          <a:cs typeface="Times New Roman"/>
                        </a:rPr>
                        <a:t>120 ore in </a:t>
                      </a:r>
                      <a:r>
                        <a:rPr lang="it-IT" sz="2000" kern="1200" dirty="0" smtClean="0">
                          <a:solidFill>
                            <a:schemeClr val="tx1"/>
                          </a:solidFill>
                          <a:effectLst/>
                          <a:latin typeface="Times New Roman"/>
                          <a:ea typeface="Times New Roman"/>
                          <a:cs typeface="Times New Roman"/>
                        </a:rPr>
                        <a:t>azienda </a:t>
                      </a:r>
                      <a:r>
                        <a:rPr lang="it-IT" sz="2000" kern="1200" dirty="0" smtClean="0">
                          <a:solidFill>
                            <a:schemeClr val="tx1"/>
                          </a:solidFill>
                          <a:effectLst/>
                          <a:latin typeface="+mn-lt"/>
                          <a:ea typeface="+mn-ea"/>
                          <a:cs typeface="+mn-cs"/>
                        </a:rPr>
                        <a:t>nel</a:t>
                      </a:r>
                      <a:r>
                        <a:rPr lang="it-IT" sz="2000" kern="1200" baseline="0" dirty="0" smtClean="0">
                          <a:solidFill>
                            <a:schemeClr val="tx1"/>
                          </a:solidFill>
                          <a:effectLst/>
                          <a:latin typeface="+mn-lt"/>
                          <a:ea typeface="+mn-ea"/>
                          <a:cs typeface="+mn-cs"/>
                        </a:rPr>
                        <a:t> territorio nazionale e/o all’estero </a:t>
                      </a:r>
                      <a:r>
                        <a:rPr lang="it-IT" sz="2000" kern="1200" dirty="0" smtClean="0">
                          <a:solidFill>
                            <a:schemeClr val="tx1"/>
                          </a:solidFill>
                          <a:effectLst/>
                          <a:latin typeface="Times New Roman"/>
                          <a:ea typeface="Times New Roman"/>
                          <a:cs typeface="Times New Roman"/>
                        </a:rPr>
                        <a:t> </a:t>
                      </a:r>
                      <a:r>
                        <a:rPr lang="it-IT" sz="2000" kern="1200" dirty="0">
                          <a:solidFill>
                            <a:schemeClr val="tx1"/>
                          </a:solidFill>
                          <a:effectLst/>
                          <a:latin typeface="Times New Roman"/>
                          <a:ea typeface="Times New Roman"/>
                          <a:cs typeface="Times New Roman"/>
                        </a:rPr>
                        <a:t>(3 settimane)</a:t>
                      </a:r>
                    </a:p>
                    <a:p>
                      <a:pPr marL="342900" lvl="0" indent="-342900" algn="just">
                        <a:spcAft>
                          <a:spcPts val="0"/>
                        </a:spcAft>
                        <a:buFont typeface="+mj-lt"/>
                        <a:buAutoNum type="alphaLcPeriod"/>
                      </a:pPr>
                      <a:r>
                        <a:rPr lang="it-IT" sz="2000" kern="1200" dirty="0">
                          <a:solidFill>
                            <a:schemeClr val="tx1"/>
                          </a:solidFill>
                          <a:effectLst/>
                          <a:latin typeface="Times New Roman"/>
                          <a:ea typeface="Times New Roman"/>
                          <a:cs typeface="Times New Roman"/>
                        </a:rPr>
                        <a:t>20 ore così composte: </a:t>
                      </a:r>
                    </a:p>
                    <a:p>
                      <a:pPr marL="342900" lvl="0" indent="-342900" algn="just">
                        <a:spcAft>
                          <a:spcPts val="0"/>
                        </a:spcAft>
                        <a:buFont typeface="Times New Roman"/>
                        <a:buChar char="-"/>
                      </a:pPr>
                      <a:r>
                        <a:rPr lang="it-IT" sz="2000" kern="1200" dirty="0">
                          <a:solidFill>
                            <a:schemeClr val="tx1"/>
                          </a:solidFill>
                          <a:effectLst/>
                          <a:latin typeface="Times New Roman"/>
                          <a:ea typeface="Times New Roman"/>
                          <a:cs typeface="Times New Roman"/>
                        </a:rPr>
                        <a:t>4 ore corso formazione Sicurezza </a:t>
                      </a:r>
                      <a:r>
                        <a:rPr lang="it-IT" sz="2000" kern="1200" dirty="0" err="1">
                          <a:solidFill>
                            <a:schemeClr val="tx1"/>
                          </a:solidFill>
                          <a:effectLst/>
                          <a:latin typeface="Times New Roman"/>
                          <a:ea typeface="Times New Roman"/>
                          <a:cs typeface="Times New Roman"/>
                        </a:rPr>
                        <a:t>D.Lgs</a:t>
                      </a:r>
                      <a:r>
                        <a:rPr lang="it-IT" sz="2000" kern="1200" dirty="0">
                          <a:solidFill>
                            <a:schemeClr val="tx1"/>
                          </a:solidFill>
                          <a:effectLst/>
                          <a:latin typeface="Times New Roman"/>
                          <a:ea typeface="Times New Roman"/>
                          <a:cs typeface="Times New Roman"/>
                        </a:rPr>
                        <a:t> 81/08 (formazione specifica in azienda)</a:t>
                      </a:r>
                    </a:p>
                    <a:p>
                      <a:pPr marL="342900" lvl="0" indent="-342900" algn="just">
                        <a:spcAft>
                          <a:spcPts val="0"/>
                        </a:spcAft>
                        <a:buFont typeface="Times New Roman"/>
                        <a:buChar char="-"/>
                      </a:pPr>
                      <a:r>
                        <a:rPr lang="it-IT" sz="2000" kern="1200" dirty="0">
                          <a:solidFill>
                            <a:schemeClr val="tx1"/>
                          </a:solidFill>
                          <a:effectLst/>
                          <a:latin typeface="Times New Roman"/>
                          <a:ea typeface="Times New Roman"/>
                          <a:cs typeface="Times New Roman"/>
                        </a:rPr>
                        <a:t>8 ore formazione HACCP (rinnovo formazione)</a:t>
                      </a:r>
                    </a:p>
                    <a:p>
                      <a:pPr marL="342900" lvl="0" indent="-342900" algn="just">
                        <a:spcAft>
                          <a:spcPts val="0"/>
                        </a:spcAft>
                        <a:buFont typeface="Times New Roman"/>
                        <a:buChar char="-"/>
                      </a:pPr>
                      <a:r>
                        <a:rPr lang="it-IT" sz="2000" kern="1200" dirty="0">
                          <a:solidFill>
                            <a:schemeClr val="tx1"/>
                          </a:solidFill>
                          <a:effectLst/>
                          <a:latin typeface="Times New Roman"/>
                          <a:ea typeface="Times New Roman"/>
                          <a:cs typeface="Times New Roman"/>
                        </a:rPr>
                        <a:t>8 ore per bilancio competenze, CV, formazione per colloquio, conoscenza mondo del lavoro anche con esperti esterni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CasellaDiTesto 5"/>
          <p:cNvSpPr txBox="1"/>
          <p:nvPr/>
        </p:nvSpPr>
        <p:spPr>
          <a:xfrm>
            <a:off x="539552" y="5877272"/>
            <a:ext cx="8280920" cy="646331"/>
          </a:xfrm>
          <a:prstGeom prst="rect">
            <a:avLst/>
          </a:prstGeom>
          <a:noFill/>
        </p:spPr>
        <p:txBody>
          <a:bodyPr wrap="square" rtlCol="0">
            <a:spAutoFit/>
          </a:bodyPr>
          <a:lstStyle/>
          <a:p>
            <a:r>
              <a:rPr lang="it-IT" dirty="0" smtClean="0"/>
              <a:t>NB. Per i tirocini in A.S.L. all’estero ERASMUS PLUS</a:t>
            </a:r>
          </a:p>
          <a:p>
            <a:r>
              <a:rPr lang="it-IT" dirty="0" smtClean="0"/>
              <a:t>sono previsti corsi di lingua del Paese ospitante</a:t>
            </a:r>
            <a:endParaRPr lang="it-IT" dirty="0"/>
          </a:p>
        </p:txBody>
      </p:sp>
      <p:sp>
        <p:nvSpPr>
          <p:cNvPr id="7" name="Titolo 1"/>
          <p:cNvSpPr txBox="1">
            <a:spLocks/>
          </p:cNvSpPr>
          <p:nvPr/>
        </p:nvSpPr>
        <p:spPr>
          <a:xfrm>
            <a:off x="755576" y="404664"/>
            <a:ext cx="7756263" cy="105425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it-IT" sz="3600" smtClean="0"/>
              <a:t>Attuazione dell’Alternanza nel nostro Istituto</a:t>
            </a:r>
            <a:endParaRPr lang="it-IT" sz="3600" dirty="0"/>
          </a:p>
        </p:txBody>
      </p:sp>
      <p:sp>
        <p:nvSpPr>
          <p:cNvPr id="3" name="Titolo 2"/>
          <p:cNvSpPr>
            <a:spLocks noGrp="1"/>
          </p:cNvSpPr>
          <p:nvPr>
            <p:ph type="title"/>
          </p:nvPr>
        </p:nvSpPr>
        <p:spPr/>
        <p:txBody>
          <a:bodyPr/>
          <a:lstStyle/>
          <a:p>
            <a:r>
              <a:rPr lang="it-IT" dirty="0" smtClean="0"/>
              <a:t/>
            </a:r>
            <a:br>
              <a:rPr lang="it-IT" dirty="0" smtClean="0"/>
            </a:br>
            <a:endParaRPr lang="it-IT" dirty="0"/>
          </a:p>
        </p:txBody>
      </p:sp>
    </p:spTree>
    <p:extLst>
      <p:ext uri="{BB962C8B-B14F-4D97-AF65-F5344CB8AC3E}">
        <p14:creationId xmlns="" xmlns:p14="http://schemas.microsoft.com/office/powerpoint/2010/main" val="21166976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97795"/>
            <a:ext cx="255198" cy="2616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1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it-IT"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Rettangolo 2"/>
          <p:cNvSpPr/>
          <p:nvPr/>
        </p:nvSpPr>
        <p:spPr>
          <a:xfrm>
            <a:off x="1907704" y="1700808"/>
            <a:ext cx="5454352" cy="3416320"/>
          </a:xfrm>
          <a:prstGeom prst="rect">
            <a:avLst/>
          </a:prstGeom>
        </p:spPr>
        <p:txBody>
          <a:bodyPr wrap="square">
            <a:spAutoFit/>
          </a:bodyPr>
          <a:lstStyle/>
          <a:p>
            <a:pPr lvl="0" algn="just" fontAlgn="base">
              <a:spcBef>
                <a:spcPct val="0"/>
              </a:spcBef>
              <a:spcAft>
                <a:spcPct val="0"/>
              </a:spcAft>
            </a:pPr>
            <a:r>
              <a:rPr lang="it-IT" sz="2400" dirty="0" smtClean="0">
                <a:solidFill>
                  <a:schemeClr val="tx1">
                    <a:lumMod val="85000"/>
                    <a:lumOff val="15000"/>
                  </a:schemeClr>
                </a:solidFill>
              </a:rPr>
              <a:t>Il percorso formativo rappresentato nella Tabella andrà a regime da quest’anno sulle classi Terze dei due indirizzi.</a:t>
            </a:r>
          </a:p>
          <a:p>
            <a:pPr lvl="0" algn="just" eaLnBrk="0" fontAlgn="base" hangingPunct="0">
              <a:spcBef>
                <a:spcPct val="0"/>
              </a:spcBef>
              <a:spcAft>
                <a:spcPct val="0"/>
              </a:spcAft>
            </a:pPr>
            <a:r>
              <a:rPr lang="it-IT" sz="2400" dirty="0" smtClean="0">
                <a:solidFill>
                  <a:schemeClr val="tx1">
                    <a:lumMod val="85000"/>
                    <a:lumOff val="15000"/>
                  </a:schemeClr>
                </a:solidFill>
              </a:rPr>
              <a:t>Per quanto riguarda le classi IV e V di quest’anno, gli alunni dovranno seguire il piano della formazione sicurezza previsto in tabella per le due annualità</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699247" y="2060848"/>
            <a:ext cx="7745505" cy="4320479"/>
          </a:xfrm>
        </p:spPr>
        <p:txBody>
          <a:bodyPr>
            <a:normAutofit fontScale="62500" lnSpcReduction="20000"/>
          </a:bodyPr>
          <a:lstStyle/>
          <a:p>
            <a:pPr>
              <a:buNone/>
            </a:pPr>
            <a:r>
              <a:rPr lang="it-IT" b="1" u="sng" dirty="0" smtClean="0"/>
              <a:t>ISTITUTO TECNICO ECONOMICO</a:t>
            </a:r>
          </a:p>
          <a:p>
            <a:pPr marL="0" indent="0">
              <a:buNone/>
            </a:pPr>
            <a:r>
              <a:rPr lang="it-IT" dirty="0" smtClean="0"/>
              <a:t>Le attività di alternanza si svolgono presso </a:t>
            </a:r>
          </a:p>
          <a:p>
            <a:pPr marL="0" indent="0">
              <a:buNone/>
            </a:pPr>
            <a:endParaRPr lang="it-IT" sz="500" dirty="0" smtClean="0"/>
          </a:p>
          <a:p>
            <a:r>
              <a:rPr lang="it-IT" dirty="0" smtClean="0"/>
              <a:t>Ordini professionali provincia Frosinone (Studi commercialisti, Studi legali)</a:t>
            </a:r>
          </a:p>
          <a:p>
            <a:r>
              <a:rPr lang="it-IT" dirty="0" smtClean="0"/>
              <a:t>Agenzia delle Entrate di Frosinone</a:t>
            </a:r>
          </a:p>
          <a:p>
            <a:r>
              <a:rPr lang="it-IT" dirty="0" smtClean="0"/>
              <a:t>Associazioni di Categoria (Patronati </a:t>
            </a:r>
            <a:r>
              <a:rPr lang="it-IT" dirty="0"/>
              <a:t>di organizzazioni </a:t>
            </a:r>
            <a:r>
              <a:rPr lang="it-IT" dirty="0" smtClean="0"/>
              <a:t>sindacali, Coldiretti, Impresa verde)</a:t>
            </a:r>
          </a:p>
          <a:p>
            <a:r>
              <a:rPr lang="it-IT" dirty="0" smtClean="0"/>
              <a:t>Enti territoriali (Provincia, Comune)</a:t>
            </a:r>
          </a:p>
          <a:p>
            <a:r>
              <a:rPr lang="it-IT" dirty="0" smtClean="0"/>
              <a:t>Azienda Sanitaria Locale Frosinone</a:t>
            </a:r>
          </a:p>
          <a:p>
            <a:r>
              <a:rPr lang="it-IT" dirty="0" smtClean="0"/>
              <a:t>Centro per l’impiego provincia Frosinone</a:t>
            </a:r>
            <a:endParaRPr lang="it-IT" dirty="0"/>
          </a:p>
          <a:p>
            <a:r>
              <a:rPr lang="it-IT" dirty="0" smtClean="0"/>
              <a:t>Musei, biblioteche comunali</a:t>
            </a:r>
          </a:p>
          <a:p>
            <a:r>
              <a:rPr lang="it-IT" dirty="0" smtClean="0"/>
              <a:t>Associazione culturale per il turismo- </a:t>
            </a:r>
            <a:r>
              <a:rPr lang="it-IT" dirty="0" err="1" smtClean="0"/>
              <a:t>ProLoco</a:t>
            </a:r>
            <a:endParaRPr lang="it-IT" dirty="0" smtClean="0"/>
          </a:p>
          <a:p>
            <a:r>
              <a:rPr lang="it-IT" dirty="0" smtClean="0"/>
              <a:t>Aziende del Territorio ( </a:t>
            </a:r>
            <a:r>
              <a:rPr lang="it-IT" dirty="0" err="1" smtClean="0"/>
              <a:t>Viscolube</a:t>
            </a:r>
            <a:r>
              <a:rPr lang="it-IT" dirty="0" smtClean="0"/>
              <a:t>, Aziende casearie, Azienda Giorno e notte)</a:t>
            </a:r>
          </a:p>
          <a:p>
            <a:r>
              <a:rPr lang="it-IT" dirty="0" smtClean="0"/>
              <a:t>Organismi europei</a:t>
            </a:r>
          </a:p>
          <a:p>
            <a:pPr>
              <a:buNone/>
            </a:pPr>
            <a:endParaRPr lang="it-IT" b="1" u="sng" dirty="0" smtClean="0"/>
          </a:p>
          <a:p>
            <a:pPr>
              <a:buNone/>
            </a:pPr>
            <a:r>
              <a:rPr lang="it-IT" b="1" u="sng" dirty="0" smtClean="0"/>
              <a:t>ISTITUTO PROFESSIONALE ALBERGHIERO</a:t>
            </a:r>
          </a:p>
          <a:p>
            <a:pPr>
              <a:buNone/>
            </a:pPr>
            <a:r>
              <a:rPr lang="it-IT" dirty="0" smtClean="0"/>
              <a:t>Le attività di alternanza si svolgono presso </a:t>
            </a:r>
          </a:p>
          <a:p>
            <a:r>
              <a:rPr lang="it-IT" dirty="0" smtClean="0"/>
              <a:t>Aziende di settore del territorio o di altre regioni o di altri paesi europei</a:t>
            </a:r>
          </a:p>
        </p:txBody>
      </p:sp>
      <p:sp>
        <p:nvSpPr>
          <p:cNvPr id="2" name="Titolo 1"/>
          <p:cNvSpPr>
            <a:spLocks noGrp="1"/>
          </p:cNvSpPr>
          <p:nvPr>
            <p:ph type="title"/>
          </p:nvPr>
        </p:nvSpPr>
        <p:spPr>
          <a:xfrm>
            <a:off x="688490" y="332656"/>
            <a:ext cx="7756263" cy="1368152"/>
          </a:xfrm>
        </p:spPr>
        <p:txBody>
          <a:bodyPr/>
          <a:lstStyle/>
          <a:p>
            <a:r>
              <a:rPr lang="it-IT" sz="3600" dirty="0"/>
              <a:t>Le attività di alternanza </a:t>
            </a:r>
            <a:r>
              <a:rPr lang="it-IT" sz="3600" dirty="0" smtClean="0"/>
              <a:t>del nostro Istituto e le Aziende ospitanti</a:t>
            </a:r>
            <a:r>
              <a:rPr lang="it-IT" sz="2000" dirty="0" smtClean="0"/>
              <a:t/>
            </a:r>
            <a:br>
              <a:rPr lang="it-IT" sz="2000" dirty="0" smtClean="0"/>
            </a:br>
            <a:r>
              <a:rPr lang="it-IT" sz="2000" dirty="0" smtClean="0"/>
              <a:t>Collegamento con la Camera di Commercio</a:t>
            </a:r>
            <a:endParaRPr lang="it-IT" sz="2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endParaRPr lang="it-IT" dirty="0" smtClean="0"/>
          </a:p>
          <a:p>
            <a:endParaRPr lang="it-IT" dirty="0" smtClean="0"/>
          </a:p>
        </p:txBody>
      </p:sp>
      <p:graphicFrame>
        <p:nvGraphicFramePr>
          <p:cNvPr id="4" name="Tabella 3"/>
          <p:cNvGraphicFramePr>
            <a:graphicFrameLocks noGrp="1"/>
          </p:cNvGraphicFramePr>
          <p:nvPr>
            <p:extLst>
              <p:ext uri="{D42A27DB-BD31-4B8C-83A1-F6EECF244321}">
                <p14:modId xmlns="" xmlns:p14="http://schemas.microsoft.com/office/powerpoint/2010/main" val="1354363652"/>
              </p:ext>
            </p:extLst>
          </p:nvPr>
        </p:nvGraphicFramePr>
        <p:xfrm>
          <a:off x="395536" y="2132856"/>
          <a:ext cx="8352928" cy="4490861"/>
        </p:xfrm>
        <a:graphic>
          <a:graphicData uri="http://schemas.openxmlformats.org/drawingml/2006/table">
            <a:tbl>
              <a:tblPr firstRow="1" firstCol="1" bandRow="1">
                <a:tableStyleId>{5C22544A-7EE6-4342-B048-85BDC9FD1C3A}</a:tableStyleId>
              </a:tblPr>
              <a:tblGrid>
                <a:gridCol w="3150666"/>
                <a:gridCol w="5202262"/>
              </a:tblGrid>
              <a:tr h="254456">
                <a:tc>
                  <a:txBody>
                    <a:bodyPr/>
                    <a:lstStyle/>
                    <a:p>
                      <a:pPr algn="ctr">
                        <a:lnSpc>
                          <a:spcPct val="115000"/>
                        </a:lnSpc>
                        <a:spcAft>
                          <a:spcPts val="0"/>
                        </a:spcAft>
                      </a:pPr>
                      <a:r>
                        <a:rPr lang="en-US" sz="1100" dirty="0" smtClean="0">
                          <a:effectLst/>
                        </a:rPr>
                        <a:t>Type </a:t>
                      </a:r>
                      <a:r>
                        <a:rPr lang="en-US" sz="1100" dirty="0">
                          <a:effectLst/>
                        </a:rPr>
                        <a:t>of company</a:t>
                      </a:r>
                      <a:endParaRPr lang="it-IT" sz="1100" dirty="0">
                        <a:effectLst/>
                      </a:endParaRPr>
                    </a:p>
                    <a:p>
                      <a:pPr algn="ctr">
                        <a:lnSpc>
                          <a:spcPct val="115000"/>
                        </a:lnSpc>
                        <a:spcAft>
                          <a:spcPts val="0"/>
                        </a:spcAft>
                      </a:pPr>
                      <a:r>
                        <a:rPr lang="en-US" sz="1100" dirty="0">
                          <a:effectLst/>
                        </a:rPr>
                        <a:t> </a:t>
                      </a:r>
                      <a:endParaRPr lang="it-IT" sz="1100" dirty="0">
                        <a:effectLst/>
                        <a:latin typeface="Calibri"/>
                        <a:ea typeface="Calibri"/>
                        <a:cs typeface="Times New Roman"/>
                      </a:endParaRPr>
                    </a:p>
                  </a:txBody>
                  <a:tcPr marL="45987" marR="45987" marT="0" marB="0"/>
                </a:tc>
                <a:tc>
                  <a:txBody>
                    <a:bodyPr/>
                    <a:lstStyle/>
                    <a:p>
                      <a:pPr algn="ctr">
                        <a:lnSpc>
                          <a:spcPct val="115000"/>
                        </a:lnSpc>
                        <a:spcAft>
                          <a:spcPts val="0"/>
                        </a:spcAft>
                      </a:pPr>
                      <a:r>
                        <a:rPr lang="en-US" sz="1100" dirty="0">
                          <a:effectLst/>
                        </a:rPr>
                        <a:t> </a:t>
                      </a:r>
                      <a:r>
                        <a:rPr lang="en-US" sz="1100" dirty="0" smtClean="0">
                          <a:effectLst/>
                        </a:rPr>
                        <a:t>Name </a:t>
                      </a:r>
                      <a:r>
                        <a:rPr lang="en-US" sz="1100" dirty="0">
                          <a:effectLst/>
                        </a:rPr>
                        <a:t>of company</a:t>
                      </a:r>
                      <a:endParaRPr lang="it-IT" sz="1100" dirty="0">
                        <a:effectLst/>
                        <a:latin typeface="Calibri"/>
                        <a:ea typeface="Calibri"/>
                        <a:cs typeface="Times New Roman"/>
                      </a:endParaRPr>
                    </a:p>
                  </a:txBody>
                  <a:tcPr marL="45987" marR="45987" marT="0" marB="0"/>
                </a:tc>
              </a:tr>
              <a:tr h="176944">
                <a:tc>
                  <a:txBody>
                    <a:bodyPr/>
                    <a:lstStyle/>
                    <a:p>
                      <a:pPr>
                        <a:lnSpc>
                          <a:spcPct val="115000"/>
                        </a:lnSpc>
                        <a:spcAft>
                          <a:spcPts val="0"/>
                        </a:spcAft>
                      </a:pPr>
                      <a:r>
                        <a:rPr lang="pt-PT" sz="1050" dirty="0">
                          <a:effectLst/>
                        </a:rPr>
                        <a:t>Accountancy/Gardener</a:t>
                      </a:r>
                      <a:endParaRPr lang="it-IT" sz="1050" dirty="0">
                        <a:effectLst/>
                        <a:latin typeface="Calibri"/>
                        <a:ea typeface="Calibri"/>
                        <a:cs typeface="Times New Roman"/>
                      </a:endParaRPr>
                    </a:p>
                  </a:txBody>
                  <a:tcPr marL="45987" marR="45987"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pt-PT" sz="1000" dirty="0" smtClean="0">
                          <a:effectLst/>
                        </a:rPr>
                        <a:t>ADMINOVA, RQ CONTABILIDADE, Poupaconta</a:t>
                      </a:r>
                      <a:endParaRPr lang="it-IT" sz="1000" dirty="0">
                        <a:effectLst/>
                        <a:latin typeface="Calibri"/>
                        <a:ea typeface="Calibri"/>
                        <a:cs typeface="Times New Roman"/>
                      </a:endParaRPr>
                    </a:p>
                  </a:txBody>
                  <a:tcPr marL="45987" marR="45987" marT="0" marB="0"/>
                </a:tc>
              </a:tr>
              <a:tr h="176944">
                <a:tc>
                  <a:txBody>
                    <a:bodyPr/>
                    <a:lstStyle/>
                    <a:p>
                      <a:pPr>
                        <a:lnSpc>
                          <a:spcPct val="115000"/>
                        </a:lnSpc>
                        <a:spcAft>
                          <a:spcPts val="0"/>
                        </a:spcAft>
                      </a:pPr>
                      <a:r>
                        <a:rPr lang="pt-PT" sz="1050" dirty="0">
                          <a:effectLst/>
                        </a:rPr>
                        <a:t>Association</a:t>
                      </a:r>
                      <a:endParaRPr lang="it-IT" sz="1050" dirty="0">
                        <a:effectLst/>
                        <a:latin typeface="Calibri"/>
                        <a:ea typeface="Calibri"/>
                        <a:cs typeface="Times New Roman"/>
                      </a:endParaRPr>
                    </a:p>
                  </a:txBody>
                  <a:tcPr marL="45987" marR="45987" marT="0" marB="0"/>
                </a:tc>
                <a:tc>
                  <a:txBody>
                    <a:bodyPr/>
                    <a:lstStyle/>
                    <a:p>
                      <a:pPr>
                        <a:lnSpc>
                          <a:spcPct val="115000"/>
                        </a:lnSpc>
                        <a:spcAft>
                          <a:spcPts val="0"/>
                        </a:spcAft>
                      </a:pPr>
                      <a:r>
                        <a:rPr lang="pt-PT" sz="1000" dirty="0">
                          <a:effectLst/>
                        </a:rPr>
                        <a:t>ASSOCIAÇÃO DE PAIS ESCOLA SANTA EUGÉNIA</a:t>
                      </a:r>
                      <a:endParaRPr lang="it-IT" sz="1000" dirty="0">
                        <a:effectLst/>
                        <a:latin typeface="Calibri"/>
                        <a:ea typeface="Calibri"/>
                        <a:cs typeface="Times New Roman"/>
                      </a:endParaRPr>
                    </a:p>
                  </a:txBody>
                  <a:tcPr marL="45987" marR="45987" marT="0" marB="0"/>
                </a:tc>
              </a:tr>
              <a:tr h="245470">
                <a:tc>
                  <a:txBody>
                    <a:bodyPr/>
                    <a:lstStyle/>
                    <a:p>
                      <a:pPr>
                        <a:lnSpc>
                          <a:spcPct val="115000"/>
                        </a:lnSpc>
                        <a:spcAft>
                          <a:spcPts val="0"/>
                        </a:spcAft>
                      </a:pPr>
                      <a:r>
                        <a:rPr lang="pt-PT" sz="1050" dirty="0">
                          <a:effectLst/>
                        </a:rPr>
                        <a:t>Association (Sea and Fishing)</a:t>
                      </a:r>
                      <a:endParaRPr lang="it-IT" sz="1050" dirty="0">
                        <a:effectLst/>
                        <a:latin typeface="Calibri"/>
                        <a:ea typeface="Calibri"/>
                        <a:cs typeface="Times New Roman"/>
                      </a:endParaRPr>
                    </a:p>
                  </a:txBody>
                  <a:tcPr marL="45987" marR="45987" marT="0" marB="0"/>
                </a:tc>
                <a:tc>
                  <a:txBody>
                    <a:bodyPr/>
                    <a:lstStyle/>
                    <a:p>
                      <a:pPr>
                        <a:lnSpc>
                          <a:spcPct val="115000"/>
                        </a:lnSpc>
                        <a:spcAft>
                          <a:spcPts val="0"/>
                        </a:spcAft>
                      </a:pPr>
                      <a:r>
                        <a:rPr lang="pt-PT" sz="1000" dirty="0">
                          <a:effectLst/>
                        </a:rPr>
                        <a:t>Associação dos Pescadores Profissionais do Concelho de Esposende</a:t>
                      </a:r>
                      <a:endParaRPr lang="it-IT" sz="1000" dirty="0">
                        <a:effectLst/>
                        <a:latin typeface="Calibri"/>
                        <a:ea typeface="Calibri"/>
                        <a:cs typeface="Times New Roman"/>
                      </a:endParaRPr>
                    </a:p>
                  </a:txBody>
                  <a:tcPr marL="45987" marR="45987" marT="0" marB="0"/>
                </a:tc>
              </a:tr>
              <a:tr h="176944">
                <a:tc>
                  <a:txBody>
                    <a:bodyPr/>
                    <a:lstStyle/>
                    <a:p>
                      <a:pPr>
                        <a:lnSpc>
                          <a:spcPct val="115000"/>
                        </a:lnSpc>
                        <a:spcAft>
                          <a:spcPts val="0"/>
                        </a:spcAft>
                      </a:pPr>
                      <a:r>
                        <a:rPr lang="pt-PT" sz="1050" dirty="0">
                          <a:effectLst/>
                        </a:rPr>
                        <a:t>Assurance</a:t>
                      </a:r>
                      <a:endParaRPr lang="it-IT" sz="1050" dirty="0">
                        <a:effectLst/>
                        <a:latin typeface="Calibri"/>
                        <a:ea typeface="Calibri"/>
                        <a:cs typeface="Times New Roman"/>
                      </a:endParaRPr>
                    </a:p>
                  </a:txBody>
                  <a:tcPr marL="45987" marR="45987" marT="0" marB="0"/>
                </a:tc>
                <a:tc>
                  <a:txBody>
                    <a:bodyPr/>
                    <a:lstStyle/>
                    <a:p>
                      <a:pPr>
                        <a:lnSpc>
                          <a:spcPct val="115000"/>
                        </a:lnSpc>
                        <a:spcAft>
                          <a:spcPts val="0"/>
                        </a:spcAft>
                      </a:pPr>
                      <a:r>
                        <a:rPr lang="pt-PT" sz="1000" dirty="0">
                          <a:effectLst/>
                        </a:rPr>
                        <a:t>JOSÉ CARPINTEIRO, SEGUROS</a:t>
                      </a:r>
                      <a:endParaRPr lang="it-IT" sz="1000" dirty="0">
                        <a:effectLst/>
                        <a:latin typeface="Calibri"/>
                        <a:ea typeface="Calibri"/>
                        <a:cs typeface="Times New Roman"/>
                      </a:endParaRPr>
                    </a:p>
                  </a:txBody>
                  <a:tcPr marL="45987" marR="45987" marT="0" marB="0"/>
                </a:tc>
              </a:tr>
              <a:tr h="176944">
                <a:tc>
                  <a:txBody>
                    <a:bodyPr/>
                    <a:lstStyle/>
                    <a:p>
                      <a:pPr>
                        <a:lnSpc>
                          <a:spcPct val="115000"/>
                        </a:lnSpc>
                        <a:spcAft>
                          <a:spcPts val="0"/>
                        </a:spcAft>
                      </a:pPr>
                      <a:r>
                        <a:rPr lang="pt-PT" sz="1050" dirty="0">
                          <a:effectLst/>
                        </a:rPr>
                        <a:t>Bakery </a:t>
                      </a:r>
                      <a:endParaRPr lang="it-IT" sz="1050" dirty="0">
                        <a:effectLst/>
                        <a:latin typeface="Calibri"/>
                        <a:ea typeface="Calibri"/>
                        <a:cs typeface="Times New Roman"/>
                      </a:endParaRPr>
                    </a:p>
                  </a:txBody>
                  <a:tcPr marL="45987" marR="45987" marT="0" marB="0"/>
                </a:tc>
                <a:tc>
                  <a:txBody>
                    <a:bodyPr/>
                    <a:lstStyle/>
                    <a:p>
                      <a:pPr>
                        <a:lnSpc>
                          <a:spcPct val="115000"/>
                        </a:lnSpc>
                        <a:spcAft>
                          <a:spcPts val="0"/>
                        </a:spcAft>
                      </a:pPr>
                      <a:r>
                        <a:rPr lang="pt-PT" sz="1000" dirty="0">
                          <a:effectLst/>
                        </a:rPr>
                        <a:t>PADARIA INDEPENDENTE </a:t>
                      </a:r>
                      <a:endParaRPr lang="it-IT" sz="1000" dirty="0">
                        <a:effectLst/>
                        <a:latin typeface="Calibri"/>
                        <a:ea typeface="Calibri"/>
                        <a:cs typeface="Times New Roman"/>
                      </a:endParaRPr>
                    </a:p>
                  </a:txBody>
                  <a:tcPr marL="45987" marR="45987" marT="0" marB="0"/>
                </a:tc>
              </a:tr>
              <a:tr h="176944">
                <a:tc>
                  <a:txBody>
                    <a:bodyPr/>
                    <a:lstStyle/>
                    <a:p>
                      <a:pPr>
                        <a:lnSpc>
                          <a:spcPct val="115000"/>
                        </a:lnSpc>
                        <a:spcAft>
                          <a:spcPts val="0"/>
                        </a:spcAft>
                      </a:pPr>
                      <a:r>
                        <a:rPr lang="pt-PT" sz="1050" dirty="0">
                          <a:effectLst/>
                        </a:rPr>
                        <a:t>Business center and business incubator</a:t>
                      </a:r>
                      <a:endParaRPr lang="it-IT" sz="1050" dirty="0">
                        <a:effectLst/>
                        <a:latin typeface="Calibri"/>
                        <a:ea typeface="Calibri"/>
                        <a:cs typeface="Times New Roman"/>
                      </a:endParaRPr>
                    </a:p>
                  </a:txBody>
                  <a:tcPr marL="45987" marR="45987" marT="0" marB="0"/>
                </a:tc>
                <a:tc>
                  <a:txBody>
                    <a:bodyPr/>
                    <a:lstStyle/>
                    <a:p>
                      <a:pPr>
                        <a:lnSpc>
                          <a:spcPct val="115000"/>
                        </a:lnSpc>
                        <a:spcAft>
                          <a:spcPts val="0"/>
                        </a:spcAft>
                      </a:pPr>
                      <a:r>
                        <a:rPr lang="pt-PT" sz="1000" dirty="0">
                          <a:effectLst/>
                        </a:rPr>
                        <a:t>Ideia Atlântico – Braga – Lisboa and Brazil</a:t>
                      </a:r>
                      <a:endParaRPr lang="it-IT" sz="1000" dirty="0">
                        <a:effectLst/>
                        <a:latin typeface="Calibri"/>
                        <a:ea typeface="Calibri"/>
                        <a:cs typeface="Times New Roman"/>
                      </a:endParaRPr>
                    </a:p>
                  </a:txBody>
                  <a:tcPr marL="45987" marR="45987" marT="0" marB="0"/>
                </a:tc>
              </a:tr>
              <a:tr h="176944">
                <a:tc>
                  <a:txBody>
                    <a:bodyPr/>
                    <a:lstStyle/>
                    <a:p>
                      <a:pPr>
                        <a:lnSpc>
                          <a:spcPct val="115000"/>
                        </a:lnSpc>
                        <a:spcAft>
                          <a:spcPts val="0"/>
                        </a:spcAft>
                      </a:pPr>
                      <a:r>
                        <a:rPr lang="pt-PT" sz="1050" dirty="0">
                          <a:effectLst/>
                        </a:rPr>
                        <a:t>Carpentry /Interior decoration</a:t>
                      </a:r>
                      <a:endParaRPr lang="it-IT" sz="1050" dirty="0">
                        <a:effectLst/>
                        <a:latin typeface="Calibri"/>
                        <a:ea typeface="Calibri"/>
                        <a:cs typeface="Times New Roman"/>
                      </a:endParaRPr>
                    </a:p>
                  </a:txBody>
                  <a:tcPr marL="45987" marR="45987" marT="0" marB="0"/>
                </a:tc>
                <a:tc>
                  <a:txBody>
                    <a:bodyPr/>
                    <a:lstStyle/>
                    <a:p>
                      <a:pPr>
                        <a:lnSpc>
                          <a:spcPct val="115000"/>
                        </a:lnSpc>
                        <a:spcAft>
                          <a:spcPts val="0"/>
                        </a:spcAft>
                      </a:pPr>
                      <a:r>
                        <a:rPr lang="pt-PT" sz="1000" dirty="0">
                          <a:effectLst/>
                        </a:rPr>
                        <a:t>ESPAÇOS MIRANDA</a:t>
                      </a:r>
                      <a:endParaRPr lang="it-IT" sz="1000" dirty="0">
                        <a:effectLst/>
                        <a:latin typeface="Calibri"/>
                        <a:ea typeface="Calibri"/>
                        <a:cs typeface="Times New Roman"/>
                      </a:endParaRPr>
                    </a:p>
                  </a:txBody>
                  <a:tcPr marL="45987" marR="45987" marT="0" marB="0"/>
                </a:tc>
              </a:tr>
              <a:tr h="176944">
                <a:tc>
                  <a:txBody>
                    <a:bodyPr/>
                    <a:lstStyle/>
                    <a:p>
                      <a:pPr>
                        <a:lnSpc>
                          <a:spcPct val="115000"/>
                        </a:lnSpc>
                        <a:spcAft>
                          <a:spcPts val="0"/>
                        </a:spcAft>
                      </a:pPr>
                      <a:r>
                        <a:rPr lang="pt-PT" sz="1050" dirty="0">
                          <a:effectLst/>
                        </a:rPr>
                        <a:t>Carpentry/Forniture</a:t>
                      </a:r>
                      <a:endParaRPr lang="it-IT" sz="1050" dirty="0">
                        <a:effectLst/>
                        <a:latin typeface="Calibri"/>
                        <a:ea typeface="Calibri"/>
                        <a:cs typeface="Times New Roman"/>
                      </a:endParaRPr>
                    </a:p>
                  </a:txBody>
                  <a:tcPr marL="45987" marR="45987" marT="0" marB="0"/>
                </a:tc>
                <a:tc>
                  <a:txBody>
                    <a:bodyPr/>
                    <a:lstStyle/>
                    <a:p>
                      <a:pPr>
                        <a:lnSpc>
                          <a:spcPct val="115000"/>
                        </a:lnSpc>
                        <a:spcAft>
                          <a:spcPts val="0"/>
                        </a:spcAft>
                      </a:pPr>
                      <a:r>
                        <a:rPr lang="pt-PT" sz="1000" dirty="0">
                          <a:effectLst/>
                        </a:rPr>
                        <a:t>Móveis Irmãos Gomes MIG</a:t>
                      </a:r>
                      <a:endParaRPr lang="it-IT" sz="1000" dirty="0">
                        <a:effectLst/>
                        <a:latin typeface="Calibri"/>
                        <a:ea typeface="Calibri"/>
                        <a:cs typeface="Times New Roman"/>
                      </a:endParaRPr>
                    </a:p>
                  </a:txBody>
                  <a:tcPr marL="45987" marR="45987" marT="0" marB="0"/>
                </a:tc>
              </a:tr>
              <a:tr h="337036">
                <a:tc>
                  <a:txBody>
                    <a:bodyPr/>
                    <a:lstStyle/>
                    <a:p>
                      <a:pPr>
                        <a:lnSpc>
                          <a:spcPct val="115000"/>
                        </a:lnSpc>
                        <a:spcAft>
                          <a:spcPts val="0"/>
                        </a:spcAft>
                      </a:pPr>
                      <a:r>
                        <a:rPr lang="pt-PT" sz="1050" dirty="0">
                          <a:effectLst/>
                        </a:rPr>
                        <a:t>Car mechanics</a:t>
                      </a:r>
                      <a:endParaRPr lang="it-IT" sz="1050" dirty="0">
                        <a:effectLst/>
                        <a:latin typeface="Calibri"/>
                        <a:ea typeface="Calibri"/>
                        <a:cs typeface="Times New Roman"/>
                      </a:endParaRPr>
                    </a:p>
                  </a:txBody>
                  <a:tcPr marL="45987" marR="45987"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pt-PT" sz="1000" dirty="0">
                          <a:effectLst/>
                        </a:rPr>
                        <a:t>JOMICARAUTO, LDA -REPARAÇÕES DE </a:t>
                      </a:r>
                      <a:r>
                        <a:rPr lang="pt-PT" sz="1000" dirty="0" smtClean="0">
                          <a:effectLst/>
                        </a:rPr>
                        <a:t>AUTOMOVEIS, JOÃO OLIVEIRA BARBOSA,LDA</a:t>
                      </a:r>
                      <a:endParaRPr lang="it-IT" sz="1000" dirty="0">
                        <a:effectLst/>
                        <a:latin typeface="Calibri"/>
                        <a:ea typeface="Calibri"/>
                        <a:cs typeface="Times New Roman"/>
                      </a:endParaRPr>
                    </a:p>
                  </a:txBody>
                  <a:tcPr marL="45987" marR="45987" marT="0" marB="0"/>
                </a:tc>
              </a:tr>
              <a:tr h="176944">
                <a:tc>
                  <a:txBody>
                    <a:bodyPr/>
                    <a:lstStyle/>
                    <a:p>
                      <a:pPr>
                        <a:lnSpc>
                          <a:spcPct val="115000"/>
                        </a:lnSpc>
                        <a:spcAft>
                          <a:spcPts val="0"/>
                        </a:spcAft>
                      </a:pPr>
                      <a:r>
                        <a:rPr lang="pt-PT" sz="1050" dirty="0">
                          <a:effectLst/>
                        </a:rPr>
                        <a:t>Ceramic</a:t>
                      </a:r>
                      <a:endParaRPr lang="it-IT" sz="1050" dirty="0">
                        <a:effectLst/>
                        <a:latin typeface="Calibri"/>
                        <a:ea typeface="Calibri"/>
                        <a:cs typeface="Times New Roman"/>
                      </a:endParaRPr>
                    </a:p>
                  </a:txBody>
                  <a:tcPr marL="45987" marR="45987" marT="0" marB="0"/>
                </a:tc>
                <a:tc>
                  <a:txBody>
                    <a:bodyPr/>
                    <a:lstStyle/>
                    <a:p>
                      <a:pPr>
                        <a:lnSpc>
                          <a:spcPct val="115000"/>
                        </a:lnSpc>
                        <a:spcAft>
                          <a:spcPts val="0"/>
                        </a:spcAft>
                      </a:pPr>
                      <a:r>
                        <a:rPr lang="pt-PT" sz="1000" dirty="0">
                          <a:effectLst/>
                        </a:rPr>
                        <a:t>Tulipa</a:t>
                      </a:r>
                      <a:endParaRPr lang="it-IT" sz="1000" dirty="0">
                        <a:effectLst/>
                        <a:latin typeface="Calibri"/>
                        <a:ea typeface="Calibri"/>
                        <a:cs typeface="Times New Roman"/>
                      </a:endParaRPr>
                    </a:p>
                  </a:txBody>
                  <a:tcPr marL="45987" marR="45987" marT="0" marB="0"/>
                </a:tc>
              </a:tr>
              <a:tr h="176944">
                <a:tc>
                  <a:txBody>
                    <a:bodyPr/>
                    <a:lstStyle/>
                    <a:p>
                      <a:pPr>
                        <a:lnSpc>
                          <a:spcPct val="115000"/>
                        </a:lnSpc>
                        <a:spcAft>
                          <a:spcPts val="0"/>
                        </a:spcAft>
                      </a:pPr>
                      <a:r>
                        <a:rPr lang="en-US" sz="1050" dirty="0">
                          <a:effectLst/>
                        </a:rPr>
                        <a:t>Chemistry lab/</a:t>
                      </a:r>
                      <a:r>
                        <a:rPr lang="en-US" sz="1050" dirty="0" err="1">
                          <a:effectLst/>
                        </a:rPr>
                        <a:t>Têxtil</a:t>
                      </a:r>
                      <a:r>
                        <a:rPr lang="en-US" sz="1050" dirty="0">
                          <a:effectLst/>
                        </a:rPr>
                        <a:t> company</a:t>
                      </a:r>
                      <a:endParaRPr lang="it-IT" sz="1050" dirty="0">
                        <a:effectLst/>
                        <a:latin typeface="Calibri"/>
                        <a:ea typeface="Calibri"/>
                        <a:cs typeface="Times New Roman"/>
                      </a:endParaRPr>
                    </a:p>
                  </a:txBody>
                  <a:tcPr marL="45987" marR="45987" marT="0" marB="0"/>
                </a:tc>
                <a:tc>
                  <a:txBody>
                    <a:bodyPr/>
                    <a:lstStyle/>
                    <a:p>
                      <a:pPr>
                        <a:lnSpc>
                          <a:spcPct val="115000"/>
                        </a:lnSpc>
                        <a:spcAft>
                          <a:spcPts val="0"/>
                        </a:spcAft>
                      </a:pPr>
                      <a:r>
                        <a:rPr lang="pt-PT" sz="1000" dirty="0">
                          <a:effectLst/>
                        </a:rPr>
                        <a:t>ATB ACABAMENTOS</a:t>
                      </a:r>
                      <a:endParaRPr lang="it-IT" sz="1000" dirty="0">
                        <a:effectLst/>
                        <a:latin typeface="Calibri"/>
                        <a:ea typeface="Calibri"/>
                        <a:cs typeface="Times New Roman"/>
                      </a:endParaRPr>
                    </a:p>
                  </a:txBody>
                  <a:tcPr marL="45987" marR="45987" marT="0" marB="0"/>
                </a:tc>
              </a:tr>
              <a:tr h="353888">
                <a:tc>
                  <a:txBody>
                    <a:bodyPr/>
                    <a:lstStyle/>
                    <a:p>
                      <a:pPr>
                        <a:lnSpc>
                          <a:spcPct val="115000"/>
                        </a:lnSpc>
                        <a:spcAft>
                          <a:spcPts val="0"/>
                        </a:spcAft>
                      </a:pPr>
                      <a:r>
                        <a:rPr lang="en-US" sz="1050" dirty="0">
                          <a:effectLst/>
                        </a:rPr>
                        <a:t>City Hall (</a:t>
                      </a:r>
                      <a:r>
                        <a:rPr lang="en-US" sz="1050" dirty="0" err="1">
                          <a:effectLst/>
                        </a:rPr>
                        <a:t>Resouces</a:t>
                      </a:r>
                      <a:r>
                        <a:rPr lang="en-US" sz="1050" dirty="0">
                          <a:effectLst/>
                        </a:rPr>
                        <a:t> Humans, Culture, Tourism, Sports)</a:t>
                      </a:r>
                      <a:endParaRPr lang="it-IT" sz="1050" dirty="0">
                        <a:effectLst/>
                        <a:latin typeface="Calibri"/>
                        <a:ea typeface="Calibri"/>
                        <a:cs typeface="Times New Roman"/>
                      </a:endParaRPr>
                    </a:p>
                  </a:txBody>
                  <a:tcPr marL="45987" marR="45987" marT="0" marB="0"/>
                </a:tc>
                <a:tc>
                  <a:txBody>
                    <a:bodyPr/>
                    <a:lstStyle/>
                    <a:p>
                      <a:pPr>
                        <a:lnSpc>
                          <a:spcPct val="115000"/>
                        </a:lnSpc>
                        <a:spcAft>
                          <a:spcPts val="0"/>
                        </a:spcAft>
                      </a:pPr>
                      <a:r>
                        <a:rPr lang="pt-PT" sz="1000" dirty="0">
                          <a:effectLst/>
                        </a:rPr>
                        <a:t>Câmara Municipal de Barcelos</a:t>
                      </a:r>
                      <a:endParaRPr lang="it-IT" sz="1000" dirty="0">
                        <a:effectLst/>
                        <a:latin typeface="Calibri"/>
                        <a:ea typeface="Calibri"/>
                        <a:cs typeface="Times New Roman"/>
                      </a:endParaRPr>
                    </a:p>
                  </a:txBody>
                  <a:tcPr marL="45987" marR="45987" marT="0" marB="0"/>
                </a:tc>
              </a:tr>
              <a:tr h="176944">
                <a:tc>
                  <a:txBody>
                    <a:bodyPr/>
                    <a:lstStyle/>
                    <a:p>
                      <a:pPr>
                        <a:lnSpc>
                          <a:spcPct val="115000"/>
                        </a:lnSpc>
                        <a:spcAft>
                          <a:spcPts val="0"/>
                        </a:spcAft>
                      </a:pPr>
                      <a:r>
                        <a:rPr lang="pt-PT" sz="1050" dirty="0">
                          <a:effectLst/>
                        </a:rPr>
                        <a:t>Clinic</a:t>
                      </a:r>
                      <a:endParaRPr lang="it-IT" sz="1050" dirty="0">
                        <a:effectLst/>
                        <a:latin typeface="Calibri"/>
                        <a:ea typeface="Calibri"/>
                        <a:cs typeface="Times New Roman"/>
                      </a:endParaRPr>
                    </a:p>
                  </a:txBody>
                  <a:tcPr marL="45987" marR="45987"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pt-PT" sz="1000" dirty="0">
                          <a:effectLst/>
                        </a:rPr>
                        <a:t>Clinica de </a:t>
                      </a:r>
                      <a:r>
                        <a:rPr lang="pt-PT" sz="1000" dirty="0" smtClean="0">
                          <a:effectLst/>
                        </a:rPr>
                        <a:t>Barcelos , CIMB - CENTRO MÉDICO</a:t>
                      </a:r>
                      <a:endParaRPr lang="it-IT" sz="1000" dirty="0">
                        <a:effectLst/>
                        <a:latin typeface="Calibri"/>
                        <a:ea typeface="Calibri"/>
                        <a:cs typeface="Times New Roman"/>
                      </a:endParaRPr>
                    </a:p>
                  </a:txBody>
                  <a:tcPr marL="45987" marR="45987" marT="0" marB="0"/>
                </a:tc>
              </a:tr>
              <a:tr h="176944">
                <a:tc>
                  <a:txBody>
                    <a:bodyPr/>
                    <a:lstStyle/>
                    <a:p>
                      <a:pPr>
                        <a:lnSpc>
                          <a:spcPct val="115000"/>
                        </a:lnSpc>
                        <a:spcAft>
                          <a:spcPts val="0"/>
                        </a:spcAft>
                        <a:tabLst>
                          <a:tab pos="876300" algn="l"/>
                        </a:tabLst>
                      </a:pPr>
                      <a:r>
                        <a:rPr lang="pt-PT" sz="1050" dirty="0">
                          <a:effectLst/>
                        </a:rPr>
                        <a:t>Clinic – Physiotherapy</a:t>
                      </a:r>
                      <a:endParaRPr lang="it-IT" sz="1050" dirty="0">
                        <a:effectLst/>
                        <a:latin typeface="Calibri"/>
                        <a:ea typeface="Calibri"/>
                        <a:cs typeface="Times New Roman"/>
                      </a:endParaRPr>
                    </a:p>
                  </a:txBody>
                  <a:tcPr marL="45987" marR="45987" marT="0" marB="0"/>
                </a:tc>
                <a:tc>
                  <a:txBody>
                    <a:bodyPr/>
                    <a:lstStyle/>
                    <a:p>
                      <a:pPr>
                        <a:lnSpc>
                          <a:spcPct val="115000"/>
                        </a:lnSpc>
                        <a:spcAft>
                          <a:spcPts val="0"/>
                        </a:spcAft>
                      </a:pPr>
                      <a:r>
                        <a:rPr lang="pt-PT" sz="1000" dirty="0">
                          <a:effectLst/>
                        </a:rPr>
                        <a:t>FISIVIDA</a:t>
                      </a:r>
                      <a:endParaRPr lang="it-IT" sz="1000" dirty="0">
                        <a:effectLst/>
                        <a:latin typeface="Calibri"/>
                        <a:ea typeface="Calibri"/>
                        <a:cs typeface="Times New Roman"/>
                      </a:endParaRPr>
                    </a:p>
                  </a:txBody>
                  <a:tcPr marL="45987" marR="45987" marT="0" marB="0"/>
                </a:tc>
              </a:tr>
              <a:tr h="176944">
                <a:tc>
                  <a:txBody>
                    <a:bodyPr/>
                    <a:lstStyle/>
                    <a:p>
                      <a:pPr>
                        <a:lnSpc>
                          <a:spcPct val="115000"/>
                        </a:lnSpc>
                        <a:spcAft>
                          <a:spcPts val="0"/>
                        </a:spcAft>
                      </a:pPr>
                      <a:r>
                        <a:rPr lang="en-US" sz="1050" dirty="0">
                          <a:effectLst/>
                        </a:rPr>
                        <a:t>Clinic - Hygiene and safety at work</a:t>
                      </a:r>
                      <a:endParaRPr lang="it-IT" sz="1050" dirty="0">
                        <a:effectLst/>
                        <a:latin typeface="Calibri"/>
                        <a:ea typeface="Calibri"/>
                        <a:cs typeface="Times New Roman"/>
                      </a:endParaRPr>
                    </a:p>
                  </a:txBody>
                  <a:tcPr marL="45987" marR="45987" marT="0" marB="0"/>
                </a:tc>
                <a:tc>
                  <a:txBody>
                    <a:bodyPr/>
                    <a:lstStyle/>
                    <a:p>
                      <a:pPr>
                        <a:lnSpc>
                          <a:spcPct val="115000"/>
                        </a:lnSpc>
                        <a:spcAft>
                          <a:spcPts val="0"/>
                        </a:spcAft>
                      </a:pPr>
                      <a:r>
                        <a:rPr lang="pt-PT" sz="1000" dirty="0">
                          <a:effectLst/>
                        </a:rPr>
                        <a:t>CLINOBA</a:t>
                      </a:r>
                      <a:endParaRPr lang="it-IT" sz="1000" dirty="0">
                        <a:effectLst/>
                        <a:latin typeface="Calibri"/>
                        <a:ea typeface="Calibri"/>
                        <a:cs typeface="Times New Roman"/>
                      </a:endParaRPr>
                    </a:p>
                  </a:txBody>
                  <a:tcPr marL="45987" marR="45987" marT="0" marB="0"/>
                </a:tc>
              </a:tr>
              <a:tr h="176944">
                <a:tc>
                  <a:txBody>
                    <a:bodyPr/>
                    <a:lstStyle/>
                    <a:p>
                      <a:pPr>
                        <a:lnSpc>
                          <a:spcPct val="115000"/>
                        </a:lnSpc>
                        <a:spcAft>
                          <a:spcPts val="0"/>
                        </a:spcAft>
                        <a:tabLst>
                          <a:tab pos="876300" algn="l"/>
                        </a:tabLst>
                      </a:pPr>
                      <a:r>
                        <a:rPr lang="pt-PT" sz="1050" dirty="0">
                          <a:effectLst/>
                        </a:rPr>
                        <a:t>Commerce </a:t>
                      </a:r>
                      <a:endParaRPr lang="it-IT" sz="1050" dirty="0">
                        <a:effectLst/>
                        <a:latin typeface="Calibri"/>
                        <a:ea typeface="Calibri"/>
                        <a:cs typeface="Times New Roman"/>
                      </a:endParaRPr>
                    </a:p>
                  </a:txBody>
                  <a:tcPr marL="45987" marR="45987" marT="0" marB="0"/>
                </a:tc>
                <a:tc>
                  <a:txBody>
                    <a:bodyPr/>
                    <a:lstStyle/>
                    <a:p>
                      <a:pPr>
                        <a:lnSpc>
                          <a:spcPct val="115000"/>
                        </a:lnSpc>
                        <a:spcAft>
                          <a:spcPts val="0"/>
                        </a:spcAft>
                      </a:pPr>
                      <a:r>
                        <a:rPr lang="pt-PT" sz="1000" dirty="0">
                          <a:effectLst/>
                        </a:rPr>
                        <a:t>Canto e Fantasias – Madeira Island</a:t>
                      </a:r>
                      <a:endParaRPr lang="it-IT" sz="1000" dirty="0">
                        <a:effectLst/>
                        <a:latin typeface="Calibri"/>
                        <a:ea typeface="Calibri"/>
                        <a:cs typeface="Times New Roman"/>
                      </a:endParaRPr>
                    </a:p>
                  </a:txBody>
                  <a:tcPr marL="45987" marR="45987" marT="0" marB="0"/>
                </a:tc>
              </a:tr>
              <a:tr h="176944">
                <a:tc>
                  <a:txBody>
                    <a:bodyPr/>
                    <a:lstStyle/>
                    <a:p>
                      <a:pPr>
                        <a:lnSpc>
                          <a:spcPct val="115000"/>
                        </a:lnSpc>
                        <a:spcAft>
                          <a:spcPts val="0"/>
                        </a:spcAft>
                        <a:tabLst>
                          <a:tab pos="876300" algn="l"/>
                        </a:tabLst>
                      </a:pPr>
                      <a:r>
                        <a:rPr lang="pt-PT" sz="1050" dirty="0">
                          <a:effectLst/>
                        </a:rPr>
                        <a:t>Electricity	</a:t>
                      </a:r>
                      <a:endParaRPr lang="it-IT" sz="1050" dirty="0">
                        <a:effectLst/>
                        <a:latin typeface="Calibri"/>
                        <a:ea typeface="Calibri"/>
                        <a:cs typeface="Times New Roman"/>
                      </a:endParaRPr>
                    </a:p>
                  </a:txBody>
                  <a:tcPr marL="45987" marR="45987" marT="0" marB="0"/>
                </a:tc>
                <a:tc>
                  <a:txBody>
                    <a:bodyPr/>
                    <a:lstStyle/>
                    <a:p>
                      <a:pPr>
                        <a:lnSpc>
                          <a:spcPct val="115000"/>
                        </a:lnSpc>
                        <a:spcAft>
                          <a:spcPts val="0"/>
                        </a:spcAft>
                      </a:pPr>
                      <a:r>
                        <a:rPr lang="pt-PT" sz="1000" dirty="0">
                          <a:effectLst/>
                        </a:rPr>
                        <a:t>BARCELTECNICA</a:t>
                      </a:r>
                      <a:endParaRPr lang="it-IT" sz="1000" dirty="0">
                        <a:effectLst/>
                        <a:latin typeface="Calibri"/>
                        <a:ea typeface="Calibri"/>
                        <a:cs typeface="Times New Roman"/>
                      </a:endParaRPr>
                    </a:p>
                  </a:txBody>
                  <a:tcPr marL="45987" marR="45987" marT="0" marB="0"/>
                </a:tc>
              </a:tr>
              <a:tr h="176944">
                <a:tc>
                  <a:txBody>
                    <a:bodyPr/>
                    <a:lstStyle/>
                    <a:p>
                      <a:pPr>
                        <a:lnSpc>
                          <a:spcPct val="115000"/>
                        </a:lnSpc>
                        <a:spcAft>
                          <a:spcPts val="0"/>
                        </a:spcAft>
                      </a:pPr>
                      <a:r>
                        <a:rPr lang="pt-PT" sz="1050" dirty="0">
                          <a:effectLst/>
                        </a:rPr>
                        <a:t>Events</a:t>
                      </a:r>
                      <a:endParaRPr lang="it-IT" sz="1050" dirty="0">
                        <a:effectLst/>
                        <a:latin typeface="Calibri"/>
                        <a:ea typeface="Calibri"/>
                        <a:cs typeface="Times New Roman"/>
                      </a:endParaRPr>
                    </a:p>
                  </a:txBody>
                  <a:tcPr marL="45987" marR="45987" marT="0" marB="0"/>
                </a:tc>
                <a:tc>
                  <a:txBody>
                    <a:bodyPr/>
                    <a:lstStyle/>
                    <a:p>
                      <a:pPr>
                        <a:lnSpc>
                          <a:spcPct val="115000"/>
                        </a:lnSpc>
                        <a:spcAft>
                          <a:spcPts val="0"/>
                        </a:spcAft>
                      </a:pPr>
                      <a:r>
                        <a:rPr lang="pt-PT" sz="1000" dirty="0">
                          <a:effectLst/>
                        </a:rPr>
                        <a:t>Opções</a:t>
                      </a:r>
                      <a:endParaRPr lang="it-IT" sz="1000" dirty="0">
                        <a:effectLst/>
                        <a:latin typeface="Calibri"/>
                        <a:ea typeface="Calibri"/>
                        <a:cs typeface="Times New Roman"/>
                      </a:endParaRPr>
                    </a:p>
                  </a:txBody>
                  <a:tcPr marL="45987" marR="45987" marT="0" marB="0"/>
                </a:tc>
              </a:tr>
              <a:tr h="380908">
                <a:tc>
                  <a:txBody>
                    <a:bodyPr/>
                    <a:lstStyle/>
                    <a:p>
                      <a:pPr>
                        <a:lnSpc>
                          <a:spcPct val="115000"/>
                        </a:lnSpc>
                        <a:spcAft>
                          <a:spcPts val="0"/>
                        </a:spcAft>
                      </a:pPr>
                      <a:r>
                        <a:rPr lang="pt-PT" sz="1050" dirty="0">
                          <a:effectLst/>
                        </a:rPr>
                        <a:t>Hairdresser</a:t>
                      </a:r>
                      <a:endParaRPr lang="it-IT" sz="1050" dirty="0">
                        <a:effectLst/>
                        <a:latin typeface="Calibri"/>
                        <a:ea typeface="Calibri"/>
                        <a:cs typeface="Times New Roman"/>
                      </a:endParaRPr>
                    </a:p>
                  </a:txBody>
                  <a:tcPr marL="45987" marR="45987"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pt-PT" sz="1000" dirty="0">
                          <a:effectLst/>
                        </a:rPr>
                        <a:t>PAULA </a:t>
                      </a:r>
                      <a:r>
                        <a:rPr lang="pt-PT" sz="1000" dirty="0" smtClean="0">
                          <a:effectLst/>
                        </a:rPr>
                        <a:t>CABELEIREIRA, Susana &amp; Gonçalo - Cabeleireiro, Lda., ROSA CABELEIREIRA, ANA GUEDES CABELEIREIROS, TERESA COSTA CABELEIREIROS</a:t>
                      </a:r>
                      <a:endParaRPr lang="it-IT" sz="1000" dirty="0">
                        <a:effectLst/>
                        <a:latin typeface="Calibri"/>
                        <a:ea typeface="Calibri"/>
                        <a:cs typeface="Times New Roman"/>
                      </a:endParaRPr>
                    </a:p>
                  </a:txBody>
                  <a:tcPr marL="45987" marR="45987" marT="0" marB="0"/>
                </a:tc>
              </a:tr>
            </a:tbl>
          </a:graphicData>
        </a:graphic>
      </p:graphicFrame>
      <p:sp>
        <p:nvSpPr>
          <p:cNvPr id="2" name="Titolo 1"/>
          <p:cNvSpPr>
            <a:spLocks noGrp="1"/>
          </p:cNvSpPr>
          <p:nvPr>
            <p:ph type="title"/>
          </p:nvPr>
        </p:nvSpPr>
        <p:spPr/>
        <p:txBody>
          <a:bodyPr/>
          <a:lstStyle/>
          <a:p>
            <a:r>
              <a:rPr lang="it-IT" sz="3600" dirty="0"/>
              <a:t>Le </a:t>
            </a:r>
            <a:r>
              <a:rPr lang="it-IT" sz="3600" dirty="0" smtClean="0"/>
              <a:t>aziende ospitanti all’estero:</a:t>
            </a:r>
            <a:br>
              <a:rPr lang="it-IT" sz="3600" dirty="0" smtClean="0"/>
            </a:br>
            <a:r>
              <a:rPr lang="it-IT" sz="3600" dirty="0" smtClean="0"/>
              <a:t>Portogallo</a:t>
            </a:r>
            <a:endParaRPr lang="it-IT" dirty="0"/>
          </a:p>
        </p:txBody>
      </p:sp>
    </p:spTree>
    <p:extLst>
      <p:ext uri="{BB962C8B-B14F-4D97-AF65-F5344CB8AC3E}">
        <p14:creationId xmlns="" xmlns:p14="http://schemas.microsoft.com/office/powerpoint/2010/main" val="16539197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600" dirty="0" smtClean="0"/>
              <a:t>Dalla progettazione collegiale al progetto individualizzato</a:t>
            </a:r>
            <a:endParaRPr lang="it-IT" sz="3600" dirty="0"/>
          </a:p>
        </p:txBody>
      </p:sp>
      <p:pic>
        <p:nvPicPr>
          <p:cNvPr id="3074" name="Picture 2"/>
          <p:cNvPicPr>
            <a:picLocks noGrp="1" noChangeAspect="1" noChangeArrowheads="1"/>
          </p:cNvPicPr>
          <p:nvPr>
            <p:ph idx="1"/>
          </p:nvPr>
        </p:nvPicPr>
        <p:blipFill>
          <a:blip r:embed="rId2" cstate="print">
            <a:extLst>
              <a:ext uri="{28A0092B-C50C-407E-A947-70E740481C1C}">
                <a14:useLocalDpi xmlns="" xmlns:a14="http://schemas.microsoft.com/office/drawing/2010/main" val="0"/>
              </a:ext>
            </a:extLst>
          </a:blip>
          <a:srcRect/>
          <a:stretch>
            <a:fillRect/>
          </a:stretch>
        </p:blipFill>
        <p:spPr bwMode="auto">
          <a:xfrm>
            <a:off x="1115616" y="2268257"/>
            <a:ext cx="6782503" cy="4329095"/>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a:extLst>
            <a:ext uri="{909E8E84-426E-40DD-AFC4-6F175D3DCCD1}">
              <a14:hiddenFill xmlns="" xmlns:a14="http://schemas.microsoft.com/office/drawing/2010/main">
                <a:solidFill>
                  <a:schemeClr val="accent1"/>
                </a:solidFill>
              </a14:hiddenFill>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72443" y="4257774"/>
            <a:ext cx="7920037" cy="1980010"/>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a:extLst>
            <a:ext uri="{909E8E84-426E-40DD-AFC4-6F175D3DCCD1}">
              <a14:hiddenFill xmlns="" xmlns:a14="http://schemas.microsoft.com/office/drawing/2010/main">
                <a:solidFill>
                  <a:schemeClr val="accent1"/>
                </a:solidFill>
              </a14:hiddenFill>
            </a:ext>
          </a:extLst>
        </p:spPr>
      </p:pic>
      <p:pic>
        <p:nvPicPr>
          <p:cNvPr id="6147" name="Picture 3"/>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72443" y="476671"/>
            <a:ext cx="7920037" cy="3640138"/>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a:extLst>
            <a:ext uri="{909E8E84-426E-40DD-AFC4-6F175D3DCCD1}">
              <a14:hiddenFill xmlns="" xmlns:a14="http://schemas.microsoft.com/office/drawing/2010/main">
                <a:solidFill>
                  <a:schemeClr val="accent1"/>
                </a:solidFill>
              </a14:hiddenFill>
            </a:ext>
          </a:extLst>
        </p:spPr>
      </p:pic>
    </p:spTree>
    <p:extLst>
      <p:ext uri="{BB962C8B-B14F-4D97-AF65-F5344CB8AC3E}">
        <p14:creationId xmlns="" xmlns:p14="http://schemas.microsoft.com/office/powerpoint/2010/main" val="12600559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Picture 4"/>
          <p:cNvPicPr>
            <a:picLocks noChangeAspect="1" noChangeArrowheads="1"/>
          </p:cNvPicPr>
          <p:nvPr/>
        </p:nvPicPr>
        <p:blipFill rotWithShape="1">
          <a:blip r:embed="rId2" cstate="print">
            <a:extLst>
              <a:ext uri="{28A0092B-C50C-407E-A947-70E740481C1C}">
                <a14:useLocalDpi xmlns="" xmlns:a14="http://schemas.microsoft.com/office/drawing/2010/main" val="0"/>
              </a:ext>
            </a:extLst>
          </a:blip>
          <a:srcRect r="1451"/>
          <a:stretch/>
        </p:blipFill>
        <p:spPr bwMode="auto">
          <a:xfrm>
            <a:off x="323528" y="385526"/>
            <a:ext cx="8485428" cy="6067810"/>
          </a:xfrm>
          <a:prstGeom prst="rect">
            <a:avLst/>
          </a:prstGeom>
          <a:ln>
            <a:noFill/>
          </a:ln>
          <a:effectLst>
            <a:softEdge rad="112500"/>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129431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400" dirty="0" smtClean="0"/>
              <a:t>DIDATTICA INTEGRATA SUL TERRITORIO E ALL’ESTERO</a:t>
            </a:r>
            <a:endParaRPr lang="it-IT" sz="4400" dirty="0"/>
          </a:p>
        </p:txBody>
      </p:sp>
      <p:sp>
        <p:nvSpPr>
          <p:cNvPr id="3" name="Segnaposto testo 2"/>
          <p:cNvSpPr>
            <a:spLocks noGrp="1"/>
          </p:cNvSpPr>
          <p:nvPr>
            <p:ph type="body" idx="1"/>
          </p:nvPr>
        </p:nvSpPr>
        <p:spPr>
          <a:xfrm>
            <a:off x="827584" y="4149080"/>
            <a:ext cx="7734747" cy="1500187"/>
          </a:xfrm>
        </p:spPr>
        <p:txBody>
          <a:bodyPr/>
          <a:lstStyle/>
          <a:p>
            <a:r>
              <a:rPr lang="it-IT" dirty="0" smtClean="0"/>
              <a:t>DIRIGENTE SCOLASTICO</a:t>
            </a:r>
          </a:p>
          <a:p>
            <a:r>
              <a:rPr lang="it-IT" dirty="0" smtClean="0"/>
              <a:t>prof.ssa Alessandra </a:t>
            </a:r>
            <a:r>
              <a:rPr lang="it-IT" dirty="0" err="1" smtClean="0"/>
              <a:t>Nardoni</a:t>
            </a:r>
            <a:endParaRPr lang="it-IT" dirty="0" smtClean="0"/>
          </a:p>
          <a:p>
            <a:r>
              <a:rPr lang="it-IT" dirty="0" smtClean="0"/>
              <a:t>16 novembre 2016</a:t>
            </a:r>
            <a:endParaRPr lang="it-IT"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27584" y="476672"/>
            <a:ext cx="7754713" cy="1910716"/>
          </a:xfrm>
        </p:spPr>
        <p:txBody>
          <a:bodyPr/>
          <a:lstStyle/>
          <a:p>
            <a:r>
              <a:rPr lang="it-IT" dirty="0" smtClean="0"/>
              <a:t>Il punto di vista dello studente</a:t>
            </a:r>
            <a:endParaRPr lang="it-IT" dirty="0"/>
          </a:p>
        </p:txBody>
      </p:sp>
      <p:sp>
        <p:nvSpPr>
          <p:cNvPr id="3" name="Segnaposto testo 2"/>
          <p:cNvSpPr>
            <a:spLocks noGrp="1"/>
          </p:cNvSpPr>
          <p:nvPr>
            <p:ph type="body" idx="1"/>
          </p:nvPr>
        </p:nvSpPr>
        <p:spPr>
          <a:xfrm>
            <a:off x="699248" y="3767316"/>
            <a:ext cx="7833192" cy="2181964"/>
          </a:xfrm>
        </p:spPr>
        <p:txBody>
          <a:bodyPr>
            <a:normAutofit lnSpcReduction="10000"/>
          </a:bodyPr>
          <a:lstStyle/>
          <a:p>
            <a:pPr algn="l">
              <a:buFont typeface="Wingdings" pitchFamily="2" charset="2"/>
              <a:buChar char="v"/>
            </a:pPr>
            <a:r>
              <a:rPr lang="it-IT" dirty="0" smtClean="0">
                <a:solidFill>
                  <a:prstClr val="black">
                    <a:lumMod val="85000"/>
                    <a:lumOff val="15000"/>
                  </a:prstClr>
                </a:solidFill>
              </a:rPr>
              <a:t>   Bilancio delle competenze in entrata</a:t>
            </a:r>
          </a:p>
          <a:p>
            <a:pPr algn="l">
              <a:buFont typeface="Wingdings" pitchFamily="2" charset="2"/>
              <a:buChar char="v"/>
            </a:pPr>
            <a:r>
              <a:rPr lang="it-IT" dirty="0" smtClean="0">
                <a:solidFill>
                  <a:prstClr val="black">
                    <a:lumMod val="85000"/>
                    <a:lumOff val="15000"/>
                  </a:prstClr>
                </a:solidFill>
              </a:rPr>
              <a:t>   Scheda di monitoraggio settimanale condivisa su piattaforma e- </a:t>
            </a:r>
          </a:p>
          <a:p>
            <a:pPr algn="l">
              <a:buFont typeface="Wingdings" pitchFamily="2" charset="2"/>
              <a:buChar char="v"/>
            </a:pPr>
            <a:r>
              <a:rPr lang="it-IT" dirty="0" smtClean="0">
                <a:solidFill>
                  <a:prstClr val="black">
                    <a:lumMod val="85000"/>
                    <a:lumOff val="15000"/>
                  </a:prstClr>
                </a:solidFill>
              </a:rPr>
              <a:t>   </a:t>
            </a:r>
            <a:r>
              <a:rPr lang="it-IT" dirty="0" err="1" smtClean="0">
                <a:solidFill>
                  <a:prstClr val="black">
                    <a:lumMod val="85000"/>
                    <a:lumOff val="15000"/>
                  </a:prstClr>
                </a:solidFill>
              </a:rPr>
              <a:t>learning</a:t>
            </a:r>
            <a:r>
              <a:rPr lang="it-IT" dirty="0" smtClean="0">
                <a:solidFill>
                  <a:prstClr val="black">
                    <a:lumMod val="85000"/>
                    <a:lumOff val="15000"/>
                  </a:prstClr>
                </a:solidFill>
              </a:rPr>
              <a:t> con il docente TUTOR e con i docenti del Consiglio di </a:t>
            </a:r>
          </a:p>
          <a:p>
            <a:pPr algn="l"/>
            <a:r>
              <a:rPr lang="it-IT" dirty="0" smtClean="0">
                <a:solidFill>
                  <a:prstClr val="black">
                    <a:lumMod val="85000"/>
                    <a:lumOff val="15000"/>
                  </a:prstClr>
                </a:solidFill>
              </a:rPr>
              <a:t>       Classe</a:t>
            </a:r>
          </a:p>
          <a:p>
            <a:pPr algn="l">
              <a:buFont typeface="Wingdings" pitchFamily="2" charset="2"/>
              <a:buChar char="v"/>
            </a:pPr>
            <a:r>
              <a:rPr lang="it-IT" dirty="0" smtClean="0">
                <a:solidFill>
                  <a:prstClr val="black">
                    <a:lumMod val="85000"/>
                    <a:lumOff val="15000"/>
                  </a:prstClr>
                </a:solidFill>
              </a:rPr>
              <a:t>   Questionario di gradimento finale</a:t>
            </a:r>
          </a:p>
          <a:p>
            <a:pPr algn="l">
              <a:buFont typeface="Wingdings" pitchFamily="2" charset="2"/>
              <a:buChar char="v"/>
            </a:pPr>
            <a:r>
              <a:rPr lang="it-IT" dirty="0" smtClean="0">
                <a:solidFill>
                  <a:prstClr val="black">
                    <a:lumMod val="85000"/>
                    <a:lumOff val="15000"/>
                  </a:prstClr>
                </a:solidFill>
              </a:rPr>
              <a:t>   Bilancio delle competenze in uscita </a:t>
            </a:r>
          </a:p>
          <a:p>
            <a:pPr algn="l"/>
            <a:endParaRPr lang="it-IT" dirty="0" smtClean="0">
              <a:solidFill>
                <a:prstClr val="black">
                  <a:lumMod val="85000"/>
                  <a:lumOff val="15000"/>
                </a:prstClr>
              </a:solidFill>
            </a:endParaRPr>
          </a:p>
          <a:p>
            <a:pPr algn="l"/>
            <a:endParaRPr lang="it-IT"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88490" y="332656"/>
            <a:ext cx="7756263" cy="1368152"/>
          </a:xfrm>
        </p:spPr>
        <p:txBody>
          <a:bodyPr/>
          <a:lstStyle/>
          <a:p>
            <a:r>
              <a:rPr lang="it-IT" sz="4800" dirty="0" smtClean="0"/>
              <a:t>Per riassumere</a:t>
            </a:r>
            <a:br>
              <a:rPr lang="it-IT" sz="4800" dirty="0" smtClean="0"/>
            </a:br>
            <a:r>
              <a:rPr lang="it-IT" sz="3600" b="1" i="1" dirty="0" smtClean="0"/>
              <a:t>Alcuni esempi di pratiche </a:t>
            </a:r>
            <a:r>
              <a:rPr lang="it-IT" dirty="0" smtClean="0"/>
              <a:t>(</a:t>
            </a:r>
            <a:r>
              <a:rPr lang="it-IT" sz="3600" b="1" i="1" dirty="0" smtClean="0"/>
              <a:t>buone</a:t>
            </a:r>
            <a:r>
              <a:rPr lang="it-IT" dirty="0" smtClean="0"/>
              <a:t>)</a:t>
            </a:r>
            <a:endParaRPr lang="it-IT" dirty="0"/>
          </a:p>
        </p:txBody>
      </p:sp>
      <p:sp>
        <p:nvSpPr>
          <p:cNvPr id="3" name="Sottotitolo 2"/>
          <p:cNvSpPr>
            <a:spLocks noGrp="1"/>
          </p:cNvSpPr>
          <p:nvPr>
            <p:ph type="subTitle" idx="4294967295"/>
          </p:nvPr>
        </p:nvSpPr>
        <p:spPr>
          <a:xfrm>
            <a:off x="179512" y="2060848"/>
            <a:ext cx="8784976" cy="4608512"/>
          </a:xfrm>
        </p:spPr>
        <p:txBody>
          <a:bodyPr>
            <a:noAutofit/>
          </a:bodyPr>
          <a:lstStyle/>
          <a:p>
            <a:r>
              <a:rPr lang="it-IT" dirty="0" smtClean="0"/>
              <a:t>E’ stata esplicitata una </a:t>
            </a:r>
            <a:r>
              <a:rPr lang="it-IT" dirty="0" smtClean="0">
                <a:hlinkClick r:id="rId2" action="ppaction://hlinkfile"/>
              </a:rPr>
              <a:t>procedura</a:t>
            </a:r>
            <a:endParaRPr lang="it-IT" dirty="0" smtClean="0"/>
          </a:p>
          <a:p>
            <a:pPr marL="365760" lvl="1">
              <a:buFont typeface="Wingdings" pitchFamily="2" charset="2"/>
              <a:buChar char=""/>
            </a:pPr>
            <a:r>
              <a:rPr lang="it-IT" dirty="0" smtClean="0"/>
              <a:t>E’ stato messo a punto un Accordo di tirocinio</a:t>
            </a:r>
          </a:p>
          <a:p>
            <a:pPr lvl="1">
              <a:buFont typeface="Wingdings" pitchFamily="2" charset="2"/>
              <a:buChar char="§"/>
            </a:pPr>
            <a:r>
              <a:rPr lang="it-IT" dirty="0" smtClean="0">
                <a:hlinkClick r:id="rId3" action="ppaction://hlinkfile"/>
              </a:rPr>
              <a:t> </a:t>
            </a:r>
            <a:r>
              <a:rPr lang="it-IT" dirty="0" smtClean="0"/>
              <a:t>Progetto individualizzato classi </a:t>
            </a:r>
            <a:r>
              <a:rPr lang="it-IT" dirty="0" smtClean="0">
                <a:hlinkClick r:id="rId4" action="ppaction://hlinkfile"/>
              </a:rPr>
              <a:t>III</a:t>
            </a:r>
            <a:r>
              <a:rPr lang="it-IT" dirty="0" smtClean="0">
                <a:hlinkClick r:id="rId3" action="ppaction://hlinkfile"/>
              </a:rPr>
              <a:t> – </a:t>
            </a:r>
            <a:r>
              <a:rPr lang="it-IT" dirty="0" smtClean="0">
                <a:hlinkClick r:id="rId5" action="ppaction://hlinkfile"/>
              </a:rPr>
              <a:t>IV</a:t>
            </a:r>
            <a:r>
              <a:rPr lang="it-IT" dirty="0" smtClean="0">
                <a:hlinkClick r:id="rId3" action="ppaction://hlinkfile"/>
              </a:rPr>
              <a:t>- </a:t>
            </a:r>
            <a:r>
              <a:rPr lang="it-IT" dirty="0" smtClean="0">
                <a:hlinkClick r:id="rId6" action="ppaction://hlinkfile"/>
              </a:rPr>
              <a:t>V </a:t>
            </a:r>
            <a:endParaRPr lang="it-IT" dirty="0" smtClean="0">
              <a:hlinkClick r:id="rId3" action="ppaction://hlinkfile"/>
            </a:endParaRPr>
          </a:p>
          <a:p>
            <a:r>
              <a:rPr lang="it-IT" dirty="0" smtClean="0"/>
              <a:t>Sono stati introdotti modelli e schede per la valutazione delle competenze trasversali a cura del </a:t>
            </a:r>
            <a:r>
              <a:rPr lang="it-IT" smtClean="0"/>
              <a:t>tutor aziendale.</a:t>
            </a:r>
            <a:endParaRPr lang="it-IT" dirty="0" smtClean="0"/>
          </a:p>
          <a:p>
            <a:pPr lvl="1">
              <a:buFont typeface="Wingdings" pitchFamily="2" charset="2"/>
              <a:buChar char="§"/>
            </a:pPr>
            <a:r>
              <a:rPr lang="it-IT" dirty="0" smtClean="0">
                <a:hlinkClick r:id="rId3" action="ppaction://hlinkfile"/>
              </a:rPr>
              <a:t>Griglia di valutazione</a:t>
            </a:r>
            <a:r>
              <a:rPr lang="it-IT" dirty="0" smtClean="0"/>
              <a:t> </a:t>
            </a:r>
            <a:endParaRPr lang="it-IT" dirty="0"/>
          </a:p>
          <a:p>
            <a:r>
              <a:rPr lang="it-IT" dirty="0" smtClean="0"/>
              <a:t>Sono stati definiti format di Progettazione di </a:t>
            </a:r>
            <a:r>
              <a:rPr lang="it-IT" dirty="0" err="1" smtClean="0"/>
              <a:t>U.A.</a:t>
            </a:r>
            <a:r>
              <a:rPr lang="it-IT" dirty="0" smtClean="0"/>
              <a:t> Pluridisciplinare e modelli di valutazione e validazione dei risultati: </a:t>
            </a:r>
          </a:p>
          <a:p>
            <a:pPr>
              <a:buFont typeface="Wingdings" pitchFamily="2" charset="2"/>
              <a:buChar char="§"/>
            </a:pPr>
            <a:r>
              <a:rPr lang="it-IT" dirty="0" smtClean="0">
                <a:hlinkClick r:id="rId7" action="ppaction://hlinkfile"/>
              </a:rPr>
              <a:t>  </a:t>
            </a:r>
            <a:r>
              <a:rPr lang="it-IT" dirty="0" err="1" smtClean="0">
                <a:hlinkClick r:id="rId7" action="ppaction://hlinkfile"/>
              </a:rPr>
              <a:t>U.A.</a:t>
            </a:r>
            <a:r>
              <a:rPr lang="it-IT" dirty="0" smtClean="0">
                <a:hlinkClick r:id="rId7" action="ppaction://hlinkfile"/>
              </a:rPr>
              <a:t> e scheda valutazione </a:t>
            </a:r>
            <a:r>
              <a:rPr lang="it-IT" dirty="0" err="1" smtClean="0">
                <a:hlinkClick r:id="rId7" action="ppaction://hlinkfile"/>
              </a:rPr>
              <a:t>CdC</a:t>
            </a:r>
            <a:endParaRPr lang="it-IT" dirty="0" smtClean="0"/>
          </a:p>
        </p:txBody>
      </p:sp>
    </p:spTree>
    <p:extLst>
      <p:ext uri="{BB962C8B-B14F-4D97-AF65-F5344CB8AC3E}">
        <p14:creationId xmlns="" xmlns:p14="http://schemas.microsoft.com/office/powerpoint/2010/main" val="38428046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600" dirty="0" smtClean="0"/>
              <a:t>La </a:t>
            </a:r>
            <a:r>
              <a:rPr lang="it-IT" sz="3600" dirty="0"/>
              <a:t>nostra Istituzione scolastica è capofila di scuole in rete. </a:t>
            </a:r>
            <a:endParaRPr lang="it-IT" sz="7200" dirty="0"/>
          </a:p>
        </p:txBody>
      </p:sp>
      <p:sp>
        <p:nvSpPr>
          <p:cNvPr id="3" name="Sottotitolo 2"/>
          <p:cNvSpPr>
            <a:spLocks noGrp="1"/>
          </p:cNvSpPr>
          <p:nvPr>
            <p:ph type="subTitle" idx="4294967295"/>
          </p:nvPr>
        </p:nvSpPr>
        <p:spPr>
          <a:xfrm>
            <a:off x="107504" y="2060848"/>
            <a:ext cx="8856984" cy="4608512"/>
          </a:xfrm>
        </p:spPr>
        <p:txBody>
          <a:bodyPr>
            <a:noAutofit/>
          </a:bodyPr>
          <a:lstStyle/>
          <a:p>
            <a:pPr algn="just"/>
            <a:r>
              <a:rPr lang="it-IT" sz="2000" dirty="0"/>
              <a:t>La nostra Istituzione scolastica è </a:t>
            </a:r>
            <a:r>
              <a:rPr lang="it-IT" sz="2000" dirty="0" smtClean="0"/>
              <a:t>Scuola capofila di Rete tra  </a:t>
            </a:r>
            <a:r>
              <a:rPr lang="it-IT" sz="2000" dirty="0"/>
              <a:t>scuole </a:t>
            </a:r>
            <a:r>
              <a:rPr lang="it-IT" sz="2000" dirty="0" smtClean="0"/>
              <a:t>della Provincia di Frosinone e Enti istituzionali del territorio e Organismi europei </a:t>
            </a:r>
            <a:endParaRPr lang="it-IT" dirty="0"/>
          </a:p>
        </p:txBody>
      </p:sp>
      <p:pic>
        <p:nvPicPr>
          <p:cNvPr id="819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259631" y="3212976"/>
            <a:ext cx="6798601" cy="3769554"/>
          </a:xfrm>
          <a:prstGeom prst="rect">
            <a:avLst/>
          </a:prstGeom>
          <a:ln>
            <a:noFill/>
          </a:ln>
          <a:effectLst>
            <a:outerShdw blurRad="292100" dist="139700" dir="2700000" algn="tl" rotWithShape="0">
              <a:srgbClr val="333333">
                <a:alpha val="65000"/>
              </a:srgbClr>
            </a:outerShdw>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 xmlns:p14="http://schemas.microsoft.com/office/powerpoint/2010/main" val="36860610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r>
              <a:rPr lang="it-IT" dirty="0" smtClean="0"/>
              <a:t>IIS Ceccano membro della rete </a:t>
            </a:r>
            <a:endParaRPr lang="it-IT" dirty="0"/>
          </a:p>
        </p:txBody>
      </p:sp>
      <p:pic>
        <p:nvPicPr>
          <p:cNvPr id="7" name="Immagine 6"/>
          <p:cNvPicPr>
            <a:picLocks noChangeAspect="1"/>
          </p:cNvPicPr>
          <p:nvPr/>
        </p:nvPicPr>
        <p:blipFill rotWithShape="1">
          <a:blip r:embed="rId3" cstate="print">
            <a:extLst>
              <a:ext uri="{28A0092B-C50C-407E-A947-70E740481C1C}">
                <a14:useLocalDpi xmlns="" xmlns:a14="http://schemas.microsoft.com/office/drawing/2010/main" val="0"/>
              </a:ext>
            </a:extLst>
          </a:blip>
          <a:srcRect l="57138" r="26097" b="22260"/>
          <a:stretch/>
        </p:blipFill>
        <p:spPr>
          <a:xfrm>
            <a:off x="6084168" y="1016507"/>
            <a:ext cx="825574" cy="910774"/>
          </a:xfrm>
          <a:prstGeom prst="rect">
            <a:avLst/>
          </a:prstGeom>
        </p:spPr>
      </p:pic>
      <p:sp>
        <p:nvSpPr>
          <p:cNvPr id="8" name="Rettangolo 7"/>
          <p:cNvSpPr/>
          <p:nvPr/>
        </p:nvSpPr>
        <p:spPr>
          <a:xfrm>
            <a:off x="323528" y="2276872"/>
            <a:ext cx="8496944" cy="3785652"/>
          </a:xfrm>
          <a:prstGeom prst="rect">
            <a:avLst/>
          </a:prstGeom>
        </p:spPr>
        <p:txBody>
          <a:bodyPr wrap="square">
            <a:spAutoFit/>
          </a:bodyPr>
          <a:lstStyle/>
          <a:p>
            <a:pPr marL="365760" lvl="0" indent="-365760">
              <a:spcBef>
                <a:spcPct val="20000"/>
              </a:spcBef>
              <a:buClr>
                <a:srgbClr val="72A376"/>
              </a:buClr>
              <a:buFont typeface="Wingdings" pitchFamily="2" charset="2"/>
              <a:buChar char=""/>
            </a:pPr>
            <a:r>
              <a:rPr lang="it-IT" sz="2400" dirty="0" smtClean="0">
                <a:solidFill>
                  <a:prstClr val="black">
                    <a:lumMod val="85000"/>
                    <a:lumOff val="15000"/>
                  </a:prstClr>
                </a:solidFill>
              </a:rPr>
              <a:t>L’adesione alla rete EUROGUIDANCE ci ha permesso di :</a:t>
            </a:r>
          </a:p>
          <a:p>
            <a:pPr marL="365760" lvl="0" indent="-365760">
              <a:spcBef>
                <a:spcPct val="20000"/>
              </a:spcBef>
              <a:buClr>
                <a:srgbClr val="72A376"/>
              </a:buClr>
              <a:buFont typeface="Wingdings" pitchFamily="2" charset="2"/>
              <a:buChar char="§"/>
            </a:pPr>
            <a:r>
              <a:rPr lang="it-IT" sz="2400" dirty="0" smtClean="0">
                <a:solidFill>
                  <a:prstClr val="black">
                    <a:lumMod val="85000"/>
                    <a:lumOff val="15000"/>
                  </a:prstClr>
                </a:solidFill>
              </a:rPr>
              <a:t>Attingere ai materiali informativi relativi alle opportunità di formazione lavoro a livello nazionale e transnazionale.</a:t>
            </a:r>
          </a:p>
          <a:p>
            <a:pPr marL="365760" lvl="0" indent="-365760">
              <a:spcBef>
                <a:spcPct val="20000"/>
              </a:spcBef>
              <a:buClr>
                <a:srgbClr val="72A376"/>
              </a:buClr>
              <a:buFont typeface="Wingdings" pitchFamily="2" charset="2"/>
              <a:buChar char="§"/>
            </a:pPr>
            <a:r>
              <a:rPr lang="it-IT" sz="2400" dirty="0" smtClean="0">
                <a:solidFill>
                  <a:prstClr val="black">
                    <a:lumMod val="85000"/>
                    <a:lumOff val="15000"/>
                  </a:prstClr>
                </a:solidFill>
              </a:rPr>
              <a:t>Di partecipare a eventi dedicati a temi specifici</a:t>
            </a:r>
          </a:p>
          <a:p>
            <a:pPr marL="365760" lvl="0" indent="-365760">
              <a:spcBef>
                <a:spcPct val="20000"/>
              </a:spcBef>
              <a:buClr>
                <a:srgbClr val="72A376"/>
              </a:buClr>
              <a:buFont typeface="Wingdings" pitchFamily="2" charset="2"/>
              <a:buChar char="§"/>
            </a:pPr>
            <a:r>
              <a:rPr lang="it-IT" sz="2400" dirty="0" smtClean="0">
                <a:solidFill>
                  <a:prstClr val="black">
                    <a:lumMod val="85000"/>
                    <a:lumOff val="15000"/>
                  </a:prstClr>
                </a:solidFill>
              </a:rPr>
              <a:t>Di comprendere al meglio il significato di qualità nella progettazione di percorsi di alternanza</a:t>
            </a:r>
          </a:p>
          <a:p>
            <a:pPr marL="365760" lvl="0" indent="-365760">
              <a:spcBef>
                <a:spcPct val="20000"/>
              </a:spcBef>
              <a:buClr>
                <a:srgbClr val="72A376"/>
              </a:buClr>
              <a:buFont typeface="Wingdings" pitchFamily="2" charset="2"/>
              <a:buChar char="§"/>
            </a:pPr>
            <a:r>
              <a:rPr lang="it-IT" sz="2400" dirty="0" smtClean="0">
                <a:solidFill>
                  <a:prstClr val="black">
                    <a:lumMod val="85000"/>
                    <a:lumOff val="15000"/>
                  </a:prstClr>
                </a:solidFill>
              </a:rPr>
              <a:t>Di confrontarci e migliorare nella progettazione europea </a:t>
            </a:r>
            <a:r>
              <a:rPr lang="it-IT" sz="2400" dirty="0" err="1" smtClean="0">
                <a:solidFill>
                  <a:prstClr val="black">
                    <a:lumMod val="85000"/>
                    <a:lumOff val="15000"/>
                  </a:prstClr>
                </a:solidFill>
              </a:rPr>
              <a:t>Initial</a:t>
            </a:r>
            <a:r>
              <a:rPr lang="it-IT" sz="2400" dirty="0" smtClean="0">
                <a:solidFill>
                  <a:prstClr val="black">
                    <a:lumMod val="85000"/>
                    <a:lumOff val="15000"/>
                  </a:prstClr>
                </a:solidFill>
              </a:rPr>
              <a:t> </a:t>
            </a:r>
            <a:r>
              <a:rPr lang="it-IT" sz="2400" dirty="0" err="1" smtClean="0">
                <a:solidFill>
                  <a:prstClr val="black">
                    <a:lumMod val="85000"/>
                    <a:lumOff val="15000"/>
                  </a:prstClr>
                </a:solidFill>
              </a:rPr>
              <a:t>Vocational</a:t>
            </a:r>
            <a:r>
              <a:rPr lang="it-IT" sz="2400" dirty="0" smtClean="0">
                <a:solidFill>
                  <a:prstClr val="black">
                    <a:lumMod val="85000"/>
                    <a:lumOff val="15000"/>
                  </a:prstClr>
                </a:solidFill>
              </a:rPr>
              <a:t> Training </a:t>
            </a:r>
          </a:p>
          <a:p>
            <a:pPr marL="365760" lvl="0" indent="-365760" algn="ctr">
              <a:spcBef>
                <a:spcPct val="20000"/>
              </a:spcBef>
              <a:buClr>
                <a:srgbClr val="72A376"/>
              </a:buClr>
            </a:pPr>
            <a:r>
              <a:rPr lang="it-IT" sz="2400" i="1" dirty="0" smtClean="0">
                <a:solidFill>
                  <a:srgbClr val="FF0000"/>
                </a:solidFill>
              </a:rPr>
              <a:t>GRAZIE A ISFOL- EUROGUIDANCE</a:t>
            </a:r>
            <a:endParaRPr lang="it-IT" sz="2400" i="1" dirty="0">
              <a:solidFill>
                <a:srgbClr val="FF0000"/>
              </a:solidFill>
            </a:endParaRPr>
          </a:p>
        </p:txBody>
      </p:sp>
    </p:spTree>
    <p:extLst>
      <p:ext uri="{BB962C8B-B14F-4D97-AF65-F5344CB8AC3E}">
        <p14:creationId xmlns="" xmlns:p14="http://schemas.microsoft.com/office/powerpoint/2010/main" val="2716437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Testimonianza </a:t>
            </a:r>
            <a:endParaRPr lang="it-IT" dirty="0"/>
          </a:p>
        </p:txBody>
      </p:sp>
      <p:pic>
        <p:nvPicPr>
          <p:cNvPr id="4" name="spot alternanza 2014 15hd(1) (1).mp4">
            <a:hlinkClick r:id="" action="ppaction://media"/>
          </p:cNvPr>
          <p:cNvPicPr>
            <a:picLocks noGrp="1" noRot="1" noChangeAspect="1"/>
          </p:cNvPicPr>
          <p:nvPr>
            <p:ph idx="1"/>
            <a:videoFile r:link="rId1"/>
          </p:nvPr>
        </p:nvPicPr>
        <p:blipFill>
          <a:blip r:embed="rId3" cstate="print"/>
          <a:stretch>
            <a:fillRect/>
          </a:stretch>
        </p:blipFill>
        <p:spPr>
          <a:xfrm>
            <a:off x="3352800" y="3271838"/>
            <a:ext cx="2438400" cy="1828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Grazie </a:t>
            </a:r>
            <a:endParaRPr lang="it-IT" dirty="0"/>
          </a:p>
        </p:txBody>
      </p:sp>
      <p:sp>
        <p:nvSpPr>
          <p:cNvPr id="3" name="Sottotitolo 2"/>
          <p:cNvSpPr>
            <a:spLocks noGrp="1"/>
          </p:cNvSpPr>
          <p:nvPr>
            <p:ph type="subTitle" idx="1"/>
          </p:nvPr>
        </p:nvSpPr>
        <p:spPr/>
        <p:txBody>
          <a:bodyPr>
            <a:normAutofit/>
          </a:bodyPr>
          <a:lstStyle/>
          <a:p>
            <a:r>
              <a:rPr lang="it-IT" sz="6000" dirty="0" smtClean="0"/>
              <a:t>Per l’attenzione</a:t>
            </a:r>
            <a:endParaRPr lang="it-IT" sz="6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Segnaposto contenuto 4"/>
          <p:cNvGraphicFramePr>
            <a:graphicFrameLocks noGrp="1"/>
          </p:cNvGraphicFramePr>
          <p:nvPr>
            <p:ph sz="quarter" idx="4294967295"/>
            <p:extLst>
              <p:ext uri="{D42A27DB-BD31-4B8C-83A1-F6EECF244321}">
                <p14:modId xmlns="" xmlns:p14="http://schemas.microsoft.com/office/powerpoint/2010/main" val="1155884350"/>
              </p:ext>
            </p:extLst>
          </p:nvPr>
        </p:nvGraphicFramePr>
        <p:xfrm>
          <a:off x="215515" y="1052736"/>
          <a:ext cx="8712968" cy="5616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Immagine 5"/>
          <p:cNvPicPr>
            <a:picLocks noChangeAspect="1"/>
          </p:cNvPicPr>
          <p:nvPr/>
        </p:nvPicPr>
        <p:blipFill>
          <a:blip r:embed="rId7" cstate="print">
            <a:extLst>
              <a:ext uri="{28A0092B-C50C-407E-A947-70E740481C1C}">
                <a14:useLocalDpi xmlns="" xmlns:a14="http://schemas.microsoft.com/office/drawing/2010/main" val="0"/>
              </a:ext>
            </a:extLst>
          </a:blip>
          <a:stretch>
            <a:fillRect/>
          </a:stretch>
        </p:blipFill>
        <p:spPr>
          <a:xfrm>
            <a:off x="4067944" y="5445224"/>
            <a:ext cx="1211978" cy="864096"/>
          </a:xfrm>
          <a:prstGeom prst="rect">
            <a:avLst/>
          </a:prstGeom>
        </p:spPr>
      </p:pic>
      <p:pic>
        <p:nvPicPr>
          <p:cNvPr id="7" name="Immagine 6"/>
          <p:cNvPicPr>
            <a:picLocks noChangeAspect="1"/>
          </p:cNvPicPr>
          <p:nvPr/>
        </p:nvPicPr>
        <p:blipFill>
          <a:blip r:embed="rId8" cstate="print">
            <a:extLst>
              <a:ext uri="{28A0092B-C50C-407E-A947-70E740481C1C}">
                <a14:useLocalDpi xmlns="" xmlns:a14="http://schemas.microsoft.com/office/drawing/2010/main" val="0"/>
              </a:ext>
            </a:extLst>
          </a:blip>
          <a:stretch>
            <a:fillRect/>
          </a:stretch>
        </p:blipFill>
        <p:spPr>
          <a:xfrm>
            <a:off x="8028384" y="2780928"/>
            <a:ext cx="707310" cy="707310"/>
          </a:xfrm>
          <a:prstGeom prst="rect">
            <a:avLst/>
          </a:prstGeom>
        </p:spPr>
      </p:pic>
      <p:pic>
        <p:nvPicPr>
          <p:cNvPr id="3075" name="Picture 3"/>
          <p:cNvPicPr>
            <a:picLocks noChangeAspect="1" noChangeArrowheads="1"/>
          </p:cNvPicPr>
          <p:nvPr/>
        </p:nvPicPr>
        <p:blipFill>
          <a:blip r:embed="rId9" cstate="print">
            <a:extLst>
              <a:ext uri="{28A0092B-C50C-407E-A947-70E740481C1C}">
                <a14:useLocalDpi xmlns="" xmlns:a14="http://schemas.microsoft.com/office/drawing/2010/main" val="0"/>
              </a:ext>
            </a:extLst>
          </a:blip>
          <a:srcRect/>
          <a:stretch>
            <a:fillRect/>
          </a:stretch>
        </p:blipFill>
        <p:spPr bwMode="auto">
          <a:xfrm>
            <a:off x="6324817" y="2996952"/>
            <a:ext cx="1871662" cy="48736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11" name="Titolo 1"/>
          <p:cNvSpPr txBox="1">
            <a:spLocks/>
          </p:cNvSpPr>
          <p:nvPr/>
        </p:nvSpPr>
        <p:spPr>
          <a:xfrm>
            <a:off x="688490" y="570156"/>
            <a:ext cx="7756263" cy="1054250"/>
          </a:xfrm>
          <a:prstGeom prst="rect">
            <a:avLst/>
          </a:prstGeom>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it-IT" sz="3600" dirty="0" smtClean="0"/>
              <a:t>STEP dell’Alternanza </a:t>
            </a:r>
            <a:r>
              <a:rPr lang="it-IT" sz="3600" dirty="0"/>
              <a:t>S</a:t>
            </a:r>
            <a:r>
              <a:rPr lang="it-IT" sz="3600" dirty="0" smtClean="0"/>
              <a:t>cuola Lavoro</a:t>
            </a:r>
            <a:br>
              <a:rPr lang="it-IT" sz="3600" dirty="0" smtClean="0"/>
            </a:br>
            <a:r>
              <a:rPr lang="it-IT" sz="3600" dirty="0" smtClean="0"/>
              <a:t>IIS Ceccano</a:t>
            </a:r>
            <a:endParaRPr lang="it-IT" sz="3600" dirty="0"/>
          </a:p>
        </p:txBody>
      </p:sp>
      <p:sp>
        <p:nvSpPr>
          <p:cNvPr id="3" name="CasellaDiTesto 2"/>
          <p:cNvSpPr txBox="1"/>
          <p:nvPr/>
        </p:nvSpPr>
        <p:spPr>
          <a:xfrm>
            <a:off x="467544" y="5229200"/>
            <a:ext cx="2880320" cy="1446550"/>
          </a:xfrm>
          <a:prstGeom prst="rect">
            <a:avLst/>
          </a:prstGeom>
          <a:noFill/>
        </p:spPr>
        <p:txBody>
          <a:bodyPr wrap="square" rtlCol="0">
            <a:spAutoFit/>
          </a:bodyPr>
          <a:lstStyle/>
          <a:p>
            <a:pPr lvl="0"/>
            <a:r>
              <a:rPr lang="it-IT" sz="1400" b="1" dirty="0" smtClean="0"/>
              <a:t>L’ISTITUTO PROFESSIONALE ALBERGHIERO </a:t>
            </a:r>
            <a:endParaRPr lang="it-IT" sz="1400" dirty="0" smtClean="0"/>
          </a:p>
          <a:p>
            <a:r>
              <a:rPr lang="it-IT" sz="1400" b="1" i="1" dirty="0" smtClean="0"/>
              <a:t>da </a:t>
            </a:r>
            <a:r>
              <a:rPr lang="it-IT" sz="1400" b="1" i="1" dirty="0"/>
              <a:t>sempre </a:t>
            </a:r>
            <a:r>
              <a:rPr lang="it-IT" sz="1400" b="1" i="1" dirty="0" smtClean="0"/>
              <a:t>ha effettuato  </a:t>
            </a:r>
            <a:r>
              <a:rPr lang="it-IT" sz="1400" b="1" i="1" dirty="0"/>
              <a:t>tirocini  lavoro di </a:t>
            </a:r>
            <a:r>
              <a:rPr lang="it-IT" sz="1400" b="1" i="1" dirty="0" smtClean="0"/>
              <a:t>settore, anche attraverso la terza Area  </a:t>
            </a:r>
            <a:endParaRPr lang="it-IT" sz="1400" b="1" i="1" dirty="0"/>
          </a:p>
          <a:p>
            <a:endParaRPr lang="it-IT" dirty="0"/>
          </a:p>
        </p:txBody>
      </p:sp>
    </p:spTree>
    <p:extLst>
      <p:ext uri="{BB962C8B-B14F-4D97-AF65-F5344CB8AC3E}">
        <p14:creationId xmlns="" xmlns:p14="http://schemas.microsoft.com/office/powerpoint/2010/main" val="10137808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55576" y="2420888"/>
            <a:ext cx="7745505" cy="3384375"/>
          </a:xfrm>
        </p:spPr>
        <p:txBody>
          <a:bodyPr>
            <a:normAutofit fontScale="92500" lnSpcReduction="10000"/>
          </a:bodyPr>
          <a:lstStyle/>
          <a:p>
            <a:r>
              <a:rPr lang="it-IT" dirty="0" smtClean="0"/>
              <a:t>Gli studenti sviluppano - </a:t>
            </a:r>
            <a:r>
              <a:rPr lang="it-IT" dirty="0" smtClean="0">
                <a:solidFill>
                  <a:srgbClr val="FF0000"/>
                </a:solidFill>
              </a:rPr>
              <a:t>in situazione non formale ed informale -</a:t>
            </a:r>
            <a:r>
              <a:rPr lang="it-IT" dirty="0" smtClean="0"/>
              <a:t> competenze professionali specifiche </a:t>
            </a:r>
            <a:r>
              <a:rPr lang="it-IT" dirty="0"/>
              <a:t>del settore </a:t>
            </a:r>
            <a:r>
              <a:rPr lang="it-IT" dirty="0" smtClean="0"/>
              <a:t>aziendale, competenze trasversali, personali </a:t>
            </a:r>
            <a:r>
              <a:rPr lang="it-IT" dirty="0"/>
              <a:t>e </a:t>
            </a:r>
            <a:r>
              <a:rPr lang="it-IT" dirty="0" smtClean="0"/>
              <a:t>sociali:</a:t>
            </a:r>
          </a:p>
          <a:p>
            <a:r>
              <a:rPr lang="it-IT" dirty="0" smtClean="0">
                <a:solidFill>
                  <a:schemeClr val="tx1"/>
                </a:solidFill>
              </a:rPr>
              <a:t>valutate dall’azienda e dal Consiglio di Classe,</a:t>
            </a:r>
          </a:p>
          <a:p>
            <a:r>
              <a:rPr lang="it-IT" dirty="0" smtClean="0"/>
              <a:t>certificate tramite l’</a:t>
            </a:r>
            <a:r>
              <a:rPr lang="it-IT" dirty="0" err="1" smtClean="0"/>
              <a:t>Europass</a:t>
            </a:r>
            <a:r>
              <a:rPr lang="it-IT" dirty="0" smtClean="0"/>
              <a:t>/</a:t>
            </a:r>
            <a:r>
              <a:rPr lang="it-IT" dirty="0" err="1" smtClean="0"/>
              <a:t>Mobility</a:t>
            </a:r>
            <a:r>
              <a:rPr lang="it-IT" dirty="0" smtClean="0"/>
              <a:t> (se all’estero)</a:t>
            </a:r>
          </a:p>
          <a:p>
            <a:r>
              <a:rPr lang="it-IT" dirty="0" smtClean="0"/>
              <a:t> riconosciute e spendibili </a:t>
            </a:r>
            <a:r>
              <a:rPr lang="it-IT" dirty="0"/>
              <a:t>nel mondo </a:t>
            </a:r>
            <a:r>
              <a:rPr lang="it-IT" dirty="0" smtClean="0"/>
              <a:t>del lavoro</a:t>
            </a:r>
          </a:p>
          <a:p>
            <a:pPr>
              <a:buNone/>
            </a:pPr>
            <a:r>
              <a:rPr lang="it-IT" dirty="0" smtClean="0">
                <a:solidFill>
                  <a:schemeClr val="tx1"/>
                </a:solidFill>
              </a:rPr>
              <a:t> </a:t>
            </a:r>
            <a:r>
              <a:rPr lang="it-IT" u="sng" dirty="0" smtClean="0">
                <a:solidFill>
                  <a:schemeClr val="tx1"/>
                </a:solidFill>
              </a:rPr>
              <a:t>Dove: </a:t>
            </a:r>
          </a:p>
          <a:p>
            <a:pPr>
              <a:buNone/>
            </a:pPr>
            <a:r>
              <a:rPr lang="it-IT" dirty="0" smtClean="0">
                <a:solidFill>
                  <a:srgbClr val="FF0000"/>
                </a:solidFill>
              </a:rPr>
              <a:t>     </a:t>
            </a:r>
            <a:r>
              <a:rPr lang="it-IT" dirty="0" smtClean="0"/>
              <a:t>Presso aziende del Territorio o all’Estero</a:t>
            </a:r>
          </a:p>
          <a:p>
            <a:endParaRPr lang="it-IT" dirty="0" smtClean="0"/>
          </a:p>
        </p:txBody>
      </p:sp>
      <p:sp>
        <p:nvSpPr>
          <p:cNvPr id="2" name="Titolo 1"/>
          <p:cNvSpPr>
            <a:spLocks noGrp="1"/>
          </p:cNvSpPr>
          <p:nvPr>
            <p:ph type="title"/>
          </p:nvPr>
        </p:nvSpPr>
        <p:spPr>
          <a:xfrm>
            <a:off x="467544" y="570156"/>
            <a:ext cx="8424936" cy="1054250"/>
          </a:xfrm>
        </p:spPr>
        <p:txBody>
          <a:bodyPr>
            <a:noAutofit/>
          </a:bodyPr>
          <a:lstStyle/>
          <a:p>
            <a:r>
              <a:rPr lang="it-IT" sz="3600" dirty="0"/>
              <a:t>Finalità </a:t>
            </a:r>
            <a:r>
              <a:rPr lang="it-IT" sz="3600" dirty="0" smtClean="0"/>
              <a:t>dell’Alternanza </a:t>
            </a:r>
            <a:r>
              <a:rPr lang="it-IT" sz="3600" dirty="0"/>
              <a:t>S</a:t>
            </a:r>
            <a:r>
              <a:rPr lang="it-IT" sz="3600" dirty="0" smtClean="0"/>
              <a:t>cuola </a:t>
            </a:r>
            <a:r>
              <a:rPr lang="it-IT" sz="3600" dirty="0"/>
              <a:t>L</a:t>
            </a:r>
            <a:r>
              <a:rPr lang="it-IT" sz="3600" dirty="0" smtClean="0"/>
              <a:t>avoro</a:t>
            </a:r>
            <a:r>
              <a:rPr lang="it-IT" sz="3600" dirty="0"/>
              <a:t/>
            </a:r>
            <a:br>
              <a:rPr lang="it-IT" sz="3600" dirty="0"/>
            </a:br>
            <a:r>
              <a:rPr lang="it-IT" sz="3600" dirty="0"/>
              <a:t>IIS Ceccano</a:t>
            </a:r>
          </a:p>
        </p:txBody>
      </p:sp>
    </p:spTree>
    <p:extLst>
      <p:ext uri="{BB962C8B-B14F-4D97-AF65-F5344CB8AC3E}">
        <p14:creationId xmlns="" xmlns:p14="http://schemas.microsoft.com/office/powerpoint/2010/main" val="13891747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699247" y="2248347"/>
            <a:ext cx="7745505" cy="3772941"/>
          </a:xfrm>
        </p:spPr>
        <p:txBody>
          <a:bodyPr>
            <a:normAutofit fontScale="85000" lnSpcReduction="10000"/>
          </a:bodyPr>
          <a:lstStyle/>
          <a:p>
            <a:endParaRPr lang="it-IT" dirty="0" smtClean="0"/>
          </a:p>
          <a:p>
            <a:pPr algn="just"/>
            <a:r>
              <a:rPr lang="it-IT" dirty="0" smtClean="0"/>
              <a:t>L’apprendimento in situazione non formale ed informale è </a:t>
            </a:r>
            <a:r>
              <a:rPr lang="it-IT" dirty="0" smtClean="0">
                <a:solidFill>
                  <a:srgbClr val="FF0000"/>
                </a:solidFill>
              </a:rPr>
              <a:t>equivalente</a:t>
            </a:r>
            <a:r>
              <a:rPr lang="it-IT" dirty="0" smtClean="0"/>
              <a:t> all’apprendimento in aula, alla luce della procedura deliberata dal Collegio Docenti, finalizzata al coinvolgimento  dell’intero Consiglio di Classe sia nella fase di progettazione del percorso personalizzato che nella fase di valutazione.</a:t>
            </a:r>
          </a:p>
          <a:p>
            <a:pPr algn="just"/>
            <a:r>
              <a:rPr lang="it-IT" dirty="0" smtClean="0"/>
              <a:t>Il monitoraggio in itinere è affidato a un docente </a:t>
            </a:r>
            <a:r>
              <a:rPr lang="it-IT" dirty="0" smtClean="0">
                <a:solidFill>
                  <a:srgbClr val="FF0000"/>
                </a:solidFill>
              </a:rPr>
              <a:t>TUTOR</a:t>
            </a:r>
            <a:r>
              <a:rPr lang="it-IT" dirty="0" smtClean="0"/>
              <a:t> di classe o in presenza o attraverso l’utilizzo di mezzi  multimediali. Il TUTOR relaziona e informa il Consiglio di Classe  attraverso apposita </a:t>
            </a:r>
            <a:r>
              <a:rPr lang="it-IT" u="sng" dirty="0" smtClean="0">
                <a:solidFill>
                  <a:srgbClr val="FF0000"/>
                </a:solidFill>
              </a:rPr>
              <a:t>scheda di monitoraggio (da linkare)</a:t>
            </a:r>
          </a:p>
          <a:p>
            <a:pPr algn="just"/>
            <a:r>
              <a:rPr lang="it-IT" dirty="0" smtClean="0">
                <a:solidFill>
                  <a:schemeClr val="tx1"/>
                </a:solidFill>
              </a:rPr>
              <a:t>Inoltre, per Aziende situate in altre regioni o all’estero, le convenzioni regolano la presenza di un tutor di zona</a:t>
            </a:r>
          </a:p>
          <a:p>
            <a:endParaRPr lang="it-IT" dirty="0" smtClean="0"/>
          </a:p>
        </p:txBody>
      </p:sp>
      <p:sp>
        <p:nvSpPr>
          <p:cNvPr id="2" name="Titolo 1"/>
          <p:cNvSpPr>
            <a:spLocks noGrp="1"/>
          </p:cNvSpPr>
          <p:nvPr>
            <p:ph type="title"/>
          </p:nvPr>
        </p:nvSpPr>
        <p:spPr>
          <a:xfrm>
            <a:off x="467544" y="570156"/>
            <a:ext cx="8352928" cy="1054250"/>
          </a:xfrm>
        </p:spPr>
        <p:txBody>
          <a:bodyPr/>
          <a:lstStyle/>
          <a:p>
            <a:r>
              <a:rPr lang="it-IT" sz="3600" dirty="0" smtClean="0"/>
              <a:t>Finalità dell’Alternanza </a:t>
            </a:r>
            <a:r>
              <a:rPr lang="it-IT" sz="3600" dirty="0"/>
              <a:t>S</a:t>
            </a:r>
            <a:r>
              <a:rPr lang="it-IT" sz="3600" dirty="0" smtClean="0"/>
              <a:t>cuola </a:t>
            </a:r>
            <a:r>
              <a:rPr lang="it-IT" sz="3600" dirty="0"/>
              <a:t>L</a:t>
            </a:r>
            <a:r>
              <a:rPr lang="it-IT" sz="3600" dirty="0" smtClean="0"/>
              <a:t>avoro</a:t>
            </a:r>
            <a:br>
              <a:rPr lang="it-IT" sz="3600" dirty="0" smtClean="0"/>
            </a:br>
            <a:r>
              <a:rPr lang="it-IT" sz="3600" dirty="0" smtClean="0"/>
              <a:t>IIS Ceccano</a:t>
            </a:r>
            <a:endParaRPr lang="it-IT" sz="3600" dirty="0"/>
          </a:p>
        </p:txBody>
      </p:sp>
    </p:spTree>
    <p:extLst>
      <p:ext uri="{BB962C8B-B14F-4D97-AF65-F5344CB8AC3E}">
        <p14:creationId xmlns="" xmlns:p14="http://schemas.microsoft.com/office/powerpoint/2010/main" val="23550518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buNone/>
            </a:pPr>
            <a:r>
              <a:rPr lang="it-IT" dirty="0" smtClean="0">
                <a:solidFill>
                  <a:srgbClr val="FF0000"/>
                </a:solidFill>
              </a:rPr>
              <a:t>Il profilo orientativo dell’Alternanza SL </a:t>
            </a:r>
          </a:p>
          <a:p>
            <a:r>
              <a:rPr lang="it-IT" dirty="0" smtClean="0"/>
              <a:t>Gli studenti durante il periodo in azienda si orientano, si informano, conoscono il mondo del lavoro, comprendono le loro attitudini e le proprie vocazioni e, </a:t>
            </a:r>
            <a:r>
              <a:rPr lang="it-IT" i="1" dirty="0" smtClean="0"/>
              <a:t>diventando</a:t>
            </a:r>
            <a:r>
              <a:rPr lang="it-IT" dirty="0" smtClean="0"/>
              <a:t> se stessi, realizzano il proprio progetto di vita ( futuro lavorativo e realizzazione sociale)</a:t>
            </a:r>
          </a:p>
          <a:p>
            <a:pPr marL="0" indent="0">
              <a:buNone/>
            </a:pPr>
            <a:endParaRPr lang="it-IT" dirty="0"/>
          </a:p>
          <a:p>
            <a:endParaRPr lang="it-IT" dirty="0" smtClean="0"/>
          </a:p>
          <a:p>
            <a:endParaRPr lang="it-IT" dirty="0"/>
          </a:p>
        </p:txBody>
      </p:sp>
      <p:sp>
        <p:nvSpPr>
          <p:cNvPr id="2" name="Titolo 1"/>
          <p:cNvSpPr>
            <a:spLocks noGrp="1"/>
          </p:cNvSpPr>
          <p:nvPr>
            <p:ph type="title"/>
          </p:nvPr>
        </p:nvSpPr>
        <p:spPr/>
        <p:txBody>
          <a:bodyPr>
            <a:noAutofit/>
          </a:bodyPr>
          <a:lstStyle/>
          <a:p>
            <a:r>
              <a:rPr lang="it-IT" sz="3200" dirty="0"/>
              <a:t>Finalità </a:t>
            </a:r>
            <a:r>
              <a:rPr lang="it-IT" sz="3200" dirty="0" smtClean="0"/>
              <a:t>dell’Alternanza Scuola Lavoro</a:t>
            </a:r>
            <a:r>
              <a:rPr lang="it-IT" sz="3200" dirty="0"/>
              <a:t/>
            </a:r>
            <a:br>
              <a:rPr lang="it-IT" sz="3200" dirty="0"/>
            </a:br>
            <a:r>
              <a:rPr lang="it-IT" sz="3200" dirty="0"/>
              <a:t>IIS Ceccano</a:t>
            </a:r>
          </a:p>
        </p:txBody>
      </p:sp>
    </p:spTree>
    <p:extLst>
      <p:ext uri="{BB962C8B-B14F-4D97-AF65-F5344CB8AC3E}">
        <p14:creationId xmlns="" xmlns:p14="http://schemas.microsoft.com/office/powerpoint/2010/main" val="30913059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endParaRPr lang="it-IT" dirty="0" smtClean="0"/>
          </a:p>
          <a:p>
            <a:pPr algn="just"/>
            <a:r>
              <a:rPr lang="it-IT" dirty="0" smtClean="0"/>
              <a:t>L’Alternanza SL è parte integrante del </a:t>
            </a:r>
            <a:r>
              <a:rPr lang="it-IT" dirty="0" err="1" smtClean="0"/>
              <a:t>curriculo</a:t>
            </a:r>
            <a:r>
              <a:rPr lang="it-IT" dirty="0" smtClean="0"/>
              <a:t> e quindi entra a pieno titolo nel Tempo Scuola Obbligatorio (di 1056 ore annue).</a:t>
            </a:r>
          </a:p>
          <a:p>
            <a:pPr algn="just"/>
            <a:r>
              <a:rPr lang="it-IT" dirty="0" smtClean="0"/>
              <a:t> Al fine di tenere “sotto controllo” il processo sia in termini di ore dedicate all’Alternanza SL, sia in termini di attività obbligatorie, il Collegio Docenti ha deliberato un impegno orario distinto per indirizzo di studio e per anno di corso.</a:t>
            </a:r>
          </a:p>
        </p:txBody>
      </p:sp>
      <p:sp>
        <p:nvSpPr>
          <p:cNvPr id="2" name="Titolo 1"/>
          <p:cNvSpPr>
            <a:spLocks noGrp="1"/>
          </p:cNvSpPr>
          <p:nvPr>
            <p:ph type="title"/>
          </p:nvPr>
        </p:nvSpPr>
        <p:spPr>
          <a:xfrm>
            <a:off x="323528" y="116632"/>
            <a:ext cx="8640960" cy="1507774"/>
          </a:xfrm>
        </p:spPr>
        <p:txBody>
          <a:bodyPr/>
          <a:lstStyle/>
          <a:p>
            <a:r>
              <a:rPr lang="it-IT" sz="3200" dirty="0" smtClean="0"/>
              <a:t>Organizzazione dell’Alternanza Scuola Lavoro</a:t>
            </a:r>
            <a:r>
              <a:rPr lang="it-IT" sz="3600" dirty="0" smtClean="0"/>
              <a:t/>
            </a:r>
            <a:br>
              <a:rPr lang="it-IT" sz="3600" dirty="0" smtClean="0"/>
            </a:br>
            <a:r>
              <a:rPr lang="it-IT" sz="3600" dirty="0" smtClean="0"/>
              <a:t>IIS Ceccano</a:t>
            </a:r>
            <a:endParaRPr lang="it-IT" sz="3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algn="just"/>
            <a:r>
              <a:rPr lang="it-IT" b="1" dirty="0" smtClean="0"/>
              <a:t>c. 38.</a:t>
            </a:r>
            <a:r>
              <a:rPr lang="it-IT" dirty="0" smtClean="0"/>
              <a:t> Le scuole secondarie di secondo grado svolgono attività di formazione in materia di tutela della salute e della sicurezza nei luoghi di lavoro, nei limiti delle risorse umane, finanziarie e strumentali disponibili, mediante l'organizzazione di corsi rivolti agli studenti inseriti nei percorsi di alternanza scuola-lavoro ed effettuati secondo quanto disposto dal decreto legislativo 9 aprile 2008, n. 81.</a:t>
            </a:r>
          </a:p>
          <a:p>
            <a:endParaRPr lang="it-IT" dirty="0"/>
          </a:p>
        </p:txBody>
      </p:sp>
      <p:sp>
        <p:nvSpPr>
          <p:cNvPr id="3" name="Titolo 2"/>
          <p:cNvSpPr>
            <a:spLocks noGrp="1"/>
          </p:cNvSpPr>
          <p:nvPr>
            <p:ph type="title"/>
          </p:nvPr>
        </p:nvSpPr>
        <p:spPr/>
        <p:txBody>
          <a:bodyPr/>
          <a:lstStyle/>
          <a:p>
            <a:r>
              <a:rPr lang="it-IT" dirty="0" smtClean="0"/>
              <a:t>La sicurezza</a:t>
            </a:r>
            <a:br>
              <a:rPr lang="it-IT" dirty="0" smtClean="0"/>
            </a:br>
            <a:r>
              <a:rPr lang="it-IT" sz="2400" dirty="0" smtClean="0"/>
              <a:t>c. 38 legge 107</a:t>
            </a:r>
            <a:endParaRPr lang="it-IT"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Segnaposto contenuto 4"/>
          <p:cNvGraphicFramePr>
            <a:graphicFrameLocks noGrp="1"/>
          </p:cNvGraphicFramePr>
          <p:nvPr>
            <p:ph idx="1"/>
            <p:extLst>
              <p:ext uri="{D42A27DB-BD31-4B8C-83A1-F6EECF244321}">
                <p14:modId xmlns="" xmlns:p14="http://schemas.microsoft.com/office/powerpoint/2010/main" val="2514609590"/>
              </p:ext>
            </p:extLst>
          </p:nvPr>
        </p:nvGraphicFramePr>
        <p:xfrm>
          <a:off x="395536" y="1484784"/>
          <a:ext cx="8568952" cy="4404360"/>
        </p:xfrm>
        <a:graphic>
          <a:graphicData uri="http://schemas.openxmlformats.org/drawingml/2006/table">
            <a:tbl>
              <a:tblPr firstRow="1" firstCol="1" bandRow="1"/>
              <a:tblGrid>
                <a:gridCol w="1800200"/>
                <a:gridCol w="1008112"/>
                <a:gridCol w="5760640"/>
              </a:tblGrid>
              <a:tr h="864096">
                <a:tc>
                  <a:txBody>
                    <a:bodyPr/>
                    <a:lstStyle/>
                    <a:p>
                      <a:pPr>
                        <a:lnSpc>
                          <a:spcPct val="115000"/>
                        </a:lnSpc>
                        <a:spcAft>
                          <a:spcPts val="0"/>
                        </a:spcAft>
                      </a:pPr>
                      <a:r>
                        <a:rPr lang="it-IT" sz="2000" b="1" dirty="0" smtClean="0">
                          <a:effectLst/>
                          <a:latin typeface="Times New Roman"/>
                          <a:ea typeface="Times New Roman"/>
                          <a:cs typeface="Times New Roman"/>
                        </a:rPr>
                        <a:t>TECNICO ECONOMICO</a:t>
                      </a:r>
                      <a:endParaRPr lang="it-IT" sz="2800" dirty="0" smtClean="0">
                        <a:effectLst/>
                        <a:latin typeface="Calibri"/>
                        <a:ea typeface="Times New Roman"/>
                        <a:cs typeface="Times New Roman"/>
                      </a:endParaRPr>
                    </a:p>
                    <a:p>
                      <a:pPr algn="just">
                        <a:lnSpc>
                          <a:spcPct val="115000"/>
                        </a:lnSpc>
                        <a:spcAft>
                          <a:spcPts val="0"/>
                        </a:spcAft>
                      </a:pPr>
                      <a:r>
                        <a:rPr lang="it-IT" sz="2000" dirty="0">
                          <a:effectLst/>
                          <a:latin typeface="Times New Roman"/>
                          <a:ea typeface="Times New Roman"/>
                          <a:cs typeface="Times New Roman"/>
                        </a:rPr>
                        <a:t> </a:t>
                      </a:r>
                      <a:endParaRPr lang="it-IT" sz="2800" dirty="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2000" b="1" dirty="0">
                          <a:effectLst/>
                          <a:latin typeface="Times New Roman"/>
                          <a:ea typeface="Times New Roman"/>
                          <a:cs typeface="Times New Roman"/>
                        </a:rPr>
                        <a:t>tempi</a:t>
                      </a:r>
                      <a:endParaRPr lang="it-IT" sz="2800" dirty="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2000" b="1" dirty="0">
                          <a:effectLst/>
                          <a:latin typeface="Times New Roman"/>
                          <a:ea typeface="Times New Roman"/>
                          <a:cs typeface="Times New Roman"/>
                        </a:rPr>
                        <a:t>attività</a:t>
                      </a:r>
                      <a:endParaRPr lang="it-IT" sz="2800" dirty="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48464">
                <a:tc>
                  <a:txBody>
                    <a:bodyPr/>
                    <a:lstStyle/>
                    <a:p>
                      <a:pPr algn="just">
                        <a:lnSpc>
                          <a:spcPct val="115000"/>
                        </a:lnSpc>
                        <a:spcAft>
                          <a:spcPts val="0"/>
                        </a:spcAft>
                      </a:pPr>
                      <a:r>
                        <a:rPr lang="it-IT" sz="2000" b="1" dirty="0">
                          <a:effectLst/>
                          <a:latin typeface="Times New Roman"/>
                          <a:ea typeface="Times New Roman"/>
                          <a:cs typeface="Times New Roman"/>
                        </a:rPr>
                        <a:t>Classi terze</a:t>
                      </a:r>
                      <a:endParaRPr lang="it-IT" sz="2800" b="1" dirty="0">
                        <a:effectLst/>
                        <a:latin typeface="Calibri"/>
                        <a:ea typeface="Times New Roman"/>
                        <a:cs typeface="Times New Roman"/>
                      </a:endParaRPr>
                    </a:p>
                    <a:p>
                      <a:pPr algn="just">
                        <a:lnSpc>
                          <a:spcPct val="115000"/>
                        </a:lnSpc>
                        <a:spcAft>
                          <a:spcPts val="0"/>
                        </a:spcAft>
                      </a:pPr>
                      <a:r>
                        <a:rPr lang="it-IT" sz="2000" dirty="0">
                          <a:effectLst/>
                          <a:latin typeface="Times New Roman"/>
                          <a:ea typeface="Times New Roman"/>
                          <a:cs typeface="Times New Roman"/>
                        </a:rPr>
                        <a:t> </a:t>
                      </a:r>
                      <a:endParaRPr lang="it-IT" sz="2800" dirty="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ctr">
                        <a:spcAft>
                          <a:spcPts val="0"/>
                        </a:spcAft>
                        <a:buFont typeface="+mj-lt"/>
                        <a:buAutoNum type="arabicPeriod" startAt="120"/>
                      </a:pPr>
                      <a:r>
                        <a:rPr lang="it-IT" sz="2000" b="1" dirty="0">
                          <a:effectLst/>
                          <a:latin typeface="Times New Roman"/>
                          <a:ea typeface="Times New Roman"/>
                          <a:cs typeface="Times New Roman"/>
                        </a:rPr>
                        <a:t>ore</a:t>
                      </a:r>
                      <a:endParaRPr lang="it-IT" sz="3200" dirty="0">
                        <a:effectLst/>
                        <a:latin typeface="Times New Roman"/>
                        <a:ea typeface="Times New Roman"/>
                        <a:cs typeface="Times New Roman"/>
                      </a:endParaRPr>
                    </a:p>
                    <a:p>
                      <a:pPr algn="just">
                        <a:lnSpc>
                          <a:spcPct val="115000"/>
                        </a:lnSpc>
                        <a:spcAft>
                          <a:spcPts val="0"/>
                        </a:spcAft>
                      </a:pPr>
                      <a:r>
                        <a:rPr lang="it-IT" sz="2000" dirty="0">
                          <a:effectLst/>
                          <a:latin typeface="Times New Roman"/>
                          <a:ea typeface="Times New Roman"/>
                          <a:cs typeface="Times New Roman"/>
                        </a:rPr>
                        <a:t> </a:t>
                      </a:r>
                      <a:endParaRPr lang="it-IT" sz="2800" dirty="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spcAft>
                          <a:spcPts val="0"/>
                        </a:spcAft>
                        <a:buFont typeface="+mj-lt"/>
                        <a:buAutoNum type="alphaLcPeriod"/>
                      </a:pPr>
                      <a:r>
                        <a:rPr lang="it-IT" sz="2000" dirty="0">
                          <a:effectLst/>
                          <a:latin typeface="Times New Roman"/>
                          <a:ea typeface="Times New Roman"/>
                          <a:cs typeface="Times New Roman"/>
                        </a:rPr>
                        <a:t>100 ore in azienda </a:t>
                      </a:r>
                      <a:r>
                        <a:rPr lang="it-IT" sz="2000" dirty="0" smtClean="0">
                          <a:effectLst/>
                          <a:latin typeface="Times New Roman"/>
                          <a:ea typeface="Times New Roman"/>
                          <a:cs typeface="Times New Roman"/>
                        </a:rPr>
                        <a:t>del territorio o all’estero  (4settimane</a:t>
                      </a:r>
                      <a:r>
                        <a:rPr lang="it-IT" sz="2000" dirty="0">
                          <a:effectLst/>
                          <a:latin typeface="Times New Roman"/>
                          <a:ea typeface="Times New Roman"/>
                          <a:cs typeface="Times New Roman"/>
                        </a:rPr>
                        <a:t>, escluso il sabato e la domenica)</a:t>
                      </a:r>
                      <a:endParaRPr lang="it-IT" sz="3200" dirty="0">
                        <a:effectLst/>
                        <a:latin typeface="Times New Roman"/>
                        <a:ea typeface="Times New Roman"/>
                        <a:cs typeface="Times New Roman"/>
                      </a:endParaRPr>
                    </a:p>
                    <a:p>
                      <a:pPr marL="342900" lvl="0" indent="-342900" algn="just">
                        <a:spcAft>
                          <a:spcPts val="0"/>
                        </a:spcAft>
                        <a:buFont typeface="+mj-lt"/>
                        <a:buAutoNum type="alphaLcPeriod"/>
                      </a:pPr>
                      <a:r>
                        <a:rPr lang="it-IT" sz="2000" dirty="0">
                          <a:effectLst/>
                          <a:latin typeface="Times New Roman"/>
                          <a:ea typeface="Times New Roman"/>
                          <a:cs typeface="Times New Roman"/>
                        </a:rPr>
                        <a:t>20 ore così composte: </a:t>
                      </a:r>
                      <a:endParaRPr lang="it-IT" sz="3200" dirty="0">
                        <a:effectLst/>
                        <a:latin typeface="Times New Roman"/>
                        <a:ea typeface="Times New Roman"/>
                        <a:cs typeface="Times New Roman"/>
                      </a:endParaRPr>
                    </a:p>
                    <a:p>
                      <a:pPr marL="342900" lvl="0" indent="-342900" algn="just">
                        <a:spcAft>
                          <a:spcPts val="0"/>
                        </a:spcAft>
                        <a:buFont typeface="Times New Roman"/>
                        <a:buChar char="-"/>
                      </a:pPr>
                      <a:r>
                        <a:rPr lang="it-IT" sz="2000" dirty="0">
                          <a:effectLst/>
                          <a:latin typeface="Times New Roman"/>
                          <a:ea typeface="Times New Roman"/>
                          <a:cs typeface="Times New Roman"/>
                        </a:rPr>
                        <a:t>12 ore corso formazione Sicurezza </a:t>
                      </a:r>
                      <a:r>
                        <a:rPr lang="it-IT" sz="2000" dirty="0" err="1">
                          <a:effectLst/>
                          <a:latin typeface="Times New Roman"/>
                          <a:ea typeface="Times New Roman"/>
                          <a:cs typeface="Times New Roman"/>
                        </a:rPr>
                        <a:t>D.Lgs</a:t>
                      </a:r>
                      <a:r>
                        <a:rPr lang="it-IT" sz="2000" dirty="0">
                          <a:effectLst/>
                          <a:latin typeface="Times New Roman"/>
                          <a:ea typeface="Times New Roman"/>
                          <a:cs typeface="Times New Roman"/>
                        </a:rPr>
                        <a:t> 81/08(4 ore a cura della scuola, 4 ore RSPP per la formazione di carattere generale e 4 ore di formazione specifica in azienda) </a:t>
                      </a:r>
                      <a:r>
                        <a:rPr lang="it-IT" sz="2000" b="1" dirty="0">
                          <a:effectLst/>
                          <a:latin typeface="Times New Roman"/>
                          <a:ea typeface="Times New Roman"/>
                          <a:cs typeface="Times New Roman"/>
                        </a:rPr>
                        <a:t>validità 5 anni, </a:t>
                      </a:r>
                      <a:r>
                        <a:rPr lang="it-IT" sz="2000" dirty="0">
                          <a:effectLst/>
                          <a:latin typeface="Times New Roman"/>
                          <a:ea typeface="Times New Roman"/>
                          <a:cs typeface="Times New Roman"/>
                        </a:rPr>
                        <a:t>a meno della</a:t>
                      </a:r>
                      <a:r>
                        <a:rPr lang="it-IT" sz="2000" b="1" dirty="0">
                          <a:effectLst/>
                          <a:latin typeface="Times New Roman"/>
                          <a:ea typeface="Times New Roman"/>
                          <a:cs typeface="Times New Roman"/>
                        </a:rPr>
                        <a:t> </a:t>
                      </a:r>
                      <a:r>
                        <a:rPr lang="it-IT" sz="2000" dirty="0">
                          <a:effectLst/>
                          <a:latin typeface="Times New Roman"/>
                          <a:ea typeface="Times New Roman"/>
                          <a:cs typeface="Times New Roman"/>
                        </a:rPr>
                        <a:t>formazione specifica in azienda</a:t>
                      </a:r>
                      <a:endParaRPr lang="it-IT" sz="3200" dirty="0">
                        <a:effectLst/>
                        <a:latin typeface="Times New Roman"/>
                        <a:ea typeface="Times New Roman"/>
                        <a:cs typeface="Times New Roman"/>
                      </a:endParaRPr>
                    </a:p>
                    <a:p>
                      <a:pPr marL="342900" lvl="0" indent="-342900" algn="just">
                        <a:spcAft>
                          <a:spcPts val="0"/>
                        </a:spcAft>
                        <a:buFont typeface="Times New Roman"/>
                        <a:buChar char="-"/>
                      </a:pPr>
                      <a:r>
                        <a:rPr lang="it-IT" sz="2000" dirty="0">
                          <a:effectLst/>
                          <a:latin typeface="Times New Roman"/>
                          <a:ea typeface="Times New Roman"/>
                          <a:cs typeface="Times New Roman"/>
                        </a:rPr>
                        <a:t>8 ore per bilancio competenze, CV, formazione per colloquio, conoscenza mondo del lavoro anche con esperti esterni, impresa simulata CONFAO</a:t>
                      </a:r>
                      <a:endParaRPr lang="it-IT" sz="3200" dirty="0">
                        <a:effectLst/>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 name="Titolo 1"/>
          <p:cNvSpPr>
            <a:spLocks noGrp="1"/>
          </p:cNvSpPr>
          <p:nvPr>
            <p:ph type="title"/>
          </p:nvPr>
        </p:nvSpPr>
        <p:spPr>
          <a:xfrm>
            <a:off x="755576" y="404664"/>
            <a:ext cx="7756263" cy="1054250"/>
          </a:xfrm>
        </p:spPr>
        <p:txBody>
          <a:bodyPr>
            <a:noAutofit/>
          </a:bodyPr>
          <a:lstStyle/>
          <a:p>
            <a:r>
              <a:rPr lang="it-IT" sz="3600" dirty="0" smtClean="0"/>
              <a:t>Attuazione dell’Alternanza </a:t>
            </a:r>
            <a:br>
              <a:rPr lang="it-IT" sz="3600" dirty="0" smtClean="0"/>
            </a:br>
            <a:r>
              <a:rPr lang="it-IT" sz="3600" dirty="0" smtClean="0"/>
              <a:t>IIS Ceccano</a:t>
            </a:r>
            <a:endParaRPr lang="it-IT" sz="3600" dirty="0"/>
          </a:p>
        </p:txBody>
      </p:sp>
      <p:sp>
        <p:nvSpPr>
          <p:cNvPr id="6" name="CasellaDiTesto 5"/>
          <p:cNvSpPr txBox="1"/>
          <p:nvPr/>
        </p:nvSpPr>
        <p:spPr>
          <a:xfrm>
            <a:off x="395536" y="6021288"/>
            <a:ext cx="8280920" cy="646331"/>
          </a:xfrm>
          <a:prstGeom prst="rect">
            <a:avLst/>
          </a:prstGeom>
          <a:noFill/>
        </p:spPr>
        <p:txBody>
          <a:bodyPr wrap="square" rtlCol="0">
            <a:spAutoFit/>
          </a:bodyPr>
          <a:lstStyle/>
          <a:p>
            <a:r>
              <a:rPr lang="it-IT" dirty="0" smtClean="0"/>
              <a:t>NB. Per i tirocini in A.S.L. all’estero ERASMUS PLUS</a:t>
            </a:r>
          </a:p>
          <a:p>
            <a:r>
              <a:rPr lang="it-IT" dirty="0" smtClean="0"/>
              <a:t>sono previsti corsi di lingua del Paese ospitante</a:t>
            </a:r>
            <a:endParaRPr lang="it-IT"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opertina">
  <a:themeElements>
    <a:clrScheme name="Galassia">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Copertina">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opertina">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600</TotalTime>
  <Words>1525</Words>
  <Application>Microsoft Office PowerPoint</Application>
  <PresentationFormat>Presentazione su schermo (4:3)</PresentationFormat>
  <Paragraphs>212</Paragraphs>
  <Slides>25</Slides>
  <Notes>1</Notes>
  <HiddenSlides>0</HiddenSlides>
  <MMClips>1</MMClips>
  <ScaleCrop>false</ScaleCrop>
  <HeadingPairs>
    <vt:vector size="4" baseType="variant">
      <vt:variant>
        <vt:lpstr>Tema</vt:lpstr>
      </vt:variant>
      <vt:variant>
        <vt:i4>1</vt:i4>
      </vt:variant>
      <vt:variant>
        <vt:lpstr>Titoli diapositive</vt:lpstr>
      </vt:variant>
      <vt:variant>
        <vt:i4>25</vt:i4>
      </vt:variant>
    </vt:vector>
  </HeadingPairs>
  <TitlesOfParts>
    <vt:vector size="26" baseType="lpstr">
      <vt:lpstr>Copertina</vt:lpstr>
      <vt:lpstr>ISTITUTO ISTRUZIONE SUPERIORE  DI CECCANO</vt:lpstr>
      <vt:lpstr>DIDATTICA INTEGRATA SUL TERRITORIO E ALL’ESTERO</vt:lpstr>
      <vt:lpstr>Diapositiva 3</vt:lpstr>
      <vt:lpstr>Finalità dell’Alternanza Scuola Lavoro IIS Ceccano</vt:lpstr>
      <vt:lpstr>Finalità dell’Alternanza Scuola Lavoro IIS Ceccano</vt:lpstr>
      <vt:lpstr>Finalità dell’Alternanza Scuola Lavoro IIS Ceccano</vt:lpstr>
      <vt:lpstr>Organizzazione dell’Alternanza Scuola Lavoro IIS Ceccano</vt:lpstr>
      <vt:lpstr>La sicurezza c. 38 legge 107</vt:lpstr>
      <vt:lpstr>Attuazione dell’Alternanza  IIS Ceccano</vt:lpstr>
      <vt:lpstr> </vt:lpstr>
      <vt:lpstr> </vt:lpstr>
      <vt:lpstr> </vt:lpstr>
      <vt:lpstr> </vt:lpstr>
      <vt:lpstr>Diapositiva 14</vt:lpstr>
      <vt:lpstr>Le attività di alternanza del nostro Istituto e le Aziende ospitanti Collegamento con la Camera di Commercio</vt:lpstr>
      <vt:lpstr>Le aziende ospitanti all’estero: Portogallo</vt:lpstr>
      <vt:lpstr>Dalla progettazione collegiale al progetto individualizzato</vt:lpstr>
      <vt:lpstr>Diapositiva 18</vt:lpstr>
      <vt:lpstr>Diapositiva 19</vt:lpstr>
      <vt:lpstr>Il punto di vista dello studente</vt:lpstr>
      <vt:lpstr>Per riassumere Alcuni esempi di pratiche (buone)</vt:lpstr>
      <vt:lpstr>La nostra Istituzione scolastica è capofila di scuole in rete. </vt:lpstr>
      <vt:lpstr>IIS Ceccano membro della rete </vt:lpstr>
      <vt:lpstr>Testimonianza </vt:lpstr>
      <vt:lpstr>Grazie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Utente</dc:creator>
  <cp:lastModifiedBy>DS</cp:lastModifiedBy>
  <cp:revision>79</cp:revision>
  <dcterms:created xsi:type="dcterms:W3CDTF">2016-11-08T07:37:33Z</dcterms:created>
  <dcterms:modified xsi:type="dcterms:W3CDTF">2016-11-15T18:01:15Z</dcterms:modified>
</cp:coreProperties>
</file>