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9" r:id="rId2"/>
    <p:sldId id="409" r:id="rId3"/>
    <p:sldId id="392" r:id="rId4"/>
    <p:sldId id="449" r:id="rId5"/>
    <p:sldId id="371" r:id="rId6"/>
    <p:sldId id="347" r:id="rId7"/>
    <p:sldId id="431" r:id="rId8"/>
    <p:sldId id="438" r:id="rId9"/>
    <p:sldId id="441" r:id="rId10"/>
    <p:sldId id="452" r:id="rId11"/>
    <p:sldId id="442" r:id="rId12"/>
    <p:sldId id="443" r:id="rId13"/>
    <p:sldId id="444" r:id="rId14"/>
    <p:sldId id="445" r:id="rId15"/>
    <p:sldId id="494" r:id="rId16"/>
    <p:sldId id="495" r:id="rId17"/>
    <p:sldId id="456" r:id="rId18"/>
    <p:sldId id="458" r:id="rId19"/>
    <p:sldId id="459" r:id="rId20"/>
    <p:sldId id="463" r:id="rId21"/>
    <p:sldId id="465" r:id="rId22"/>
    <p:sldId id="491" r:id="rId23"/>
    <p:sldId id="492" r:id="rId24"/>
    <p:sldId id="493" r:id="rId25"/>
    <p:sldId id="488" r:id="rId26"/>
    <p:sldId id="489" r:id="rId27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CAD"/>
    <a:srgbClr val="95959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181" autoAdjust="0"/>
  </p:normalViewPr>
  <p:slideViewPr>
    <p:cSldViewPr snapToGrid="0" snapToObjects="1">
      <p:cViewPr>
        <p:scale>
          <a:sx n="60" d="100"/>
          <a:sy n="60" d="100"/>
        </p:scale>
        <p:origin x="-106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3757-FE54-4DD2-9B4A-1E0943C70220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1CB4-21A9-4BDC-89D6-2E29F5718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01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C571-7740-5B40-8E98-A5F73DF29C18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69E69-A2A6-CA47-96AC-5B41FB5E8F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6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06362-1B43-2F41-9F7F-7087A7AC9D3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59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0445" indent="-277095" defTabSz="9113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8378" indent="-221675" defTabSz="9113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1730" indent="-221675" defTabSz="9113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5080" indent="-221675" defTabSz="9113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8431" indent="-221675" defTabSz="9113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1783" indent="-221675" defTabSz="9113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5134" indent="-221675" defTabSz="9113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8487" indent="-221675" defTabSz="9113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084473-3CDE-CB48-8850-F9743AD2E91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5518" indent="-215518"/>
            <a:endParaRPr lang="en-US" dirty="0">
              <a:latin typeface="Arial" charset="0"/>
            </a:endParaRPr>
          </a:p>
          <a:p>
            <a:pPr marL="215518" indent="-215518"/>
            <a:endParaRPr lang="en-US" dirty="0">
              <a:latin typeface="Arial" charset="0"/>
            </a:endParaRPr>
          </a:p>
          <a:p>
            <a:pPr marL="215518" indent="-215518"/>
            <a:endParaRPr lang="en-US" dirty="0">
              <a:latin typeface="Arial" charset="0"/>
            </a:endParaRPr>
          </a:p>
          <a:p>
            <a:pPr marL="215518" indent="-215518"/>
            <a:endParaRPr lang="en-US" dirty="0">
              <a:latin typeface="Arial" charset="0"/>
            </a:endParaRPr>
          </a:p>
          <a:p>
            <a:pPr marL="215518" indent="-215518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9E69-A2A6-CA47-96AC-5B41FB5E8F4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1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9E69-A2A6-CA47-96AC-5B41FB5E8F4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1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9E69-A2A6-CA47-96AC-5B41FB5E8F49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14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9E69-A2A6-CA47-96AC-5B41FB5E8F4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99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baseline="0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effectLst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46200F-650C-D348-9550-95D78E65B278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9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1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0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3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2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7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5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31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D58F-9132-154C-9A57-BA01CD51B54C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6331-4D45-6A4D-BA08-5DFD25AA8F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44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jpeg"/><Relationship Id="rId7" Type="http://schemas.openxmlformats.org/officeDocument/2006/relationships/hyperlink" Target="http://www.google.it/url?sa=i&amp;rct=j&amp;q=&amp;esrc=s&amp;frm=1&amp;source=images&amp;cd=&amp;ved=0CAcQjRw&amp;url=http://www.arnoff.com/logistic-solutions/&amp;ei=lO0nVdm-NNfaasOqgKAL&amp;bvm=bv.90491159,d.d24&amp;psig=AFQjCNFjGPRPklK5CEXOAELxL4Vx9iuCrg&amp;ust=14287664298602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google.it/url?sa=i&amp;rct=j&amp;q=&amp;esrc=s&amp;frm=1&amp;source=images&amp;cd=&amp;cad=rja&amp;uact=8&amp;ved=0CAcQjRw&amp;url=http://info.exactsource.com/blog/bid/257806/Top-10-Engineering-Career-Development-Resources-Online&amp;ei=Ke0nVfXzN4XTaLbLgPAH&amp;bvm=bv.90491159,d.d24&amp;psig=AFQjCNGZxZ13U4XfhRqtpn7NbClGzNZ8_w&amp;ust=1428766359116847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www.google.it/url?sa=i&amp;rct=j&amp;q=&amp;esrc=s&amp;frm=1&amp;source=images&amp;cd=&amp;cad=rja&amp;uact=8&amp;ved=0CAcQjRw&amp;url=http://www.dreamstime.com/stock-photography-travel-tourism-vacations-concept-image28549852&amp;ei=Gu8nVYDVNsa0UZDGgdgL&amp;bvm=bv.90491159,d.d2s&amp;psig=AFQjCNHED_POQTwjZTFVetxwYGXaVIwucQ&amp;ust=14287668428419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7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37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4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hyperlink" Target="http://www.cliclavoro.gov.it/YourFirstEuresJob/ITA/Pagine/default.aspx" TargetMode="Externa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7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5.jpeg"/><Relationship Id="rId7" Type="http://schemas.openxmlformats.org/officeDocument/2006/relationships/image" Target="../media/image75.pn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hyperlink" Target="mailto:marie@yourfirsteuresjob.eu" TargetMode="External"/><Relationship Id="rId10" Type="http://schemas.openxmlformats.org/officeDocument/2006/relationships/image" Target="../media/image78.png"/><Relationship Id="rId4" Type="http://schemas.openxmlformats.org/officeDocument/2006/relationships/hyperlink" Target="http://www.yourfirsteuresjob.eu" TargetMode="External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/>
          <p:cNvSpPr txBox="1"/>
          <p:nvPr/>
        </p:nvSpPr>
        <p:spPr>
          <a:xfrm>
            <a:off x="1245477" y="3579522"/>
            <a:ext cx="6988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tx2">
                    <a:lumMod val="50000"/>
                  </a:schemeClr>
                </a:solidFill>
              </a:rPr>
              <a:t>Il Progetto</a:t>
            </a:r>
          </a:p>
          <a:p>
            <a:pPr algn="ctr"/>
            <a:r>
              <a:rPr lang="it-IT" sz="2400" b="1" i="1" dirty="0" err="1" smtClean="0">
                <a:solidFill>
                  <a:schemeClr val="tx2">
                    <a:lumMod val="50000"/>
                  </a:schemeClr>
                </a:solidFill>
              </a:rPr>
              <a:t>Targeted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tx2">
                    <a:lumMod val="50000"/>
                  </a:schemeClr>
                </a:solidFill>
              </a:rPr>
              <a:t>mobility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400" b="1" i="1" dirty="0" err="1" smtClean="0">
                <a:solidFill>
                  <a:schemeClr val="tx2">
                    <a:lumMod val="50000"/>
                  </a:schemeClr>
                </a:solidFill>
              </a:rPr>
              <a:t>scheme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it-IT" sz="2400" b="1" i="1" dirty="0" err="1" smtClean="0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 first EURES job </a:t>
            </a:r>
          </a:p>
          <a:p>
            <a:pPr algn="ctr"/>
            <a:r>
              <a:rPr lang="it-IT" sz="3000" b="1" dirty="0" err="1" smtClean="0">
                <a:solidFill>
                  <a:schemeClr val="tx2">
                    <a:lumMod val="50000"/>
                  </a:schemeClr>
                </a:solidFill>
              </a:rPr>
              <a:t>YfEj</a:t>
            </a:r>
            <a:r>
              <a:rPr lang="it-IT" sz="3000" b="1" dirty="0" smtClean="0">
                <a:solidFill>
                  <a:schemeClr val="tx2">
                    <a:lumMod val="50000"/>
                  </a:schemeClr>
                </a:solidFill>
              </a:rPr>
              <a:t> 4.0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32157" y="5056850"/>
            <a:ext cx="86562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Catia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Mastracci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MLPS – </a:t>
            </a: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Ufficio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Coordinamento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Nazionale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EURES – </a:t>
            </a: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Coordinamento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YfEj</a:t>
            </a:r>
            <a:endParaRPr lang="fr-FR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it-IT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it-IT" sz="1600" dirty="0" smtClean="0"/>
              <a:t>SEMINARIO PER LA RETE NAZIONALE EUROGUIDANCE ITALY - Roma 4 novembre 2015 </a:t>
            </a:r>
          </a:p>
          <a:p>
            <a:pPr algn="ctr"/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magine 11" descr="testa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36"/>
          <a:stretch>
            <a:fillRect/>
          </a:stretch>
        </p:blipFill>
        <p:spPr>
          <a:xfrm>
            <a:off x="-7784" y="-1"/>
            <a:ext cx="9151783" cy="3247698"/>
          </a:xfrm>
          <a:prstGeom prst="rect">
            <a:avLst/>
          </a:prstGeom>
        </p:spPr>
      </p:pic>
      <p:pic>
        <p:nvPicPr>
          <p:cNvPr id="16" name="Immagine 15" descr="logo_EURES_O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178" y="246228"/>
            <a:ext cx="665270" cy="508818"/>
          </a:xfrm>
          <a:prstGeom prst="rect">
            <a:avLst/>
          </a:prstGeom>
        </p:spPr>
      </p:pic>
      <p:pic>
        <p:nvPicPr>
          <p:cNvPr id="17" name="Immagine 16" descr="Logo Ministero Lavor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8" y="162024"/>
            <a:ext cx="1022555" cy="637257"/>
          </a:xfrm>
          <a:prstGeom prst="rect">
            <a:avLst/>
          </a:prstGeom>
        </p:spPr>
      </p:pic>
      <p:pic>
        <p:nvPicPr>
          <p:cNvPr id="18" name="Immagine 17" descr="LOGO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56" y="247088"/>
            <a:ext cx="1164187" cy="476059"/>
          </a:xfrm>
          <a:prstGeom prst="rect">
            <a:avLst/>
          </a:prstGeom>
        </p:spPr>
      </p:pic>
      <p:pic>
        <p:nvPicPr>
          <p:cNvPr id="19" name="Immagine 18" descr="YFEJ_4.0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91" y="193923"/>
            <a:ext cx="1374401" cy="632565"/>
          </a:xfrm>
          <a:prstGeom prst="rect">
            <a:avLst/>
          </a:prstGeom>
        </p:spPr>
      </p:pic>
      <p:pic>
        <p:nvPicPr>
          <p:cNvPr id="20" name="Picture 2" descr="H:\YFEJ 4.0\commissione-europea-con-sostegn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157" y="3791921"/>
            <a:ext cx="804596" cy="71519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/>
          <a:srcRect r="72513"/>
          <a:stretch>
            <a:fillRect/>
          </a:stretch>
        </p:blipFill>
        <p:spPr bwMode="auto">
          <a:xfrm>
            <a:off x="8384975" y="3892244"/>
            <a:ext cx="503459" cy="552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8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669935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YfEj 4.0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Settori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prioritari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4" name="CasellaDiTesto 65"/>
          <p:cNvSpPr txBox="1">
            <a:spLocks noChangeArrowheads="1"/>
          </p:cNvSpPr>
          <p:nvPr/>
        </p:nvSpPr>
        <p:spPr bwMode="auto">
          <a:xfrm>
            <a:off x="4673010" y="5921109"/>
            <a:ext cx="3937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65113" indent="-265113" algn="ctr">
              <a:spcBef>
                <a:spcPts val="1200"/>
              </a:spcBef>
            </a:pP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Turismo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e </a:t>
            </a: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servizi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correlati</a:t>
            </a:r>
            <a:endParaRPr lang="en-GB" sz="1800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35842" name="Picture 2" descr="http://lexingtonhealth.com/uploads/page_assets/CareerTe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421" y="2018643"/>
            <a:ext cx="2154810" cy="1435137"/>
          </a:xfrm>
          <a:prstGeom prst="rect">
            <a:avLst/>
          </a:prstGeom>
          <a:noFill/>
        </p:spPr>
      </p:pic>
      <p:sp>
        <p:nvSpPr>
          <p:cNvPr id="7" name="CasellaDiTesto 65"/>
          <p:cNvSpPr txBox="1">
            <a:spLocks noChangeArrowheads="1"/>
          </p:cNvSpPr>
          <p:nvPr/>
        </p:nvSpPr>
        <p:spPr bwMode="auto">
          <a:xfrm>
            <a:off x="0" y="3453780"/>
            <a:ext cx="4673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65113" indent="-265113" algn="ctr">
              <a:spcBef>
                <a:spcPts val="1200"/>
              </a:spcBef>
            </a:pP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Settore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Sanitario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(</a:t>
            </a: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medici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e </a:t>
            </a: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infermieri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8" name="CasellaDiTesto 65"/>
          <p:cNvSpPr txBox="1">
            <a:spLocks noChangeArrowheads="1"/>
          </p:cNvSpPr>
          <p:nvPr/>
        </p:nvSpPr>
        <p:spPr bwMode="auto">
          <a:xfrm>
            <a:off x="5563149" y="3464286"/>
            <a:ext cx="2161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65113" indent="-265113" algn="ctr">
              <a:spcBef>
                <a:spcPts val="1200"/>
              </a:spcBef>
            </a:pP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Ingegneria</a:t>
            </a:r>
            <a:endParaRPr lang="en-GB" sz="1800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9" name="CasellaDiTesto 65"/>
          <p:cNvSpPr txBox="1">
            <a:spLocks noChangeArrowheads="1"/>
          </p:cNvSpPr>
          <p:nvPr/>
        </p:nvSpPr>
        <p:spPr bwMode="auto">
          <a:xfrm>
            <a:off x="1778682" y="5921109"/>
            <a:ext cx="1249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65113" indent="-265113">
              <a:spcBef>
                <a:spcPts val="1200"/>
              </a:spcBef>
            </a:pPr>
            <a:r>
              <a:rPr lang="en-GB" sz="1800" dirty="0" err="1" smtClean="0">
                <a:solidFill>
                  <a:srgbClr val="000000"/>
                </a:solidFill>
                <a:latin typeface="Tahoma"/>
                <a:cs typeface="Tahoma"/>
              </a:rPr>
              <a:t>Logistica</a:t>
            </a:r>
            <a:r>
              <a:rPr lang="en-GB" sz="18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35844" name="Picture 4" descr="http://cdn2.hubspot.net/hub/165494/file-18286347-jpg/images/engineers_with_plan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3149" y="2050175"/>
            <a:ext cx="2161956" cy="1439191"/>
          </a:xfrm>
          <a:prstGeom prst="rect">
            <a:avLst/>
          </a:prstGeom>
          <a:noFill/>
        </p:spPr>
      </p:pic>
      <p:pic>
        <p:nvPicPr>
          <p:cNvPr id="35846" name="Picture 6" descr="http://www.arnoff.com/img/pages/logistics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0348" y="4599593"/>
            <a:ext cx="2255883" cy="1321516"/>
          </a:xfrm>
          <a:prstGeom prst="rect">
            <a:avLst/>
          </a:prstGeom>
          <a:noFill/>
        </p:spPr>
      </p:pic>
      <p:sp>
        <p:nvSpPr>
          <p:cNvPr id="35848" name="AutoShape 8" descr="Risultati immagini per tourism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0" name="AutoShape 10" descr="Risultati immagini per tourism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4" name="AutoShape 14" descr="Risultati immagini per tourism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6" name="AutoShape 16" descr="Risultati immagini per tourism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5860" name="Picture 20" descr="http://thumbs.dreamstime.com/z/types-transport-globe-concept-international-tourism-d-render-illustration-3637532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3981" y="4397971"/>
            <a:ext cx="1644397" cy="152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49155" name="Picture 14" descr="poses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" y="2392469"/>
            <a:ext cx="11239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5" descr="femaleposes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8" y="2392469"/>
            <a:ext cx="12477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869464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Servizi</a:t>
            </a:r>
            <a:endParaRPr lang="en-US" sz="4000" dirty="0" smtClean="0">
              <a:solidFill>
                <a:srgbClr val="095CAD"/>
              </a:solidFill>
              <a:latin typeface="Avenir Book"/>
              <a:cs typeface="Avenir Book"/>
            </a:endParaRPr>
          </a:p>
          <a:p>
            <a:pPr algn="r">
              <a:defRPr/>
            </a:pP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Giovani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247031" y="2149019"/>
            <a:ext cx="551695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Accesso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alle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opportunità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lavoro in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Europa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Supporto per la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registrazione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nella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piattaforma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progetto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“EUjob4EU”</a:t>
            </a: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Giornate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e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seminari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informazione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Consulenza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diretta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colloqui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telefono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/e-mail)</a:t>
            </a: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Sessioni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formative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preparatorie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lingue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redazione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del CV, etc.)</a:t>
            </a: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Career day e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sessioni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reclutamento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8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Supporto post-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collocamento</a:t>
            </a: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722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49155" name="Picture 14" descr="poses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" y="2392469"/>
            <a:ext cx="11239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5" descr="femaleposes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8" y="2392469"/>
            <a:ext cx="12477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854165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Sostegno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finanziario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  <a:p>
            <a:pPr algn="r">
              <a:defRPr/>
            </a:pP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Giovani</a:t>
            </a:r>
            <a:endParaRPr lang="en-US" sz="3600" dirty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526971" y="2226219"/>
            <a:ext cx="508362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Viaggio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sostenere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un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colloquio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      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 a 350 €)</a:t>
            </a:r>
          </a:p>
          <a:p>
            <a:pPr eaLnBrk="1" hangingPunct="1">
              <a:buClr>
                <a:srgbClr val="0F5494"/>
              </a:buClr>
              <a:defRPr/>
            </a:pP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in un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altro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paese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avviare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un lavoro/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tirocinio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apprendistato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	(</a:t>
            </a:r>
            <a:r>
              <a:rPr lang="en-GB" sz="2000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 a 1.270 €)</a:t>
            </a:r>
          </a:p>
          <a:p>
            <a:pPr eaLnBrk="1" hangingPunct="1">
              <a:buClr>
                <a:srgbClr val="0F5494"/>
              </a:buClr>
              <a:defRPr/>
            </a:pP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Corso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lingua 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 a 1.270 €) </a:t>
            </a:r>
          </a:p>
          <a:p>
            <a:pPr eaLnBrk="1" hangingPunct="1">
              <a:buClr>
                <a:srgbClr val="0F5494"/>
              </a:buClr>
              <a:defRPr/>
            </a:pP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Riconoscimento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qualifiche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           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 a 1.000 €)</a:t>
            </a: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Assegno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supplementare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il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sz="2000" i="1" dirty="0" smtClean="0">
                <a:solidFill>
                  <a:srgbClr val="000000"/>
                </a:solidFill>
                <a:latin typeface="Tahoma"/>
                <a:cs typeface="Tahoma"/>
              </a:rPr>
              <a:t> a 500 €)</a:t>
            </a:r>
            <a:endParaRPr lang="en-GB" sz="2000" i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7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2270719" y="907680"/>
            <a:ext cx="6339882" cy="9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Servizi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  <a:p>
            <a:pPr algn="r">
              <a:defRPr/>
            </a:pPr>
            <a:r>
              <a:rPr lang="en-US" sz="32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Datori</a:t>
            </a:r>
            <a:r>
              <a:rPr lang="en-US" sz="32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 di lavoro</a:t>
            </a:r>
            <a:endParaRPr lang="en-US" sz="3200" dirty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255818" y="2166496"/>
            <a:ext cx="569047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Individuazione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bisogni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e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supporto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definizione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offerte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lavoro</a:t>
            </a: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Ampia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banca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dati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CV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tutta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Europa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Supporto per la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registrazione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nella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piattaforma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progetto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“EUJob4EU”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Matching e pre-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selezione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candidati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Organizzazione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sessioni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colloquio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reclutamento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con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candidati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Supporto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definizione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del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programma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integrazione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neo-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assunti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(PMI)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Sessioni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informative, Career day e Job day</a:t>
            </a: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0F5494"/>
              </a:buClr>
              <a:buFont typeface="Arial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8" name="Immagine 3" descr="cute-cartoon-illustration-beautiful-business-woman-various-poses-348585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r="27991" b="8675"/>
          <a:stretch>
            <a:fillRect/>
          </a:stretch>
        </p:blipFill>
        <p:spPr bwMode="auto">
          <a:xfrm>
            <a:off x="165688" y="1862218"/>
            <a:ext cx="19526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W:\temp\ling\ppt\new_layout\mobile_device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32" y="2597767"/>
            <a:ext cx="1167744" cy="31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2270719" y="907680"/>
            <a:ext cx="6339882" cy="9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Sostegno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finanziario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  <a:p>
            <a:pPr algn="r">
              <a:defRPr/>
            </a:pPr>
            <a:r>
              <a:rPr lang="en-US" sz="28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PMI (</a:t>
            </a:r>
            <a:r>
              <a:rPr lang="en-US" sz="28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meno</a:t>
            </a:r>
            <a:r>
              <a:rPr lang="en-US" sz="28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 di 250 </a:t>
            </a:r>
            <a:r>
              <a:rPr lang="en-US" sz="28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dipendenti</a:t>
            </a:r>
            <a:r>
              <a:rPr lang="en-US" sz="28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)</a:t>
            </a:r>
            <a:endParaRPr lang="en-US" sz="3200" dirty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723930" y="3311359"/>
            <a:ext cx="48866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0F5494"/>
              </a:buClr>
              <a:defRPr/>
            </a:pPr>
            <a:endParaRPr lang="en-GB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defRPr/>
            </a:pP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Programma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integrazione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nuovi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assunti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  <a:p>
            <a:pPr marL="285750" indent="-285750" eaLnBrk="1" hangingPunct="1">
              <a:buClr>
                <a:srgbClr val="0F5494"/>
              </a:buClr>
              <a:defRPr/>
            </a:pP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	(di base o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completo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endParaRPr lang="en-GB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defRPr/>
            </a:pPr>
            <a:r>
              <a:rPr lang="en-GB" i="1" dirty="0" smtClean="0">
                <a:solidFill>
                  <a:srgbClr val="000000"/>
                </a:solidFill>
                <a:latin typeface="Tahoma"/>
                <a:cs typeface="Tahoma"/>
              </a:rPr>
              <a:t>	(</a:t>
            </a:r>
            <a:r>
              <a:rPr lang="en-GB" i="1" dirty="0" err="1" smtClean="0">
                <a:solidFill>
                  <a:srgbClr val="000000"/>
                </a:solidFill>
                <a:latin typeface="Tahoma"/>
                <a:cs typeface="Tahoma"/>
              </a:rPr>
              <a:t>fino</a:t>
            </a:r>
            <a:r>
              <a:rPr lang="en-GB" i="1" dirty="0" smtClean="0">
                <a:solidFill>
                  <a:srgbClr val="000000"/>
                </a:solidFill>
                <a:latin typeface="Tahoma"/>
                <a:cs typeface="Tahoma"/>
              </a:rPr>
              <a:t> a 1.270 € </a:t>
            </a:r>
            <a:r>
              <a:rPr lang="en-GB" i="1" dirty="0">
                <a:solidFill>
                  <a:srgbClr val="000000"/>
                </a:solidFill>
                <a:latin typeface="Tahoma"/>
                <a:cs typeface="Tahoma"/>
              </a:rPr>
              <a:t>per </a:t>
            </a:r>
            <a:r>
              <a:rPr lang="en-GB" i="1" dirty="0" err="1" smtClean="0">
                <a:solidFill>
                  <a:srgbClr val="000000"/>
                </a:solidFill>
                <a:latin typeface="Tahoma"/>
                <a:cs typeface="Tahoma"/>
              </a:rPr>
              <a:t>lavoratore</a:t>
            </a:r>
            <a:r>
              <a:rPr lang="en-GB" i="1" dirty="0" smtClean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lang="en-GB" i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8" name="Immagine 3" descr="cute-cartoon-illustration-beautiful-business-woman-various-poses-348585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r="27991" b="8675"/>
          <a:stretch>
            <a:fillRect/>
          </a:stretch>
        </p:blipFill>
        <p:spPr bwMode="auto">
          <a:xfrm>
            <a:off x="318093" y="1862218"/>
            <a:ext cx="19526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W:\temp\ling\ppt\new_layout\mobile_device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87" y="2459217"/>
            <a:ext cx="1167744" cy="31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/>
          <p:cNvSpPr/>
          <p:nvPr/>
        </p:nvSpPr>
        <p:spPr>
          <a:xfrm>
            <a:off x="3425048" y="3011203"/>
            <a:ext cx="2621740" cy="201109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315310" y="5791200"/>
            <a:ext cx="8447690" cy="7620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095CAD"/>
                </a:solidFill>
                <a:latin typeface="Avenir Book"/>
                <a:cs typeface="Avenir Book"/>
              </a:rPr>
              <a:t>La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piattaforma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cs typeface="Avenir Book"/>
              </a:rPr>
              <a:t> di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registrazione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cs typeface="Avenir Book"/>
              </a:rPr>
              <a:t> e matching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1035050" y="1128428"/>
            <a:ext cx="7040563" cy="3144838"/>
            <a:chOff x="1035050" y="1755775"/>
            <a:chExt cx="7040563" cy="3144838"/>
          </a:xfrm>
        </p:grpSpPr>
        <p:cxnSp>
          <p:nvCxnSpPr>
            <p:cNvPr id="64" name="直接连接符 63"/>
            <p:cNvCxnSpPr/>
            <p:nvPr/>
          </p:nvCxnSpPr>
          <p:spPr bwMode="auto">
            <a:xfrm flipV="1">
              <a:off x="6046788" y="2643188"/>
              <a:ext cx="1031875" cy="288925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>
              <a:off x="6046788" y="2863850"/>
              <a:ext cx="644525" cy="1504950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 bwMode="auto">
            <a:xfrm flipV="1">
              <a:off x="6691313" y="3060700"/>
              <a:ext cx="1147762" cy="1209675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 bwMode="auto">
            <a:xfrm flipV="1">
              <a:off x="2649538" y="2355850"/>
              <a:ext cx="1187450" cy="75406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>
              <a:stCxn id="35" idx="2"/>
            </p:cNvCxnSpPr>
            <p:nvPr/>
          </p:nvCxnSpPr>
          <p:spPr bwMode="auto">
            <a:xfrm flipH="1" flipV="1">
              <a:off x="2895600" y="4343400"/>
              <a:ext cx="529448" cy="300697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35" idx="1"/>
            </p:cNvCxnSpPr>
            <p:nvPr/>
          </p:nvCxnSpPr>
          <p:spPr bwMode="auto">
            <a:xfrm flipH="1" flipV="1">
              <a:off x="2652714" y="3251200"/>
              <a:ext cx="1156279" cy="681868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 flipH="1" flipV="1">
              <a:off x="2617788" y="3330575"/>
              <a:ext cx="34925" cy="1038225"/>
            </a:xfrm>
            <a:prstGeom prst="line">
              <a:avLst/>
            </a:prstGeom>
            <a:ln w="5715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 bwMode="auto">
            <a:xfrm flipH="1" flipV="1">
              <a:off x="1336675" y="3686175"/>
              <a:ext cx="1316038" cy="696913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 flipH="1" flipV="1">
              <a:off x="2122488" y="2355850"/>
              <a:ext cx="530225" cy="895350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 bwMode="auto">
            <a:xfrm flipH="1" flipV="1">
              <a:off x="3933825" y="2484438"/>
              <a:ext cx="693738" cy="115411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V="1">
              <a:off x="5249247" y="2695576"/>
              <a:ext cx="978516" cy="990599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 bwMode="auto">
            <a:xfrm flipV="1">
              <a:off x="6046788" y="4270375"/>
              <a:ext cx="644525" cy="73025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686" name="Picture 12" descr="D:\goanimate\ppt\new_layout\targe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5" y="3754438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3" descr="D:\goanimate\ppt\new_layout\te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286000"/>
              <a:ext cx="6588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4" descr="D:\goanimate\ppt\new_layout\thin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755775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5" descr="D:\goanimate\ppt\new_layout\websi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3611">
              <a:off x="1806575" y="2066925"/>
              <a:ext cx="5461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16" descr="D:\goanimate\ppt\new_layout\st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25" y="3868738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7" descr="D:\goanimate\ppt\new_layout\ide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6874">
              <a:off x="5665788" y="248285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19" descr="D:\goanimate\ppt\new_layout\han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3384550"/>
              <a:ext cx="60325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18" descr="D:\goanimate\ppt\new_layout\ke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2747963"/>
              <a:ext cx="771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20" descr="D:\goanimate\ppt\new_layout\email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2725738"/>
              <a:ext cx="688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Segnaposto contenuto 5" descr="tondo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30" name="Immagine 29" descr="YFEJ_4.0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3347721"/>
            <a:ext cx="1512625" cy="696182"/>
          </a:xfrm>
          <a:prstGeom prst="rect">
            <a:avLst/>
          </a:prstGeom>
        </p:spPr>
      </p:pic>
      <p:pic>
        <p:nvPicPr>
          <p:cNvPr id="29" name="Immagine 28" descr="logo_EURES_OK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85" y="4097049"/>
            <a:ext cx="518025" cy="4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5" descr="tond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1491469" y="660897"/>
            <a:ext cx="7370793" cy="8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EUjob4EU Platform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www.yourfirsteuresjob.eu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Avenir Book"/>
              <a:ea typeface="+mj-ea"/>
              <a:cs typeface="Avenir Book"/>
            </a:endParaRPr>
          </a:p>
        </p:txBody>
      </p:sp>
      <p:pic>
        <p:nvPicPr>
          <p:cNvPr id="3" name="Immagine 2" descr="Logi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" y="1834940"/>
            <a:ext cx="8751137" cy="50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-81365" y="5791200"/>
            <a:ext cx="9011351" cy="762000"/>
          </a:xfrm>
        </p:spPr>
        <p:txBody>
          <a:bodyPr>
            <a:noAutofit/>
          </a:bodyPr>
          <a:lstStyle/>
          <a:p>
            <a:pPr algn="r"/>
            <a:r>
              <a:rPr lang="en-US" sz="48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Canali</a:t>
            </a:r>
            <a:r>
              <a:rPr lang="en-US" sz="4800" dirty="0" smtClean="0">
                <a:solidFill>
                  <a:srgbClr val="095CAD"/>
                </a:solidFill>
                <a:latin typeface="Avenir Book"/>
                <a:cs typeface="Avenir Book"/>
              </a:rPr>
              <a:t> di </a:t>
            </a:r>
            <a:r>
              <a:rPr lang="en-US" sz="48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comunicazione</a:t>
            </a:r>
            <a:endParaRPr lang="en-US" sz="47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 flipV="1">
            <a:off x="6046788" y="2643188"/>
            <a:ext cx="1031875" cy="288925"/>
          </a:xfrm>
          <a:prstGeom prst="line">
            <a:avLst/>
          </a:prstGeom>
          <a:ln w="381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 bwMode="auto">
          <a:xfrm>
            <a:off x="6046788" y="2863850"/>
            <a:ext cx="644525" cy="1504950"/>
          </a:xfrm>
          <a:prstGeom prst="line">
            <a:avLst/>
          </a:prstGeom>
          <a:ln w="762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 flipV="1">
            <a:off x="6691313" y="3060700"/>
            <a:ext cx="1147762" cy="1209675"/>
          </a:xfrm>
          <a:prstGeom prst="line">
            <a:avLst/>
          </a:prstGeom>
          <a:ln w="762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 flipV="1">
            <a:off x="2649538" y="2355850"/>
            <a:ext cx="1187450" cy="7540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 bwMode="auto">
          <a:xfrm flipH="1" flipV="1">
            <a:off x="2895600" y="4343400"/>
            <a:ext cx="838200" cy="381000"/>
          </a:xfrm>
          <a:prstGeom prst="line">
            <a:avLst/>
          </a:prstGeom>
          <a:ln w="762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flipH="1" flipV="1">
            <a:off x="2652714" y="3251200"/>
            <a:ext cx="1281111" cy="617538"/>
          </a:xfrm>
          <a:prstGeom prst="line">
            <a:avLst/>
          </a:prstGeom>
          <a:ln w="38100">
            <a:solidFill>
              <a:srgbClr val="FE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 flipH="1" flipV="1">
            <a:off x="2617788" y="3330575"/>
            <a:ext cx="34925" cy="1038225"/>
          </a:xfrm>
          <a:prstGeom prst="line">
            <a:avLst/>
          </a:prstGeom>
          <a:ln w="5715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 bwMode="auto">
          <a:xfrm flipH="1" flipV="1">
            <a:off x="1336675" y="3686175"/>
            <a:ext cx="1316038" cy="696913"/>
          </a:xfrm>
          <a:prstGeom prst="line">
            <a:avLst/>
          </a:prstGeom>
          <a:ln w="381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 flipH="1" flipV="1">
            <a:off x="2122488" y="2355850"/>
            <a:ext cx="530225" cy="895350"/>
          </a:xfrm>
          <a:prstGeom prst="line">
            <a:avLst/>
          </a:prstGeom>
          <a:ln w="381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 flipH="1" flipV="1">
            <a:off x="3933825" y="2484438"/>
            <a:ext cx="693738" cy="103505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flipV="1">
            <a:off x="5384800" y="2695576"/>
            <a:ext cx="842963" cy="1058862"/>
          </a:xfrm>
          <a:prstGeom prst="line">
            <a:avLst/>
          </a:prstGeom>
          <a:ln w="762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 bwMode="auto">
          <a:xfrm>
            <a:off x="5722938" y="4241800"/>
            <a:ext cx="968375" cy="28575"/>
          </a:xfrm>
          <a:prstGeom prst="line">
            <a:avLst/>
          </a:prstGeom>
          <a:ln w="76200">
            <a:solidFill>
              <a:srgbClr val="FE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6" name="Picture 12" descr="D:\goanimate\ppt\new_layout\targ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75" y="3754438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3" descr="D:\goanimate\ppt\new_layout\te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4" descr="D:\goanimate\ppt\new_layout\thin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50" y="1755775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5" descr="D:\goanimate\ppt\new_layout\websit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3611">
            <a:off x="1806575" y="2066925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6" descr="D:\goanimate\ppt\new_layout\stu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925" y="3868738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7" descr="D:\goanimate\ppt\new_layout\ide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6874">
            <a:off x="5665788" y="24828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9" descr="D:\goanimate\ppt\new_layout\han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338455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18" descr="D:\goanimate\ppt\new_layout\ke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2747963"/>
            <a:ext cx="771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0" descr="D:\goanimate\ppt\new_layout\emai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638" y="2725738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egnaposto contenuto 5" descr="tondo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3738176" y="3524536"/>
            <a:ext cx="2021402" cy="185053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 descr="YFEJ_4.0-0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825" y="3973941"/>
            <a:ext cx="1512625" cy="696182"/>
          </a:xfrm>
          <a:prstGeom prst="rect">
            <a:avLst/>
          </a:prstGeom>
        </p:spPr>
      </p:pic>
      <p:pic>
        <p:nvPicPr>
          <p:cNvPr id="33" name="Immagine 32" descr="logo_EURES_OK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11" y="4671086"/>
            <a:ext cx="672846" cy="5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Oval 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675" y="2090738"/>
            <a:ext cx="13350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Oval 8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25" y="2146300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4427984" y="1052736"/>
            <a:ext cx="5603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cs typeface="Times New Roman" charset="0"/>
              </a:rPr>
              <a:t>Web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6012160" y="1268760"/>
            <a:ext cx="966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cs typeface="Times New Roman" charset="0"/>
              </a:rPr>
              <a:t>Interview</a:t>
            </a:r>
            <a:endParaRPr lang="en-US" sz="1400" b="1" dirty="0">
              <a:cs typeface="Times New Roman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88" y="2265363"/>
            <a:ext cx="7750175" cy="2152650"/>
          </a:xfrm>
          <a:prstGeom prst="ellips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9376" y="2322749"/>
            <a:ext cx="1863524" cy="2546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" fov="0">
              <a:rot lat="0" lon="2700000" rev="300000"/>
            </a:camera>
            <a:lightRig rig="threePt" dir="t"/>
          </a:scene3d>
        </p:spPr>
        <p:txBody>
          <a:bodyPr lIns="92075" tIns="46038" rIns="92075" bIns="46038" anchor="ctr"/>
          <a:lstStyle/>
          <a:p>
            <a:pPr marL="119063" indent="-119063"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44043" name="Rectangle 16"/>
          <p:cNvSpPr>
            <a:spLocks noChangeArrowheads="1"/>
          </p:cNvSpPr>
          <p:nvPr/>
        </p:nvSpPr>
        <p:spPr bwMode="auto">
          <a:xfrm>
            <a:off x="2051720" y="1124744"/>
            <a:ext cx="1072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charset="0"/>
              </a:rPr>
              <a:t>Face to face</a:t>
            </a:r>
            <a:endParaRPr lang="en-US" sz="1400" b="1" dirty="0">
              <a:cs typeface="Times New Roman" charset="0"/>
            </a:endParaRPr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539552" y="1772816"/>
            <a:ext cx="7734300" cy="2243138"/>
            <a:chOff x="1411185" y="1404962"/>
            <a:chExt cx="6151419" cy="1815647"/>
          </a:xfrm>
        </p:grpSpPr>
        <p:sp>
          <p:nvSpPr>
            <p:cNvPr id="98" name="Oval 97"/>
            <p:cNvSpPr/>
            <p:nvPr/>
          </p:nvSpPr>
          <p:spPr bwMode="auto">
            <a:xfrm>
              <a:off x="1411185" y="1447366"/>
              <a:ext cx="6151419" cy="1744974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ctr"/>
            <a:lstStyle/>
            <a:p>
              <a:pPr marL="119063" indent="-119063">
                <a:defRPr/>
              </a:pPr>
              <a:endParaRPr lang="en-US">
                <a:ea typeface="+mn-ea"/>
                <a:cs typeface="Times New Roman" pitchFamily="18" charset="0"/>
              </a:endParaRPr>
            </a:p>
          </p:txBody>
        </p:sp>
        <p:pic>
          <p:nvPicPr>
            <p:cNvPr id="44084" name="Isosceles Triangle 1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364300">
              <a:off x="7053667" y="1739492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Isosceles Triangle 13"/>
            <p:cNvGrpSpPr>
              <a:grpSpLocks/>
            </p:cNvGrpSpPr>
            <p:nvPr/>
          </p:nvGrpSpPr>
          <p:grpSpPr bwMode="auto">
            <a:xfrm rot="6107192">
              <a:off x="2937491" y="2955471"/>
              <a:ext cx="182880" cy="274320"/>
              <a:chOff x="4489" y="1763"/>
              <a:chExt cx="518" cy="549"/>
            </a:xfrm>
          </p:grpSpPr>
          <p:pic>
            <p:nvPicPr>
              <p:cNvPr id="44090" name="Isosceles Triangle 13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9" y="1763"/>
                <a:ext cx="51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91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4625" y="1773"/>
                <a:ext cx="24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t" hangingPunct="1"/>
                <a:endParaRPr lang="it-IT" sz="1800">
                  <a:cs typeface="Times New Roman" charset="0"/>
                </a:endParaRPr>
              </a:p>
            </p:txBody>
          </p:sp>
        </p:grpSp>
        <p:pic>
          <p:nvPicPr>
            <p:cNvPr id="44086" name="Isosceles Triangle 1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335686">
              <a:off x="1426984" y="1966935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7" name="Isosceles Triangle 1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913674">
              <a:off x="3191085" y="1400473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8" name="Isosceles Triangle 1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140977">
              <a:off x="5252905" y="1359242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9" name="Isosceles Triangle 1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72637">
              <a:off x="5499600" y="2992009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238" y="1285875"/>
            <a:ext cx="12239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7575" y="1613181"/>
            <a:ext cx="1047750" cy="6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5" descr="http://images.google.com/images?q=tbn:pJ94o0n6rRoJ:www.computone.com/images/call-center-squarelin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1401763"/>
            <a:ext cx="12065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390525" y="2854325"/>
            <a:ext cx="7855966" cy="1680972"/>
            <a:chOff x="196769" y="2476983"/>
            <a:chExt cx="7856243" cy="1680038"/>
          </a:xfrm>
        </p:grpSpPr>
        <p:sp>
          <p:nvSpPr>
            <p:cNvPr id="88" name="Oval 87"/>
            <p:cNvSpPr/>
            <p:nvPr/>
          </p:nvSpPr>
          <p:spPr bwMode="auto">
            <a:xfrm>
              <a:off x="254638" y="3206195"/>
              <a:ext cx="1736202" cy="4166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>
                <a:rot lat="0" lon="18900000" rev="20580000"/>
              </a:camera>
              <a:lightRig rig="threePt" dir="t"/>
            </a:scene3d>
          </p:spPr>
          <p:txBody>
            <a:bodyPr wrap="none" lIns="92075" tIns="46038" rIns="92075" bIns="46038" anchor="ctr"/>
            <a:lstStyle/>
            <a:p>
              <a:pPr marL="119063" indent="-119063">
                <a:defRPr/>
              </a:pPr>
              <a:endParaRPr lang="en-US">
                <a:ea typeface="+mn-ea"/>
                <a:cs typeface="Times New Roman" pitchFamily="18" charset="0"/>
              </a:endParaRPr>
            </a:p>
          </p:txBody>
        </p:sp>
        <p:pic>
          <p:nvPicPr>
            <p:cNvPr id="44061" name="Oval 9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35" y="3139555"/>
              <a:ext cx="1164377" cy="73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Oval 88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005" y="3876761"/>
              <a:ext cx="1609401" cy="28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4" name="Rectangle 9"/>
            <p:cNvSpPr>
              <a:spLocks noChangeArrowheads="1"/>
            </p:cNvSpPr>
            <p:nvPr/>
          </p:nvSpPr>
          <p:spPr bwMode="auto">
            <a:xfrm>
              <a:off x="457890" y="3594113"/>
              <a:ext cx="1134986" cy="30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FD0000"/>
                </a:buClr>
              </a:pPr>
              <a:r>
                <a:rPr lang="en-US" sz="1400" b="1" dirty="0">
                  <a:cs typeface="Times New Roman" charset="0"/>
                </a:rPr>
                <a:t>Social Media</a:t>
              </a:r>
            </a:p>
          </p:txBody>
        </p:sp>
        <p:sp>
          <p:nvSpPr>
            <p:cNvPr id="44065" name="Text Box 23"/>
            <p:cNvSpPr txBox="1">
              <a:spLocks noChangeArrowheads="1"/>
            </p:cNvSpPr>
            <p:nvPr/>
          </p:nvSpPr>
          <p:spPr bwMode="auto">
            <a:xfrm>
              <a:off x="7158445" y="3723222"/>
              <a:ext cx="761774" cy="30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cs typeface="Times New Roman" charset="0"/>
                </a:rPr>
                <a:t>Mobile</a:t>
              </a:r>
            </a:p>
          </p:txBody>
        </p: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196769" y="2476983"/>
              <a:ext cx="1502440" cy="1145488"/>
              <a:chOff x="2199975" y="4267200"/>
              <a:chExt cx="996638" cy="725107"/>
            </a:xfrm>
          </p:grpSpPr>
          <p:pic>
            <p:nvPicPr>
              <p:cNvPr id="44071" name="Picture 76" descr="PPP_CGENE_CLP_Bath_Girl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7230" y="4374223"/>
                <a:ext cx="404390" cy="462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2" name="Picture 77" descr="PPP_CGENE_CLP_Bath_Guy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752" y="4262379"/>
                <a:ext cx="388215" cy="470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3" name="Picture 78" descr="PPP_CGENE_CLP_Bath_Girl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3717" y="4339513"/>
                <a:ext cx="545927" cy="620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4" name="Picture 79" descr="PPP_CGENE_CLP_Bath_Guy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361" y="4308659"/>
                <a:ext cx="582322" cy="68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7164730" y="2592729"/>
              <a:ext cx="613456" cy="1039309"/>
              <a:chOff x="-22" y="-1069"/>
              <a:chExt cx="2905" cy="5232"/>
            </a:xfrm>
          </p:grpSpPr>
          <p:pic>
            <p:nvPicPr>
              <p:cNvPr id="44069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" y="-1069"/>
                <a:ext cx="2905" cy="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0" name="Picture 6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" y="34"/>
                <a:ext cx="2350" cy="3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50" name="TextBox 75"/>
          <p:cNvSpPr txBox="1">
            <a:spLocks noChangeArrowheads="1"/>
          </p:cNvSpPr>
          <p:nvPr/>
        </p:nvSpPr>
        <p:spPr bwMode="auto">
          <a:xfrm>
            <a:off x="728397" y="5195561"/>
            <a:ext cx="22780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36538" indent="-236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Ieri</a:t>
            </a:r>
            <a:endParaRPr lang="en-US" sz="2800" b="1" dirty="0">
              <a:solidFill>
                <a:srgbClr val="7F7F7F"/>
              </a:solidFill>
              <a:latin typeface="+mj-lt"/>
              <a:cs typeface="Times New Roman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Canali</a:t>
            </a:r>
            <a:r>
              <a:rPr lang="en-US" sz="2000" dirty="0" smtClean="0">
                <a:solidFill>
                  <a:srgbClr val="7F7F7F"/>
                </a:solidFill>
                <a:latin typeface="+mj-lt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tradizionali</a:t>
            </a:r>
            <a:endParaRPr lang="en-US" sz="2000" dirty="0">
              <a:solidFill>
                <a:srgbClr val="7F7F7F"/>
              </a:solidFill>
              <a:latin typeface="+mj-lt"/>
              <a:cs typeface="Times New Roman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Multicanale</a:t>
            </a:r>
            <a:endParaRPr lang="en-US" sz="2000" dirty="0">
              <a:solidFill>
                <a:srgbClr val="7F7F7F"/>
              </a:solidFill>
              <a:latin typeface="+mj-lt"/>
              <a:cs typeface="Times New Roman" charset="0"/>
            </a:endParaRPr>
          </a:p>
        </p:txBody>
      </p:sp>
      <p:sp>
        <p:nvSpPr>
          <p:cNvPr id="44051" name="TextBox 80"/>
          <p:cNvSpPr txBox="1">
            <a:spLocks noChangeArrowheads="1"/>
          </p:cNvSpPr>
          <p:nvPr/>
        </p:nvSpPr>
        <p:spPr bwMode="auto">
          <a:xfrm>
            <a:off x="5517494" y="5242859"/>
            <a:ext cx="3626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36538" indent="-236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Oggi</a:t>
            </a:r>
            <a:endParaRPr lang="en-US" sz="2800" b="1" dirty="0">
              <a:solidFill>
                <a:srgbClr val="7F7F7F"/>
              </a:solidFill>
              <a:latin typeface="+mj-lt"/>
              <a:cs typeface="Times New Roman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Nuova</a:t>
            </a:r>
            <a:r>
              <a:rPr lang="en-US" sz="2000" dirty="0" smtClean="0">
                <a:solidFill>
                  <a:srgbClr val="7F7F7F"/>
                </a:solidFill>
                <a:latin typeface="+mj-lt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generazione</a:t>
            </a:r>
            <a:r>
              <a:rPr lang="en-US" sz="2000" dirty="0" smtClean="0">
                <a:solidFill>
                  <a:srgbClr val="7F7F7F"/>
                </a:solidFill>
                <a:latin typeface="+mj-lt"/>
                <a:cs typeface="Times New Roman" charset="0"/>
              </a:rPr>
              <a:t> di </a:t>
            </a:r>
            <a:r>
              <a:rPr lang="en-US" sz="2000" dirty="0" err="1" smtClean="0">
                <a:solidFill>
                  <a:srgbClr val="7F7F7F"/>
                </a:solidFill>
                <a:latin typeface="+mj-lt"/>
                <a:cs typeface="Times New Roman" charset="0"/>
              </a:rPr>
              <a:t>canali</a:t>
            </a:r>
            <a:endParaRPr lang="en-US" sz="2000" dirty="0" smtClean="0">
              <a:solidFill>
                <a:srgbClr val="7F7F7F"/>
              </a:solidFill>
              <a:latin typeface="+mj-lt"/>
              <a:cs typeface="Times New Roman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cs typeface="Times New Roman" charset="0"/>
              </a:rPr>
              <a:t>Cross-Channel</a:t>
            </a:r>
            <a:endParaRPr lang="en-US" sz="1600" b="1" dirty="0">
              <a:solidFill>
                <a:srgbClr val="C00000"/>
              </a:solidFill>
              <a:cs typeface="Times New Roman" charset="0"/>
            </a:endParaRP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103438" y="2559050"/>
            <a:ext cx="5151437" cy="909638"/>
            <a:chOff x="1909823" y="2181984"/>
            <a:chExt cx="5150734" cy="908456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 rot="10800000">
              <a:off x="2859018" y="2384920"/>
              <a:ext cx="1187288" cy="11890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rot="10800000" flipV="1">
              <a:off x="1909823" y="2503828"/>
              <a:ext cx="2136483" cy="58661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10800000" flipH="1" flipV="1">
              <a:off x="4046306" y="2503828"/>
              <a:ext cx="177776" cy="147445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rot="10800000" flipH="1" flipV="1">
              <a:off x="4046306" y="2503828"/>
              <a:ext cx="3014251" cy="494656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rot="10800000" flipH="1">
              <a:off x="4046306" y="2181984"/>
              <a:ext cx="266664" cy="321844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 rot="10800000" flipH="1">
              <a:off x="4046306" y="2340528"/>
              <a:ext cx="1958708" cy="16330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4053" name="Picture 40" descr="PPP_CGENE_CLP_Bath_Guy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2554288"/>
            <a:ext cx="5429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Segnaposto contenuto 5" descr="tondo.jpg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2" name="Immagine 1" descr="YFEJ_4_MINISTERO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383" y="3608633"/>
            <a:ext cx="2006112" cy="923308"/>
          </a:xfrm>
          <a:prstGeom prst="rect">
            <a:avLst/>
          </a:prstGeom>
        </p:spPr>
      </p:pic>
      <p:pic>
        <p:nvPicPr>
          <p:cNvPr id="52" name="Immagine 51" descr="logo_EURES_OK2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490" y="4616406"/>
            <a:ext cx="672846" cy="5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-14111" y="0"/>
            <a:ext cx="1778682" cy="1862218"/>
          </a:xfrm>
          <a:prstGeom prst="rect">
            <a:avLst/>
          </a:prstGeom>
        </p:spPr>
      </p:pic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>
          <a:xfrm rot="16200000">
            <a:off x="50762" y="1373240"/>
            <a:ext cx="5022219" cy="4650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Sito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istituzionale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del MLPS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www.cliclavoro.gov.it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6385" r="7792"/>
          <a:stretch>
            <a:fillRect/>
          </a:stretch>
        </p:blipFill>
        <p:spPr bwMode="auto">
          <a:xfrm rot="21000300">
            <a:off x="446919" y="2379457"/>
            <a:ext cx="3933830" cy="34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testo verticale 5"/>
          <p:cNvSpPr txBox="1">
            <a:spLocks/>
          </p:cNvSpPr>
          <p:nvPr/>
        </p:nvSpPr>
        <p:spPr>
          <a:xfrm rot="16200000">
            <a:off x="5174895" y="1315389"/>
            <a:ext cx="3040594" cy="398321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Siti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dei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partner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nazionali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575479" y="588437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YfEj 4.0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Siti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 WEB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pic>
        <p:nvPicPr>
          <p:cNvPr id="8" name="Immagine 7"/>
          <p:cNvPicPr/>
          <p:nvPr/>
        </p:nvPicPr>
        <p:blipFill>
          <a:blip r:embed="rId6"/>
          <a:srcRect l="5754" t="8714" r="8880" b="30230"/>
          <a:stretch>
            <a:fillRect/>
          </a:stretch>
        </p:blipFill>
        <p:spPr bwMode="auto">
          <a:xfrm rot="20445065">
            <a:off x="4674955" y="2972142"/>
            <a:ext cx="1704975" cy="9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7"/>
          <a:srcRect t="8299" r="34059" b="46265"/>
          <a:stretch>
            <a:fillRect/>
          </a:stretch>
        </p:blipFill>
        <p:spPr bwMode="auto">
          <a:xfrm rot="20382562">
            <a:off x="5734116" y="3193636"/>
            <a:ext cx="1704975" cy="8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8"/>
          <a:srcRect l="7936" t="15560" r="35111" b="43569"/>
          <a:stretch>
            <a:fillRect/>
          </a:stretch>
        </p:blipFill>
        <p:spPr bwMode="auto">
          <a:xfrm rot="20212116">
            <a:off x="4765945" y="4347935"/>
            <a:ext cx="1781175" cy="9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/>
          <p:nvPr/>
        </p:nvPicPr>
        <p:blipFill>
          <a:blip r:embed="rId9"/>
          <a:srcRect l="7620" t="24274" r="9279" b="28574"/>
          <a:stretch>
            <a:fillRect/>
          </a:stretch>
        </p:blipFill>
        <p:spPr bwMode="auto">
          <a:xfrm rot="20126125">
            <a:off x="6663994" y="3311084"/>
            <a:ext cx="185753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/>
          <p:nvPr/>
        </p:nvPicPr>
        <p:blipFill>
          <a:blip r:embed="rId10"/>
          <a:srcRect l="8247" t="10788" r="10057" b="40872"/>
          <a:stretch>
            <a:fillRect/>
          </a:stretch>
        </p:blipFill>
        <p:spPr bwMode="auto">
          <a:xfrm rot="20260225">
            <a:off x="6110805" y="4344391"/>
            <a:ext cx="199595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/>
          <p:cNvPicPr/>
          <p:nvPr/>
        </p:nvPicPr>
        <p:blipFill>
          <a:blip r:embed="rId11"/>
          <a:srcRect l="1089" t="11826" r="24688" b="54517"/>
          <a:stretch>
            <a:fillRect/>
          </a:stretch>
        </p:blipFill>
        <p:spPr bwMode="auto">
          <a:xfrm rot="20086805">
            <a:off x="5459214" y="5270314"/>
            <a:ext cx="207967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/>
          <p:cNvPicPr/>
          <p:nvPr/>
        </p:nvPicPr>
        <p:blipFill>
          <a:blip r:embed="rId12"/>
          <a:srcRect l="7309" t="14730" r="8657" b="24418"/>
          <a:stretch>
            <a:fillRect/>
          </a:stretch>
        </p:blipFill>
        <p:spPr bwMode="auto">
          <a:xfrm rot="20153609">
            <a:off x="6801688" y="5061819"/>
            <a:ext cx="2047875" cy="111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9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669935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Contesto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417708" y="2087892"/>
            <a:ext cx="59288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Dalle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esperienze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dell’azione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preparatoria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“Your first EURES job” 2011 – 2013 … al TMS-YfEj 2014-2020 …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595422" y="3471669"/>
            <a:ext cx="567778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dal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2015: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finanziato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EaSI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Programma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europeo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per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l’occupazione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e 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l’innovazione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sociale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…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EU Programme for Employment and Social Innovation (EaSI)"/>
          <p:cNvPicPr>
            <a:picLocks noChangeAspect="1" noChangeArrowheads="1"/>
          </p:cNvPicPr>
          <p:nvPr/>
        </p:nvPicPr>
        <p:blipFill>
          <a:blip r:embed="rId4"/>
          <a:srcRect r="20637"/>
          <a:stretch>
            <a:fillRect/>
          </a:stretch>
        </p:blipFill>
        <p:spPr bwMode="auto">
          <a:xfrm>
            <a:off x="6448426" y="3311028"/>
            <a:ext cx="1175118" cy="1108889"/>
          </a:xfrm>
          <a:prstGeom prst="rect">
            <a:avLst/>
          </a:prstGeom>
          <a:noFill/>
        </p:spPr>
      </p:pic>
      <p:pic>
        <p:nvPicPr>
          <p:cNvPr id="58372" name="Picture 4" descr="Your first EURES job: EC publishes evaluation report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411" y="2018643"/>
            <a:ext cx="1529297" cy="1145289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2417706" y="4895656"/>
            <a:ext cx="61928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…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attuato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dagli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Uffici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di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coordinamento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nazionali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sulla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base di call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annuali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in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partenariato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con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altri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membri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EURES e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organizzazioni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pubbliche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private o del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Terzo</a:t>
            </a:r>
            <a:r>
              <a:rPr lang="en-US" sz="21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100" dirty="0" err="1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settore</a:t>
            </a:r>
            <a:endParaRPr lang="en-US" sz="2100" dirty="0" smtClean="0">
              <a:solidFill>
                <a:srgbClr val="333333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r="72513"/>
          <a:stretch>
            <a:fillRect/>
          </a:stretch>
        </p:blipFill>
        <p:spPr bwMode="auto">
          <a:xfrm>
            <a:off x="1095236" y="5097946"/>
            <a:ext cx="1090434" cy="119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contenuto 5" descr="tond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-14111" y="0"/>
            <a:ext cx="1778682" cy="1862218"/>
          </a:xfrm>
          <a:prstGeom prst="rect">
            <a:avLst/>
          </a:prstGeom>
        </p:spPr>
      </p:pic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>
          <a:xfrm rot="16200000">
            <a:off x="1102555" y="1762606"/>
            <a:ext cx="4287403" cy="6106073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Mass media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: Radio, TV,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giornali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Leaflet, poster, stand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espositivi</a:t>
            </a: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Video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testimonianze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magine 1" descr="Schermata 2015-04-12 alle 19.50.5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801" y="2671940"/>
            <a:ext cx="2089227" cy="2950477"/>
          </a:xfrm>
          <a:prstGeom prst="rect">
            <a:avLst/>
          </a:prstGeom>
        </p:spPr>
      </p:pic>
      <p:pic>
        <p:nvPicPr>
          <p:cNvPr id="3" name="Immagine 2" descr="Schermata 2015-04-12 alle 19.54.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915" y="5067143"/>
            <a:ext cx="2599838" cy="14334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6" y="1249113"/>
            <a:ext cx="1226210" cy="12262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5479" y="548659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Canali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tradizionali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 di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comunicazione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762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contenuto 5" descr="tond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-14111" y="0"/>
            <a:ext cx="1778682" cy="1862218"/>
          </a:xfrm>
          <a:prstGeom prst="rect">
            <a:avLst/>
          </a:prstGeom>
        </p:spPr>
      </p:pic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>
          <a:xfrm rot="16200000">
            <a:off x="4472303" y="2190823"/>
            <a:ext cx="1444870" cy="7488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Una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pagina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progetto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ctr">
              <a:buNone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pagine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nazionali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paese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partner</a:t>
            </a:r>
          </a:p>
        </p:txBody>
      </p:sp>
      <p:pic>
        <p:nvPicPr>
          <p:cNvPr id="2" name="Immagine 1" descr="facebook ML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842" y="1625204"/>
            <a:ext cx="4260042" cy="20033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821" y="3813539"/>
            <a:ext cx="2239277" cy="101815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324" y="3814857"/>
            <a:ext cx="2251117" cy="91978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575479" y="588437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YfEj 4.0 Social media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" y="2817924"/>
            <a:ext cx="1305285" cy="81065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2" y="2125592"/>
            <a:ext cx="554606" cy="55460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34" y="3628575"/>
            <a:ext cx="913649" cy="68435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573" y="4408271"/>
            <a:ext cx="652745" cy="6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153538" y="4887310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Risultati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attesi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pic>
        <p:nvPicPr>
          <p:cNvPr id="20482" name="Picture 2" descr="Risultati immagini per goa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427" y="822554"/>
            <a:ext cx="4978287" cy="424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46" name="CasellaDiTesto 65"/>
          <p:cNvSpPr txBox="1">
            <a:spLocks noChangeArrowheads="1"/>
          </p:cNvSpPr>
          <p:nvPr/>
        </p:nvSpPr>
        <p:spPr bwMode="auto">
          <a:xfrm>
            <a:off x="893135" y="2297364"/>
            <a:ext cx="771746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Indennità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1200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viaggi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colloqui</a:t>
            </a:r>
            <a:endParaRPr lang="en-GB" sz="2000" b="1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Indennità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almeno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600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collocamenti</a:t>
            </a:r>
            <a:endParaRPr lang="en-GB" sz="2000" b="1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Indennità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almeno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150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tirocini</a:t>
            </a:r>
            <a:endParaRPr lang="en-GB" sz="2000" b="1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Indennità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</a:t>
            </a:r>
            <a:r>
              <a:rPr lang="en-GB" sz="2000" smtClean="0">
                <a:solidFill>
                  <a:srgbClr val="000000"/>
                </a:solidFill>
                <a:latin typeface="Tahoma"/>
                <a:cs typeface="Tahoma"/>
              </a:rPr>
              <a:t>almeno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150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apprendistati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Almeno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600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giovani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preselezionati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coinvolti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in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corsi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formazione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preparatoria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linguistica</a:t>
            </a:r>
            <a:endParaRPr lang="en-GB" sz="2000" b="1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Sostegno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finanziario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per il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riconoscimento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qualifiche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per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300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giovani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preselezionati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/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assunti</a:t>
            </a:r>
            <a:endParaRPr lang="en-GB" sz="20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0F5494"/>
              </a:buClr>
              <a:buFont typeface="Arial"/>
              <a:buChar char="•"/>
              <a:defRPr/>
            </a:pP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Assegno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supplementare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per il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trasferimento</a:t>
            </a:r>
            <a:r>
              <a:rPr lang="en-GB" sz="2000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100 </a:t>
            </a:r>
            <a:r>
              <a:rPr lang="en-GB" sz="2000" b="1" dirty="0" err="1" smtClean="0">
                <a:solidFill>
                  <a:srgbClr val="000000"/>
                </a:solidFill>
                <a:latin typeface="Tahoma"/>
                <a:cs typeface="Tahoma"/>
              </a:rPr>
              <a:t>giovani</a:t>
            </a:r>
            <a:r>
              <a:rPr lang="en-GB" sz="2000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ahoma"/>
                <a:cs typeface="Tahoma"/>
              </a:rPr>
              <a:t>assunti</a:t>
            </a:r>
            <a:endParaRPr lang="it-IT" sz="2000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3247031" y="869464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YfEj 4.0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Risultati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attesi</a:t>
            </a:r>
            <a:endParaRPr lang="en-US" sz="4000" dirty="0" smtClean="0">
              <a:solidFill>
                <a:srgbClr val="095CAD"/>
              </a:solidFill>
              <a:latin typeface="Avenir Book"/>
              <a:cs typeface="Avenir Book"/>
            </a:endParaRPr>
          </a:p>
          <a:p>
            <a:pPr algn="r">
              <a:defRPr/>
            </a:pP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Giovani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46" name="CasellaDiTesto 65"/>
          <p:cNvSpPr txBox="1">
            <a:spLocks noChangeArrowheads="1"/>
          </p:cNvSpPr>
          <p:nvPr/>
        </p:nvSpPr>
        <p:spPr bwMode="auto">
          <a:xfrm>
            <a:off x="839973" y="2754430"/>
            <a:ext cx="757038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endParaRPr lang="en-GB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700 </a:t>
            </a:r>
            <a:r>
              <a:rPr lang="en-GB" b="1" dirty="0" err="1" smtClean="0">
                <a:solidFill>
                  <a:srgbClr val="000000"/>
                </a:solidFill>
                <a:latin typeface="Tahoma"/>
                <a:cs typeface="Tahoma"/>
              </a:rPr>
              <a:t>aziende</a:t>
            </a: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beneficiarie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servizi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YfEj</a:t>
            </a:r>
          </a:p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Sostegno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finanziario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alle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PMI per 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offrire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Tahoma"/>
                <a:cs typeface="Tahoma"/>
              </a:rPr>
              <a:t>programmi</a:t>
            </a: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 di </a:t>
            </a:r>
            <a:r>
              <a:rPr lang="en-GB" b="1" dirty="0" err="1" smtClean="0">
                <a:solidFill>
                  <a:srgbClr val="000000"/>
                </a:solidFill>
                <a:latin typeface="Tahoma"/>
                <a:cs typeface="Tahoma"/>
              </a:rPr>
              <a:t>integrazione</a:t>
            </a: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a </a:t>
            </a: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500 </a:t>
            </a:r>
            <a:r>
              <a:rPr lang="en-GB" b="1" dirty="0" err="1" smtClean="0">
                <a:solidFill>
                  <a:srgbClr val="000000"/>
                </a:solidFill>
                <a:latin typeface="Tahoma"/>
                <a:cs typeface="Tahoma"/>
              </a:rPr>
              <a:t>giovani</a:t>
            </a:r>
            <a:r>
              <a:rPr lang="en-GB" b="1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ahoma"/>
                <a:cs typeface="Tahoma"/>
              </a:rPr>
              <a:t>neo-</a:t>
            </a:r>
            <a:r>
              <a:rPr lang="en-GB" dirty="0" err="1" smtClean="0">
                <a:solidFill>
                  <a:srgbClr val="000000"/>
                </a:solidFill>
                <a:latin typeface="Tahoma"/>
                <a:cs typeface="Tahoma"/>
              </a:rPr>
              <a:t>assunti</a:t>
            </a:r>
            <a:endParaRPr lang="en-GB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65113" lvl="0" indent="-265113">
              <a:buFont typeface="Arial" pitchFamily="34" charset="0"/>
              <a:buChar char="•"/>
            </a:pPr>
            <a:endParaRPr lang="en-GB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65113" lvl="0" indent="-265113">
              <a:buFont typeface="Arial" pitchFamily="34" charset="0"/>
              <a:buChar char="•"/>
            </a:pPr>
            <a:endParaRPr lang="en-GB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3247031" y="869464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YfEj 4.0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Risultati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cs typeface="Avenir Book"/>
              </a:rPr>
              <a:t> </a:t>
            </a:r>
            <a:r>
              <a:rPr lang="en-US" sz="40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attesi</a:t>
            </a:r>
            <a:endParaRPr lang="en-US" sz="4000" dirty="0" smtClean="0">
              <a:solidFill>
                <a:srgbClr val="095CAD"/>
              </a:solidFill>
              <a:latin typeface="Avenir Book"/>
              <a:cs typeface="Avenir Book"/>
            </a:endParaRPr>
          </a:p>
          <a:p>
            <a:pPr algn="r">
              <a:defRPr/>
            </a:pPr>
            <a:r>
              <a:rPr lang="en-US" sz="36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Datori</a:t>
            </a: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 di lavoro</a:t>
            </a:r>
            <a:endParaRPr lang="en-US" sz="36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5" descr="tond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837961" y="660897"/>
            <a:ext cx="5792550" cy="1143000"/>
          </a:xfrm>
        </p:spPr>
        <p:txBody>
          <a:bodyPr>
            <a:normAutofit/>
          </a:bodyPr>
          <a:lstStyle/>
          <a:p>
            <a:pPr algn="r"/>
            <a:r>
              <a:rPr lang="it-IT" dirty="0" smtClean="0">
                <a:solidFill>
                  <a:srgbClr val="095CAD"/>
                </a:solidFill>
                <a:latin typeface="Avenir Book"/>
                <a:cs typeface="Avenir Book"/>
              </a:rPr>
              <a:t>Contatti</a:t>
            </a:r>
            <a:endParaRPr lang="it-IT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70034"/>
              </p:ext>
            </p:extLst>
          </p:nvPr>
        </p:nvGraphicFramePr>
        <p:xfrm>
          <a:off x="668547" y="1606699"/>
          <a:ext cx="7529818" cy="4730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1021"/>
                <a:gridCol w="3698797"/>
              </a:tblGrid>
              <a:tr h="640849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smtClean="0">
                          <a:latin typeface="Tahoma"/>
                          <a:cs typeface="Tahoma"/>
                        </a:rPr>
                        <a:t>Website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n-lt"/>
                          <a:cs typeface="Tahoma"/>
                          <a:hlinkClick r:id="rId4"/>
                        </a:rPr>
                        <a:t>www.cliclavoro .</a:t>
                      </a:r>
                      <a:r>
                        <a:rPr lang="it-IT" sz="1600" dirty="0" err="1" smtClean="0">
                          <a:latin typeface="+mn-lt"/>
                          <a:cs typeface="Tahoma"/>
                          <a:hlinkClick r:id="rId4"/>
                        </a:rPr>
                        <a:t>gov.it</a:t>
                      </a:r>
                      <a:r>
                        <a:rPr lang="it-IT" sz="1600" dirty="0" smtClean="0">
                          <a:latin typeface="+mn-lt"/>
                          <a:cs typeface="Tahoma"/>
                          <a:hlinkClick r:id="rId4"/>
                        </a:rPr>
                        <a:t>//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n-lt"/>
                          <a:cs typeface="Tahoma"/>
                          <a:hlinkClick r:id="rId4"/>
                        </a:rPr>
                        <a:t>www.yourfirsteuresjob.eu</a:t>
                      </a:r>
                      <a:endParaRPr lang="it-IT" sz="1600" dirty="0" smtClean="0">
                        <a:latin typeface="+mn-lt"/>
                        <a:cs typeface="Tahoma"/>
                      </a:endParaRPr>
                    </a:p>
                    <a:p>
                      <a:pPr algn="l"/>
                      <a:endParaRPr lang="it-IT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45263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b="1" dirty="0" smtClean="0">
                          <a:latin typeface="Tahoma"/>
                          <a:cs typeface="Tahoma"/>
                        </a:rPr>
                        <a:t>E mail </a:t>
                      </a:r>
                      <a:endParaRPr lang="it-IT" sz="2000" b="1" dirty="0" smtClean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E1D3A5"/>
                          </a:solidFill>
                          <a:latin typeface="+mn-lt"/>
                          <a:cs typeface="Tahoma"/>
                          <a:hlinkClick r:id="rId5"/>
                        </a:rPr>
                        <a:t>yfej@lavoro.gov.it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E1D3A5"/>
                          </a:solidFill>
                          <a:latin typeface="+mn-lt"/>
                          <a:cs typeface="Tahoma"/>
                          <a:hlinkClick r:id="rId5"/>
                        </a:rPr>
                        <a:t>info@yourfirsteuresjob.eu</a:t>
                      </a:r>
                      <a:endParaRPr lang="en-GB" sz="1600" dirty="0" smtClean="0">
                        <a:solidFill>
                          <a:srgbClr val="E1D3A5"/>
                        </a:solidFill>
                        <a:latin typeface="+mn-lt"/>
                        <a:cs typeface="Tahoma"/>
                      </a:endParaRPr>
                    </a:p>
                  </a:txBody>
                  <a:tcPr anchor="ctr"/>
                </a:tc>
              </a:tr>
              <a:tr h="6408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Tahoma"/>
                          <a:cs typeface="Tahoma"/>
                        </a:rPr>
                        <a:t>Facebook 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73250" marR="0" indent="-18732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  <a:cs typeface="Tahoma"/>
                        </a:rPr>
                        <a:t>Your first EURES Job</a:t>
                      </a:r>
                      <a:r>
                        <a:rPr lang="en-GB" sz="1600" baseline="0" dirty="0" smtClean="0">
                          <a:latin typeface="+mn-lt"/>
                          <a:cs typeface="Tahoma"/>
                        </a:rPr>
                        <a:t> 4.0</a:t>
                      </a:r>
                      <a:endParaRPr lang="en-GB" sz="1600" dirty="0" smtClean="0">
                        <a:latin typeface="+mn-lt"/>
                        <a:cs typeface="Tahoma"/>
                      </a:endParaRPr>
                    </a:p>
                  </a:txBody>
                  <a:tcPr anchor="ctr"/>
                </a:tc>
              </a:tr>
              <a:tr h="7056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Tahoma"/>
                          <a:cs typeface="Tahoma"/>
                        </a:rPr>
                        <a:t>LinkedIn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  <a:cs typeface="Tahoma"/>
                        </a:rPr>
                        <a:t>Your first EURES Job</a:t>
                      </a:r>
                    </a:p>
                  </a:txBody>
                  <a:tcPr anchor="ctr"/>
                </a:tc>
              </a:tr>
              <a:tr h="700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Tahoma"/>
                          <a:cs typeface="Tahoma"/>
                        </a:rPr>
                        <a:t>Twitter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  <a:cs typeface="Tahoma"/>
                        </a:rPr>
                        <a:t>@</a:t>
                      </a:r>
                      <a:r>
                        <a:rPr lang="en-GB" sz="1600" dirty="0" err="1" smtClean="0">
                          <a:latin typeface="+mn-lt"/>
                          <a:cs typeface="Tahoma"/>
                        </a:rPr>
                        <a:t>yfEURESjob</a:t>
                      </a:r>
                      <a:endParaRPr lang="en-GB" sz="1600" dirty="0" smtClean="0">
                        <a:latin typeface="+mn-lt"/>
                        <a:cs typeface="Tahoma"/>
                      </a:endParaRPr>
                    </a:p>
                  </a:txBody>
                  <a:tcPr anchor="ctr"/>
                </a:tc>
              </a:tr>
              <a:tr h="6408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 smtClean="0">
                          <a:latin typeface="Tahoma"/>
                          <a:cs typeface="Tahoma"/>
                        </a:rPr>
                        <a:t>Youtube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+mn-lt"/>
                          <a:cs typeface="Tahoma"/>
                        </a:rPr>
                        <a:t>yourfirsteuresjob.it</a:t>
                      </a:r>
                      <a:endParaRPr lang="it-IT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408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Skype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+mn-lt"/>
                        </a:rPr>
                        <a:t>yourfirsteuresjob.it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Segnaposto contenuto 19" descr="emai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110" y="2516144"/>
            <a:ext cx="408804" cy="4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Picture 35" descr="D:\goanimate\ppt\new_layout\st_202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74" y="3120282"/>
            <a:ext cx="455538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5679" y="3814768"/>
            <a:ext cx="412046" cy="41204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5" name="Picture 34" descr="D:\goanimate\ppt\new_layout\st_202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582" y="4457942"/>
            <a:ext cx="493457" cy="4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D:\goanimate\ppt\new_layout\st_202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679" y="5166605"/>
            <a:ext cx="445431" cy="4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capitalelavoro\Downloads\noun_89510.png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505" y="1738760"/>
            <a:ext cx="430184" cy="4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 descr="skyp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97" y="5801289"/>
            <a:ext cx="493447" cy="4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/>
          <p:cNvSpPr txBox="1"/>
          <p:nvPr/>
        </p:nvSpPr>
        <p:spPr>
          <a:xfrm>
            <a:off x="1245477" y="4444314"/>
            <a:ext cx="6988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tx2">
                    <a:lumMod val="50000"/>
                  </a:schemeClr>
                </a:solidFill>
              </a:rPr>
              <a:t>Grazie per l’attenzione!</a:t>
            </a:r>
          </a:p>
        </p:txBody>
      </p:sp>
      <p:pic>
        <p:nvPicPr>
          <p:cNvPr id="12" name="Immagine 11" descr="testa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36"/>
          <a:stretch>
            <a:fillRect/>
          </a:stretch>
        </p:blipFill>
        <p:spPr>
          <a:xfrm>
            <a:off x="-7784" y="-1"/>
            <a:ext cx="9151783" cy="3247698"/>
          </a:xfrm>
          <a:prstGeom prst="rect">
            <a:avLst/>
          </a:prstGeom>
        </p:spPr>
      </p:pic>
      <p:pic>
        <p:nvPicPr>
          <p:cNvPr id="16" name="Immagine 15" descr="logo_EURES_O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178" y="246228"/>
            <a:ext cx="665270" cy="508818"/>
          </a:xfrm>
          <a:prstGeom prst="rect">
            <a:avLst/>
          </a:prstGeom>
        </p:spPr>
      </p:pic>
      <p:pic>
        <p:nvPicPr>
          <p:cNvPr id="17" name="Immagine 16" descr="Logo Ministero Lavor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8" y="162024"/>
            <a:ext cx="1022555" cy="637257"/>
          </a:xfrm>
          <a:prstGeom prst="rect">
            <a:avLst/>
          </a:prstGeom>
        </p:spPr>
      </p:pic>
      <p:pic>
        <p:nvPicPr>
          <p:cNvPr id="18" name="Immagine 17" descr="LOGO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56" y="247088"/>
            <a:ext cx="1164187" cy="476059"/>
          </a:xfrm>
          <a:prstGeom prst="rect">
            <a:avLst/>
          </a:prstGeom>
        </p:spPr>
      </p:pic>
      <p:pic>
        <p:nvPicPr>
          <p:cNvPr id="19" name="Immagine 18" descr="YFEJ_4.0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91" y="193923"/>
            <a:ext cx="1374401" cy="632565"/>
          </a:xfrm>
          <a:prstGeom prst="rect">
            <a:avLst/>
          </a:prstGeom>
        </p:spPr>
      </p:pic>
      <p:pic>
        <p:nvPicPr>
          <p:cNvPr id="20" name="Picture 2" descr="H:\YFEJ 4.0\commissione-europea-con-sostegn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157" y="3791921"/>
            <a:ext cx="804596" cy="71519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/>
          <a:srcRect r="72513"/>
          <a:stretch>
            <a:fillRect/>
          </a:stretch>
        </p:blipFill>
        <p:spPr bwMode="auto">
          <a:xfrm>
            <a:off x="8384975" y="3892244"/>
            <a:ext cx="503459" cy="552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8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669935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Finalità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529351" y="3469680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…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aiutare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i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giovani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a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trovare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un </a:t>
            </a:r>
            <a:r>
              <a:rPr lang="en-US" sz="2800" b="1" i="1" dirty="0" smtClean="0">
                <a:solidFill>
                  <a:srgbClr val="09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MS PGothic" charset="0"/>
                <a:cs typeface="Tahoma"/>
              </a:rPr>
              <a:t>lavoro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, un </a:t>
            </a:r>
            <a:r>
              <a:rPr lang="en-US" sz="2800" b="1" i="1" dirty="0" err="1" smtClean="0">
                <a:solidFill>
                  <a:srgbClr val="09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MS PGothic" charset="0"/>
                <a:cs typeface="Tahoma"/>
              </a:rPr>
              <a:t>tirocinio</a:t>
            </a:r>
            <a:r>
              <a:rPr lang="en-US" sz="2800" b="1" i="1" dirty="0" smtClean="0">
                <a:solidFill>
                  <a:srgbClr val="09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MS PGothic" charset="0"/>
                <a:cs typeface="Tahoma"/>
              </a:rPr>
              <a:t> 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o un </a:t>
            </a:r>
            <a:r>
              <a:rPr lang="en-US" sz="2800" b="1" i="1" dirty="0" err="1" smtClean="0">
                <a:solidFill>
                  <a:srgbClr val="09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MS PGothic" charset="0"/>
                <a:cs typeface="Tahoma"/>
              </a:rPr>
              <a:t>apprendistato</a:t>
            </a:r>
            <a:r>
              <a:rPr lang="en-US" sz="2800" b="1" i="1" dirty="0" smtClean="0">
                <a:solidFill>
                  <a:srgbClr val="09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MS PGothic" charset="0"/>
                <a:cs typeface="Tahoma"/>
              </a:rPr>
              <a:t> 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in un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altro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</a:t>
            </a:r>
          </a:p>
          <a:p>
            <a:pPr algn="r">
              <a:defRPr/>
            </a:pP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paese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400" b="1" i="1" dirty="0" err="1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europeo</a:t>
            </a:r>
            <a:r>
              <a:rPr lang="en-US" sz="2400" b="1" i="1" dirty="0" smtClean="0">
                <a:solidFill>
                  <a:srgbClr val="095CAD"/>
                </a:solidFill>
                <a:latin typeface="Tahoma"/>
                <a:ea typeface="MS PGothic" charset="0"/>
                <a:cs typeface="Tahoma"/>
              </a:rPr>
              <a:t> …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23531" y="4818388"/>
            <a:ext cx="54562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…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promuovere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la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mobilità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circolare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dei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lavoratori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e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favorire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la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costruzione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di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una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cittadinanza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europea</a:t>
            </a:r>
            <a:endParaRPr lang="en-US" sz="2600" dirty="0" smtClean="0">
              <a:solidFill>
                <a:srgbClr val="000000"/>
              </a:solidFill>
              <a:latin typeface="Tahoma"/>
              <a:ea typeface="MS PGothic" charset="0"/>
              <a:cs typeface="Taho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3531" y="1698960"/>
            <a:ext cx="5709685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Sviluppare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progetti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innovativi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per la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promozione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della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mobilità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professionale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, con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il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supporto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della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Commissione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europea</a:t>
            </a: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</a:t>
            </a:r>
            <a:r>
              <a:rPr lang="en-US" sz="2600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…  </a:t>
            </a:r>
            <a:endParaRPr lang="en-US" sz="2600" dirty="0" smtClean="0">
              <a:solidFill>
                <a:srgbClr val="000000"/>
              </a:solidFill>
              <a:latin typeface="Tahoma"/>
              <a:ea typeface="MS PGothic" charset="0"/>
              <a:cs typeface="Tahoma"/>
            </a:endParaRPr>
          </a:p>
        </p:txBody>
      </p:sp>
      <p:sp>
        <p:nvSpPr>
          <p:cNvPr id="7" name="Freccia a destra 6"/>
          <p:cNvSpPr/>
          <p:nvPr/>
        </p:nvSpPr>
        <p:spPr>
          <a:xfrm rot="3234482">
            <a:off x="5931025" y="2224009"/>
            <a:ext cx="772510" cy="5196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19403477">
            <a:off x="5957898" y="5213883"/>
            <a:ext cx="772510" cy="5196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5400000">
            <a:off x="2270563" y="3810657"/>
            <a:ext cx="772510" cy="5196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1778682" y="1371600"/>
            <a:ext cx="2989169" cy="32700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464010" y="3954995"/>
            <a:ext cx="2632841" cy="27116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411523" y="1862218"/>
            <a:ext cx="3597359" cy="40581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669935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Obiettivi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411523" y="2834365"/>
            <a:ext cx="359735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Servizi</a:t>
            </a:r>
            <a:r>
              <a:rPr lang="en-US" sz="2600" b="1" dirty="0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 e </a:t>
            </a:r>
          </a:p>
          <a:p>
            <a:pPr algn="ctr"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consulenza</a:t>
            </a:r>
            <a:r>
              <a:rPr lang="en-US" sz="2600" b="1" dirty="0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personalizzata</a:t>
            </a:r>
            <a:r>
              <a:rPr lang="en-US" sz="2600" b="1" dirty="0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869324" y="4864554"/>
            <a:ext cx="18985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Benefit </a:t>
            </a:r>
          </a:p>
          <a:p>
            <a:pPr algn="ctr"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finanziari</a:t>
            </a:r>
            <a:endParaRPr lang="en-US" sz="2600" b="1" dirty="0" smtClean="0">
              <a:solidFill>
                <a:schemeClr val="bg1"/>
              </a:solidFill>
              <a:latin typeface="Tahoma"/>
              <a:ea typeface="MS PGothic" charset="0"/>
              <a:cs typeface="Taho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30610" y="2018643"/>
            <a:ext cx="2632841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srgbClr val="000000"/>
                </a:solidFill>
                <a:latin typeface="Tahoma"/>
                <a:ea typeface="MS PGothic" charset="0"/>
                <a:cs typeface="Tahoma"/>
              </a:rPr>
              <a:t>                  </a:t>
            </a:r>
            <a:r>
              <a:rPr lang="en-US" sz="2600" b="1" dirty="0" err="1" smtClean="0">
                <a:solidFill>
                  <a:schemeClr val="bg1"/>
                </a:solidFill>
                <a:latin typeface="Tahoma"/>
                <a:ea typeface="MS PGothic" charset="0"/>
                <a:cs typeface="Tahoma"/>
              </a:rPr>
              <a:t>Informazione</a:t>
            </a:r>
            <a:endParaRPr lang="en-US" sz="2600" b="1" dirty="0" smtClean="0">
              <a:solidFill>
                <a:schemeClr val="bg1"/>
              </a:solidFill>
              <a:latin typeface="Tahoma"/>
              <a:ea typeface="MS PGothic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49155" name="Picture 14" descr="poses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" y="2392469"/>
            <a:ext cx="11239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5" descr="femaleposes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8" y="2392469"/>
            <a:ext cx="12477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854165"/>
            <a:ext cx="5363569" cy="1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Beneficiari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finali</a:t>
            </a:r>
            <a:endParaRPr lang="en-US" sz="3600" dirty="0" smtClean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  <a:p>
            <a:pPr algn="r">
              <a:defRPr/>
            </a:pPr>
            <a:r>
              <a:rPr lang="en-US" sz="36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Giovani</a:t>
            </a:r>
            <a:endParaRPr lang="en-US" sz="3600" dirty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578772" y="2370939"/>
            <a:ext cx="503182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it-IT" sz="2200" dirty="0" smtClean="0">
                <a:solidFill>
                  <a:srgbClr val="000000"/>
                </a:solidFill>
                <a:latin typeface="Tahoma"/>
                <a:cs typeface="Tahoma"/>
              </a:rPr>
              <a:t>18-35 anni</a:t>
            </a:r>
          </a:p>
          <a:p>
            <a:pPr eaLnBrk="1" hangingPunct="1">
              <a:buClr>
                <a:srgbClr val="0F5494"/>
              </a:buClr>
              <a:defRPr/>
            </a:pPr>
            <a:endParaRPr lang="it-IT" sz="22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it-IT" sz="2200" dirty="0" smtClean="0">
                <a:solidFill>
                  <a:srgbClr val="000000"/>
                </a:solidFill>
                <a:latin typeface="Tahoma"/>
                <a:cs typeface="Tahoma"/>
              </a:rPr>
              <a:t>Cittadini dei 28 paesi EU + Norvegia e Islanda</a:t>
            </a: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endParaRPr lang="it-IT" sz="22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it-IT" sz="2200" dirty="0" smtClean="0">
                <a:solidFill>
                  <a:srgbClr val="000000"/>
                </a:solidFill>
                <a:latin typeface="Tahoma"/>
                <a:cs typeface="Tahoma"/>
              </a:rPr>
              <a:t>Residenti in uno dei 28 paesi EU + Norvegia e Islanda</a:t>
            </a:r>
          </a:p>
          <a:p>
            <a:pPr eaLnBrk="1" hangingPunct="1">
              <a:buClr>
                <a:srgbClr val="0F5494"/>
              </a:buClr>
              <a:defRPr/>
            </a:pPr>
            <a:endParaRPr lang="it-IT" sz="22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2857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it-IT" sz="2200" dirty="0" smtClean="0">
                <a:solidFill>
                  <a:srgbClr val="000000"/>
                </a:solidFill>
                <a:latin typeface="Tahoma"/>
                <a:cs typeface="Tahoma"/>
              </a:rPr>
              <a:t>Interessati a trasferirsi in un altro paese per un lavoro, tirocinio o apprendistato</a:t>
            </a:r>
            <a:endParaRPr lang="it-IT" sz="2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26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247031" y="907680"/>
            <a:ext cx="5363569" cy="9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Beneficiari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36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finali</a:t>
            </a:r>
            <a:r>
              <a:rPr lang="en-US" sz="36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</a:t>
            </a:r>
          </a:p>
          <a:p>
            <a:pPr algn="r">
              <a:defRPr/>
            </a:pPr>
            <a:r>
              <a:rPr lang="en-US" sz="36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Datori</a:t>
            </a: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 </a:t>
            </a:r>
            <a:r>
              <a:rPr lang="en-US" sz="36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di</a:t>
            </a:r>
            <a:r>
              <a:rPr lang="en-US" sz="3600" dirty="0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 </a:t>
            </a:r>
            <a:r>
              <a:rPr lang="en-US" sz="3600" dirty="0" err="1" smtClean="0">
                <a:solidFill>
                  <a:srgbClr val="7F7F7F"/>
                </a:solidFill>
                <a:latin typeface="Tahoma" charset="0"/>
                <a:ea typeface="MS PGothic" charset="0"/>
                <a:cs typeface="PMingLiU" charset="0"/>
              </a:rPr>
              <a:t>lavoro</a:t>
            </a:r>
            <a:endParaRPr lang="en-US" sz="3600" dirty="0">
              <a:solidFill>
                <a:srgbClr val="095CAD"/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247032" y="2222570"/>
            <a:ext cx="558854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Con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sede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legale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in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uno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28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paesi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EU +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Norvegia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e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Islanda</a:t>
            </a:r>
            <a:endParaRPr lang="en-GB" sz="22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ricerca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lavoratori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non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trovano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nel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paese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appartenenza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  <a:p>
            <a:pPr marL="342900" eaLnBrk="1" hangingPunct="1">
              <a:buClr>
                <a:srgbClr val="0F5494"/>
              </a:buClr>
              <a:defRPr/>
            </a:pPr>
            <a:endParaRPr lang="en-GB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Disposti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a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offrire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un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contratto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lavoro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tirocinio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o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apprendistato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non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inferiore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a 6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mesi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endParaRPr lang="en-GB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628650" indent="-285750" eaLnBrk="1" hangingPunct="1">
              <a:buClr>
                <a:srgbClr val="0F5494"/>
              </a:buClr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In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regola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con la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normativa</a:t>
            </a:r>
            <a:r>
              <a:rPr lang="en-GB" sz="22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ahoma"/>
                <a:cs typeface="Tahoma"/>
              </a:rPr>
              <a:t>nazionale</a:t>
            </a:r>
            <a:endParaRPr lang="en-GB" sz="2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8" name="Immagine 3" descr="cute-cartoon-illustration-beautiful-business-woman-various-poses-348585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r="27991" b="8675"/>
          <a:stretch>
            <a:fillRect/>
          </a:stretch>
        </p:blipFill>
        <p:spPr bwMode="auto">
          <a:xfrm>
            <a:off x="318093" y="1484313"/>
            <a:ext cx="19526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W:\temp\ling\ppt\new_layout\mobile_device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87" y="2164181"/>
            <a:ext cx="1167744" cy="31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1026" name="Picture 2" descr="C:\Users\cmastracci.ext\Desktop\YfEj 2.0\Sito off line YFEJ\_layouts\MLPSCLICLAVOROWEB\Images\YFEJ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53" y="1246671"/>
            <a:ext cx="3315455" cy="1613268"/>
          </a:xfrm>
          <a:prstGeom prst="rect">
            <a:avLst/>
          </a:prstGeom>
          <a:noFill/>
        </p:spPr>
      </p:pic>
      <p:pic>
        <p:nvPicPr>
          <p:cNvPr id="7" name="Immagine 6" descr="logo_EURES_scritt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07" y="3022993"/>
            <a:ext cx="2152448" cy="246256"/>
          </a:xfrm>
          <a:prstGeom prst="rect">
            <a:avLst/>
          </a:prstGeom>
        </p:spPr>
      </p:pic>
      <p:pic>
        <p:nvPicPr>
          <p:cNvPr id="8" name="Immagine 7" descr="logo_EURES_OK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35" y="2635032"/>
            <a:ext cx="1079745" cy="825821"/>
          </a:xfrm>
          <a:prstGeom prst="rect">
            <a:avLst/>
          </a:prstGeom>
        </p:spPr>
      </p:pic>
      <p:sp>
        <p:nvSpPr>
          <p:cNvPr id="11" name="CasellaDiTesto 65"/>
          <p:cNvSpPr txBox="1">
            <a:spLocks noChangeArrowheads="1"/>
          </p:cNvSpPr>
          <p:nvPr/>
        </p:nvSpPr>
        <p:spPr bwMode="auto">
          <a:xfrm>
            <a:off x="644353" y="2712989"/>
            <a:ext cx="3315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0F5494"/>
              </a:buClr>
              <a:defRPr/>
            </a:pPr>
            <a:r>
              <a:rPr lang="en-GB" sz="1600" b="1" i="1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Maggio</a:t>
            </a:r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2013-Novembre 2014</a:t>
            </a:r>
            <a:endParaRPr lang="en-GB" sz="1600" b="1" i="1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2" name="CasellaDiTesto 65"/>
          <p:cNvSpPr txBox="1">
            <a:spLocks noChangeArrowheads="1"/>
          </p:cNvSpPr>
          <p:nvPr/>
        </p:nvSpPr>
        <p:spPr bwMode="auto">
          <a:xfrm>
            <a:off x="5246627" y="3521471"/>
            <a:ext cx="33154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0F5494"/>
              </a:buClr>
              <a:defRPr/>
            </a:pPr>
            <a:r>
              <a:rPr lang="en-GB" sz="1400" b="1" i="1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Giugno</a:t>
            </a:r>
            <a:r>
              <a:rPr lang="en-GB" sz="1400" b="1" i="1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2012-Giugno 2013</a:t>
            </a:r>
          </a:p>
          <a:p>
            <a:pPr algn="ctr" eaLnBrk="1" hangingPunct="1">
              <a:buClr>
                <a:srgbClr val="0F5494"/>
              </a:buCl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e</a:t>
            </a:r>
          </a:p>
          <a:p>
            <a:pPr algn="ctr" eaLnBrk="1" hangingPunct="1">
              <a:buClr>
                <a:srgbClr val="0F5494"/>
              </a:buClr>
              <a:defRPr/>
            </a:pPr>
            <a:r>
              <a:rPr lang="en-GB" sz="1800" b="1" i="1" dirty="0" err="1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Giugno</a:t>
            </a:r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2014-Giugno 2015</a:t>
            </a:r>
            <a:endParaRPr lang="en-GB" sz="1800" b="1" i="1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78682" y="4648200"/>
            <a:ext cx="528427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venir Book"/>
                <a:ea typeface="+mj-ea"/>
                <a:cs typeface="Avenir Book"/>
              </a:rPr>
              <a:t>YfEj 4.0</a:t>
            </a:r>
            <a:endParaRPr kumimoji="0" lang="en-US" sz="80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13" name="Freccia circolare a sinistra 12"/>
          <p:cNvSpPr/>
          <p:nvPr/>
        </p:nvSpPr>
        <p:spPr>
          <a:xfrm rot="19857420">
            <a:off x="2767878" y="358767"/>
            <a:ext cx="1440627" cy="3733909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4" name="CasellaDiTesto 65"/>
          <p:cNvSpPr txBox="1">
            <a:spLocks noChangeArrowheads="1"/>
          </p:cNvSpPr>
          <p:nvPr/>
        </p:nvSpPr>
        <p:spPr bwMode="auto">
          <a:xfrm>
            <a:off x="1778682" y="5888825"/>
            <a:ext cx="5284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0F5494"/>
              </a:buClr>
              <a:defRPr/>
            </a:pPr>
            <a:r>
              <a:rPr lang="en-GB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Febbraio</a:t>
            </a:r>
            <a:r>
              <a:rPr lang="en-GB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2015 – </a:t>
            </a:r>
            <a:r>
              <a:rPr lang="en-GB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Febbraio</a:t>
            </a:r>
            <a:r>
              <a:rPr lang="en-GB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2017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Freccia circolare a destra 14"/>
          <p:cNvSpPr/>
          <p:nvPr/>
        </p:nvSpPr>
        <p:spPr>
          <a:xfrm rot="2426546">
            <a:off x="4601765" y="1474925"/>
            <a:ext cx="1217935" cy="3155203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8"/>
          <p:cNvGrpSpPr/>
          <p:nvPr/>
        </p:nvGrpSpPr>
        <p:grpSpPr>
          <a:xfrm>
            <a:off x="899592" y="404664"/>
            <a:ext cx="7488831" cy="6048672"/>
            <a:chOff x="899592" y="404664"/>
            <a:chExt cx="7488831" cy="6048672"/>
          </a:xfrm>
        </p:grpSpPr>
        <p:grpSp>
          <p:nvGrpSpPr>
            <p:cNvPr id="3" name="Gruppo 49"/>
            <p:cNvGrpSpPr/>
            <p:nvPr/>
          </p:nvGrpSpPr>
          <p:grpSpPr>
            <a:xfrm>
              <a:off x="899592" y="404664"/>
              <a:ext cx="7488831" cy="6048672"/>
              <a:chOff x="827584" y="404664"/>
              <a:chExt cx="7488831" cy="6048672"/>
            </a:xfrm>
          </p:grpSpPr>
          <p:pic>
            <p:nvPicPr>
              <p:cNvPr id="87" name="Immagine 8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404664"/>
                <a:ext cx="7488831" cy="6048672"/>
              </a:xfrm>
              <a:prstGeom prst="rect">
                <a:avLst/>
              </a:prstGeom>
            </p:spPr>
          </p:pic>
          <p:pic>
            <p:nvPicPr>
              <p:cNvPr id="90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01103" y="5088270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21284" y="5313456"/>
                <a:ext cx="143602" cy="118354"/>
              </a:xfrm>
              <a:prstGeom prst="rect">
                <a:avLst/>
              </a:prstGeom>
              <a:noFill/>
            </p:spPr>
          </p:pic>
          <p:pic>
            <p:nvPicPr>
              <p:cNvPr id="94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08366" y="5189902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5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29142" y="5137490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6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7703" y="2970849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7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8363" y="6148799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8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72826" y="3906009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99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0647" y="3631144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100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92911" y="4314306"/>
                <a:ext cx="125250" cy="103228"/>
              </a:xfrm>
              <a:prstGeom prst="rect">
                <a:avLst/>
              </a:prstGeom>
              <a:noFill/>
            </p:spPr>
          </p:pic>
          <p:pic>
            <p:nvPicPr>
              <p:cNvPr id="101" name="Picture 2" descr="C:\Program Files (x86)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7732" y="4726419"/>
                <a:ext cx="125250" cy="103228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5301208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2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522920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3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3573016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4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378904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5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6237312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6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594928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7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4437112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48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50912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50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941168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51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5013176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52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522920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55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5301208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58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0104" y="548124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60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5229200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64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5301208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65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4653136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67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653136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68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4653136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70" name="Picture 18" descr="C:\Program Files (x86)\Microsoft Office\MEDIA\OFFICE12\Bullets\BD1458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5928" y="4527128"/>
              <a:ext cx="108000" cy="108000"/>
            </a:xfrm>
            <a:prstGeom prst="rect">
              <a:avLst/>
            </a:prstGeom>
            <a:noFill/>
          </p:spPr>
        </p:pic>
        <p:pic>
          <p:nvPicPr>
            <p:cNvPr id="71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581128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74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653136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76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5976" y="4653136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77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4797160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78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5589240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80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4941168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83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5445224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85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5517240"/>
              <a:ext cx="72000" cy="72000"/>
            </a:xfrm>
            <a:prstGeom prst="rect">
              <a:avLst/>
            </a:prstGeom>
            <a:noFill/>
          </p:spPr>
        </p:pic>
        <p:pic>
          <p:nvPicPr>
            <p:cNvPr id="86" name="Picture 15" descr="C:\Program Files (x86)\Microsoft Office\MEDIA\OFFICE12\Bullets\j01158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797152"/>
              <a:ext cx="72000" cy="72000"/>
            </a:xfrm>
            <a:prstGeom prst="rect">
              <a:avLst/>
            </a:prstGeom>
            <a:noFill/>
          </p:spPr>
        </p:pic>
      </p:grpSp>
      <p:pic>
        <p:nvPicPr>
          <p:cNvPr id="29" name="Segnaposto contenuto 5" descr="tondo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 bwMode="auto">
          <a:xfrm>
            <a:off x="3166589" y="205370"/>
            <a:ext cx="5363569" cy="1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dirty="0" err="1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PartenariatoYfEj</a:t>
            </a:r>
            <a:r>
              <a:rPr lang="en-US" sz="4000" dirty="0" smtClean="0">
                <a:solidFill>
                  <a:srgbClr val="095CAD"/>
                </a:solidFill>
                <a:latin typeface="Avenir Book"/>
                <a:ea typeface="+mj-ea"/>
                <a:cs typeface="Avenir Book"/>
              </a:rPr>
              <a:t> 4.0 </a:t>
            </a:r>
          </a:p>
        </p:txBody>
      </p:sp>
      <p:sp>
        <p:nvSpPr>
          <p:cNvPr id="144" name="Ovale 143"/>
          <p:cNvSpPr/>
          <p:nvPr/>
        </p:nvSpPr>
        <p:spPr>
          <a:xfrm>
            <a:off x="-1" y="1031359"/>
            <a:ext cx="1979713" cy="178627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</a:p>
          <a:p>
            <a:pPr algn="ctr"/>
            <a:r>
              <a:rPr lang="it-IT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CoApplicants</a:t>
            </a:r>
            <a:endParaRPr lang="it-IT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Ovale 144"/>
          <p:cNvSpPr/>
          <p:nvPr/>
        </p:nvSpPr>
        <p:spPr>
          <a:xfrm>
            <a:off x="1545338" y="0"/>
            <a:ext cx="2162566" cy="20627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Lead</a:t>
            </a:r>
            <a:r>
              <a:rPr lang="it-IT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Applicant</a:t>
            </a:r>
            <a:endParaRPr lang="it-IT" sz="160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Ministero del Lavoro e delle Politiche sociali</a:t>
            </a:r>
            <a:endParaRPr lang="it-IT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Decisione 145"/>
          <p:cNvSpPr/>
          <p:nvPr/>
        </p:nvSpPr>
        <p:spPr>
          <a:xfrm rot="16200000">
            <a:off x="6917997" y="1347012"/>
            <a:ext cx="2197903" cy="2254103"/>
          </a:xfrm>
          <a:prstGeom prst="flowChartDecision">
            <a:avLst/>
          </a:prstGeom>
          <a:gradFill flip="none" rotWithShape="1">
            <a:gsLst>
              <a:gs pos="0">
                <a:srgbClr val="095CAD">
                  <a:shade val="30000"/>
                  <a:satMod val="115000"/>
                </a:srgbClr>
              </a:gs>
              <a:gs pos="50000">
                <a:srgbClr val="095CAD">
                  <a:shade val="67500"/>
                  <a:satMod val="115000"/>
                </a:srgbClr>
              </a:gs>
              <a:gs pos="100000">
                <a:srgbClr val="095CAD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  <a:p>
            <a:pPr algn="ctr"/>
            <a:r>
              <a:rPr lang="it-IT" sz="1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Associati</a:t>
            </a:r>
            <a:endParaRPr lang="it-IT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7" name="Rettangolo 146"/>
          <p:cNvSpPr/>
          <p:nvPr/>
        </p:nvSpPr>
        <p:spPr>
          <a:xfrm>
            <a:off x="7224194" y="3381153"/>
            <a:ext cx="1552354" cy="1271983"/>
          </a:xfrm>
          <a:prstGeom prst="rect">
            <a:avLst/>
          </a:prstGeom>
          <a:gradFill flip="none" rotWithShape="1">
            <a:gsLst>
              <a:gs pos="0">
                <a:srgbClr val="095CAD">
                  <a:shade val="30000"/>
                  <a:satMod val="115000"/>
                </a:srgbClr>
              </a:gs>
              <a:gs pos="50000">
                <a:srgbClr val="095CAD">
                  <a:shade val="67500"/>
                  <a:satMod val="115000"/>
                </a:srgbClr>
              </a:gs>
              <a:gs pos="100000">
                <a:srgbClr val="095CAD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nuovi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contact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point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15" descr="C:\Program Files (x86)\Microsoft Office\MEDIA\OFFICE12\Bullets\j011586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3098" y="5431515"/>
            <a:ext cx="72000" cy="72000"/>
          </a:xfrm>
          <a:prstGeom prst="rect">
            <a:avLst/>
          </a:prstGeom>
          <a:noFill/>
        </p:spPr>
      </p:pic>
      <p:pic>
        <p:nvPicPr>
          <p:cNvPr id="56" name="Picture 15" descr="C:\Program Files (x86)\Microsoft Office\MEDIA\OFFICE12\Bullets\j011586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3048" y="4869540"/>
            <a:ext cx="72000" cy="72000"/>
          </a:xfrm>
          <a:prstGeom prst="rect">
            <a:avLst/>
          </a:prstGeom>
          <a:noFill/>
        </p:spPr>
      </p:pic>
      <p:pic>
        <p:nvPicPr>
          <p:cNvPr id="57" name="Picture 15" descr="C:\Program Files (x86)\Microsoft Office\MEDIA\OFFICE12\Bullets\j011586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373" y="4631415"/>
            <a:ext cx="72000" cy="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/>
          <p:cNvSpPr/>
          <p:nvPr/>
        </p:nvSpPr>
        <p:spPr>
          <a:xfrm>
            <a:off x="3425048" y="3011203"/>
            <a:ext cx="2621740" cy="201109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2066926" y="5791200"/>
            <a:ext cx="6696074" cy="762000"/>
          </a:xfrm>
        </p:spPr>
        <p:txBody>
          <a:bodyPr>
            <a:noAutofit/>
          </a:bodyPr>
          <a:lstStyle/>
          <a:p>
            <a:pPr algn="r"/>
            <a:r>
              <a:rPr lang="en-US" sz="4700" dirty="0" err="1" smtClean="0">
                <a:solidFill>
                  <a:srgbClr val="095CAD"/>
                </a:solidFill>
                <a:latin typeface="Avenir Book"/>
                <a:cs typeface="Avenir Book"/>
              </a:rPr>
              <a:t>Servizi</a:t>
            </a:r>
            <a:r>
              <a:rPr lang="en-US" sz="4700" dirty="0" smtClean="0">
                <a:solidFill>
                  <a:srgbClr val="095CAD"/>
                </a:solidFill>
                <a:latin typeface="Avenir Book"/>
                <a:cs typeface="Avenir Book"/>
              </a:rPr>
              <a:t> e benefit</a:t>
            </a:r>
            <a:endParaRPr lang="en-US" sz="4700" dirty="0">
              <a:solidFill>
                <a:srgbClr val="095CAD"/>
              </a:solidFill>
              <a:latin typeface="Avenir Book"/>
              <a:cs typeface="Avenir Book"/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1035050" y="1128428"/>
            <a:ext cx="7040563" cy="3144838"/>
            <a:chOff x="1035050" y="1755775"/>
            <a:chExt cx="7040563" cy="3144838"/>
          </a:xfrm>
        </p:grpSpPr>
        <p:cxnSp>
          <p:nvCxnSpPr>
            <p:cNvPr id="64" name="直接连接符 63"/>
            <p:cNvCxnSpPr/>
            <p:nvPr/>
          </p:nvCxnSpPr>
          <p:spPr bwMode="auto">
            <a:xfrm flipV="1">
              <a:off x="6046788" y="2643188"/>
              <a:ext cx="1031875" cy="288925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>
              <a:off x="6046788" y="2863850"/>
              <a:ext cx="644525" cy="1504950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 bwMode="auto">
            <a:xfrm flipV="1">
              <a:off x="6691313" y="3060700"/>
              <a:ext cx="1147762" cy="1209675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 bwMode="auto">
            <a:xfrm flipV="1">
              <a:off x="2649538" y="2355850"/>
              <a:ext cx="1187450" cy="75406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>
              <a:stCxn id="35" idx="2"/>
            </p:cNvCxnSpPr>
            <p:nvPr/>
          </p:nvCxnSpPr>
          <p:spPr bwMode="auto">
            <a:xfrm flipH="1" flipV="1">
              <a:off x="2895600" y="4343400"/>
              <a:ext cx="529448" cy="300697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35" idx="1"/>
            </p:cNvCxnSpPr>
            <p:nvPr/>
          </p:nvCxnSpPr>
          <p:spPr bwMode="auto">
            <a:xfrm flipH="1" flipV="1">
              <a:off x="2652714" y="3251200"/>
              <a:ext cx="1156279" cy="681868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 flipH="1" flipV="1">
              <a:off x="2617788" y="3330575"/>
              <a:ext cx="34925" cy="1038225"/>
            </a:xfrm>
            <a:prstGeom prst="line">
              <a:avLst/>
            </a:prstGeom>
            <a:ln w="5715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 bwMode="auto">
            <a:xfrm flipH="1" flipV="1">
              <a:off x="1336675" y="3686175"/>
              <a:ext cx="1316038" cy="696913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 flipH="1" flipV="1">
              <a:off x="2122488" y="2355850"/>
              <a:ext cx="530225" cy="895350"/>
            </a:xfrm>
            <a:prstGeom prst="line">
              <a:avLst/>
            </a:prstGeom>
            <a:ln w="381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 bwMode="auto">
            <a:xfrm flipH="1" flipV="1">
              <a:off x="3933825" y="2484438"/>
              <a:ext cx="693738" cy="115411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V="1">
              <a:off x="5249247" y="2695576"/>
              <a:ext cx="978516" cy="990599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 bwMode="auto">
            <a:xfrm flipV="1">
              <a:off x="6046788" y="4270375"/>
              <a:ext cx="644525" cy="73025"/>
            </a:xfrm>
            <a:prstGeom prst="line">
              <a:avLst/>
            </a:prstGeom>
            <a:ln w="76200">
              <a:solidFill>
                <a:srgbClr val="F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686" name="Picture 12" descr="D:\goanimate\ppt\new_layout\targe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5" y="3754438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3" descr="D:\goanimate\ppt\new_layout\te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286000"/>
              <a:ext cx="6588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4" descr="D:\goanimate\ppt\new_layout\thin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755775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5" descr="D:\goanimate\ppt\new_layout\websi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3611">
              <a:off x="1806575" y="2066925"/>
              <a:ext cx="5461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16" descr="D:\goanimate\ppt\new_layout\st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25" y="3868738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7" descr="D:\goanimate\ppt\new_layout\ide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6874">
              <a:off x="5665788" y="248285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19" descr="D:\goanimate\ppt\new_layout\han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3384550"/>
              <a:ext cx="60325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18" descr="D:\goanimate\ppt\new_layout\ke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2747963"/>
              <a:ext cx="771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20" descr="D:\goanimate\ppt\new_layout\email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2725738"/>
              <a:ext cx="688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Segnaposto contenuto 5" descr="tondo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 t="-113" b="-8446"/>
          <a:stretch/>
        </p:blipFill>
        <p:spPr>
          <a:xfrm>
            <a:off x="0" y="0"/>
            <a:ext cx="1778682" cy="1862218"/>
          </a:xfrm>
          <a:prstGeom prst="rect">
            <a:avLst/>
          </a:prstGeom>
        </p:spPr>
      </p:pic>
      <p:pic>
        <p:nvPicPr>
          <p:cNvPr id="30" name="Immagine 29" descr="YFEJ_4.0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3716053"/>
            <a:ext cx="1512625" cy="696182"/>
          </a:xfrm>
          <a:prstGeom prst="rect">
            <a:avLst/>
          </a:prstGeom>
        </p:spPr>
      </p:pic>
      <p:pic>
        <p:nvPicPr>
          <p:cNvPr id="33" name="Immagine 32" descr="logo_EURES_OK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11" y="4412235"/>
            <a:ext cx="672846" cy="5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683</Words>
  <Application>Microsoft Office PowerPoint</Application>
  <PresentationFormat>Presentazione su schermo (4:3)</PresentationFormat>
  <Paragraphs>186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 e benefit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piattaforma di registrazione e matching</vt:lpstr>
      <vt:lpstr>Presentazione standard di PowerPoint</vt:lpstr>
      <vt:lpstr>Canali di comunicazione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Contatti</vt:lpstr>
      <vt:lpstr>Presentazione standard di PowerPoint</vt:lpstr>
    </vt:vector>
  </TitlesOfParts>
  <Company>blu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mario rossi</dc:creator>
  <cp:lastModifiedBy>Tosi Giulia</cp:lastModifiedBy>
  <cp:revision>346</cp:revision>
  <dcterms:created xsi:type="dcterms:W3CDTF">2014-11-14T10:44:50Z</dcterms:created>
  <dcterms:modified xsi:type="dcterms:W3CDTF">2015-11-20T13:53:55Z</dcterms:modified>
</cp:coreProperties>
</file>