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7" r:id="rId2"/>
  </p:sldMasterIdLst>
  <p:notesMasterIdLst>
    <p:notesMasterId r:id="rId28"/>
  </p:notesMasterIdLst>
  <p:handoutMasterIdLst>
    <p:handoutMasterId r:id="rId29"/>
  </p:handoutMasterIdLst>
  <p:sldIdLst>
    <p:sldId id="265" r:id="rId3"/>
    <p:sldId id="295" r:id="rId4"/>
    <p:sldId id="294" r:id="rId5"/>
    <p:sldId id="296" r:id="rId6"/>
    <p:sldId id="297" r:id="rId7"/>
    <p:sldId id="298" r:id="rId8"/>
    <p:sldId id="299" r:id="rId9"/>
    <p:sldId id="301" r:id="rId10"/>
    <p:sldId id="305" r:id="rId11"/>
    <p:sldId id="307" r:id="rId12"/>
    <p:sldId id="306" r:id="rId13"/>
    <p:sldId id="309" r:id="rId14"/>
    <p:sldId id="310" r:id="rId15"/>
    <p:sldId id="333" r:id="rId16"/>
    <p:sldId id="332" r:id="rId17"/>
    <p:sldId id="325" r:id="rId18"/>
    <p:sldId id="324" r:id="rId19"/>
    <p:sldId id="326" r:id="rId20"/>
    <p:sldId id="322" r:id="rId21"/>
    <p:sldId id="320" r:id="rId22"/>
    <p:sldId id="327" r:id="rId23"/>
    <p:sldId id="328" r:id="rId24"/>
    <p:sldId id="318" r:id="rId25"/>
    <p:sldId id="313" r:id="rId26"/>
    <p:sldId id="288" r:id="rId27"/>
  </p:sldIdLst>
  <p:sldSz cx="9144000" cy="6858000" type="screen4x3"/>
  <p:notesSz cx="6808788" cy="99409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A1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228"/>
        <p:guide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44" y="-11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5.6500508864963307E-2"/>
                  <c:y val="-5.130108391689833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 79%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7062510043387432E-2"/>
                  <c:y val="-2.882875044700782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 21%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Foglio6!$D$6:$D$7</c:f>
              <c:strCache>
                <c:ptCount val="2"/>
                <c:pt idx="0">
                  <c:v>Istituti Afam che rilasciano il DS</c:v>
                </c:pt>
                <c:pt idx="1">
                  <c:v>Istituti Afam che non rilasciano il DS</c:v>
                </c:pt>
              </c:strCache>
            </c:strRef>
          </c:cat>
          <c:val>
            <c:numRef>
              <c:f>Foglio6!$E$6:$E$7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DDB0-06FF-9242-9A56-4A88228B4EB1}" type="datetime1">
              <a:rPr lang="it-IT" smtClean="0">
                <a:latin typeface="Helvetica"/>
              </a:rPr>
              <a:pPr/>
              <a:t>04/11/2016</a:t>
            </a:fld>
            <a:endParaRPr lang="it-IT" dirty="0">
              <a:latin typeface="Helvetic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5F477-EC7C-D145-A84E-39C9EBA5C2E6}" type="slidenum">
              <a:rPr lang="it-IT" smtClean="0">
                <a:latin typeface="Helvetica"/>
              </a:rPr>
              <a:pPr/>
              <a:t>‹N›</a:t>
            </a:fld>
            <a:endParaRPr lang="it-IT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29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A76FB82E-6E47-2542-AF72-24C81B80B98F}" type="datetime1">
              <a:rPr lang="it-IT" smtClean="0"/>
              <a:pPr/>
              <a:t>04/11/2016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DA280DA7-F92A-7648-8B91-6C07C9FC28D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64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35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35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35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35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35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35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63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 userDrawn="1"/>
        </p:nvSpPr>
        <p:spPr>
          <a:xfrm>
            <a:off x="0" y="5695950"/>
            <a:ext cx="9144000" cy="25717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31900" y="2011363"/>
            <a:ext cx="7492999" cy="1189037"/>
          </a:xfrm>
        </p:spPr>
        <p:txBody>
          <a:bodyPr anchor="t"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</a:p>
        </p:txBody>
      </p:sp>
      <p:sp>
        <p:nvSpPr>
          <p:cNvPr id="22" name="Segnaposto data 4"/>
          <p:cNvSpPr>
            <a:spLocks noGrp="1"/>
          </p:cNvSpPr>
          <p:nvPr>
            <p:ph type="dt" sz="half" idx="2"/>
          </p:nvPr>
        </p:nvSpPr>
        <p:spPr>
          <a:xfrm>
            <a:off x="12049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4" name="Segnaposto piè di pagina 6"/>
          <p:cNvSpPr txBox="1">
            <a:spLocks/>
          </p:cNvSpPr>
          <p:nvPr userDrawn="1"/>
        </p:nvSpPr>
        <p:spPr>
          <a:xfrm>
            <a:off x="3414713" y="6381750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i="0" dirty="0" smtClean="0">
                <a:solidFill>
                  <a:srgbClr val="FFFFFF"/>
                </a:solidFill>
                <a:latin typeface="Helvetica"/>
                <a:cs typeface="Helvetica"/>
              </a:rPr>
              <a:t>Logo, Titolo, Evento, Autore</a:t>
            </a:r>
            <a:endParaRPr lang="it-IT" sz="1200" b="1" i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600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5568950"/>
            <a:ext cx="9144000" cy="393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63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5529559"/>
            <a:ext cx="9144000" cy="423566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9" name="Rettangolo 8"/>
          <p:cNvSpPr/>
          <p:nvPr userDrawn="1"/>
        </p:nvSpPr>
        <p:spPr>
          <a:xfrm>
            <a:off x="0" y="5529559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Il 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rilascio del Supplemento al Diploma nelle Istituzioni dell’Alta Formazione Artistica Musicale e Coreutica (AFAM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) – MIUR 8 novembre 2016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87" y="6233083"/>
            <a:ext cx="1552114" cy="31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6028698"/>
            <a:ext cx="723900" cy="723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31" y="6106131"/>
            <a:ext cx="1316894" cy="53201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9" y="6043779"/>
            <a:ext cx="1254426" cy="641920"/>
          </a:xfrm>
          <a:prstGeom prst="rect">
            <a:avLst/>
          </a:prstGeom>
        </p:spPr>
      </p:pic>
      <p:pic>
        <p:nvPicPr>
          <p:cNvPr id="17" name="Immagine 16" descr="logoIsfol_bl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39" y="6212266"/>
            <a:ext cx="813252" cy="3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6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31900" y="2011363"/>
            <a:ext cx="7492999" cy="1189037"/>
          </a:xfrm>
        </p:spPr>
        <p:txBody>
          <a:bodyPr anchor="t"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</a:p>
        </p:txBody>
      </p:sp>
      <p:sp>
        <p:nvSpPr>
          <p:cNvPr id="22" name="Segnaposto data 4"/>
          <p:cNvSpPr>
            <a:spLocks noGrp="1"/>
          </p:cNvSpPr>
          <p:nvPr>
            <p:ph type="dt" sz="half" idx="2"/>
          </p:nvPr>
        </p:nvSpPr>
        <p:spPr>
          <a:xfrm>
            <a:off x="12049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4" name="Segnaposto piè di pagina 6"/>
          <p:cNvSpPr txBox="1">
            <a:spLocks/>
          </p:cNvSpPr>
          <p:nvPr userDrawn="1"/>
        </p:nvSpPr>
        <p:spPr>
          <a:xfrm>
            <a:off x="3414713" y="6381750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rgbClr val="FFFFFF"/>
                </a:solidFill>
              </a:rPr>
              <a:t>Logo, Titolo, Evento, Autore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fld id="{F524B3C7-180D-8646-B72B-9CC0E4C37EED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5819775"/>
            <a:ext cx="9144000" cy="31115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  <a:latin typeface="+mn-lt"/>
              </a:rPr>
              <a:t>Il rilascio del Supplemento al Diploma nelle Istituzioni dell’Alta Formazione Artistica Musicale e Coreutica (AFAM) – MIUR 8 novembre 2016</a:t>
            </a:r>
            <a:endParaRPr lang="it-IT" sz="12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56200" cy="1143000"/>
          </a:xfrm>
        </p:spPr>
        <p:txBody>
          <a:bodyPr/>
          <a:lstStyle>
            <a:lvl1pPr>
              <a:defRPr>
                <a:solidFill>
                  <a:srgbClr val="1E2B86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3924300" y="1974850"/>
            <a:ext cx="4953000" cy="3486150"/>
          </a:xfr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lvl1pPr>
          </a:lstStyle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endParaRPr lang="it-IT" sz="1400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1</a:t>
            </a: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2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3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4</a:t>
            </a:r>
          </a:p>
          <a:p>
            <a:pPr marL="0" indent="0" algn="just">
              <a:buFont typeface="Arial"/>
              <a:buNone/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,. 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6320401"/>
            <a:ext cx="933450" cy="4353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3" y="6197172"/>
            <a:ext cx="1182442" cy="6050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6275821"/>
            <a:ext cx="1190625" cy="47997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6279767"/>
            <a:ext cx="1571625" cy="43989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79" y="6176574"/>
            <a:ext cx="668610" cy="6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3581401"/>
            <a:ext cx="7391400" cy="248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 smtClean="0"/>
              <a:t>Sed</a:t>
            </a:r>
            <a:r>
              <a:rPr lang="it-IT" dirty="0" smtClean="0"/>
              <a:t> ut </a:t>
            </a:r>
            <a:r>
              <a:rPr lang="it-IT" dirty="0" err="1" smtClean="0"/>
              <a:t>perspiciatis</a:t>
            </a:r>
            <a:r>
              <a:rPr lang="it-IT" dirty="0" smtClean="0"/>
              <a:t> </a:t>
            </a:r>
            <a:r>
              <a:rPr lang="it-IT" dirty="0" err="1" smtClean="0"/>
              <a:t>unde</a:t>
            </a:r>
            <a:r>
              <a:rPr lang="it-IT" dirty="0" smtClean="0"/>
              <a:t> </a:t>
            </a:r>
            <a:r>
              <a:rPr lang="it-IT" dirty="0" err="1" smtClean="0"/>
              <a:t>omnis</a:t>
            </a:r>
            <a:r>
              <a:rPr lang="it-IT" dirty="0" smtClean="0"/>
              <a:t> </a:t>
            </a:r>
            <a:r>
              <a:rPr lang="it-IT" dirty="0" err="1" smtClean="0"/>
              <a:t>iste</a:t>
            </a:r>
            <a:r>
              <a:rPr lang="it-IT" dirty="0" smtClean="0"/>
              <a:t> </a:t>
            </a:r>
            <a:r>
              <a:rPr lang="it-IT" dirty="0" err="1" smtClean="0"/>
              <a:t>natus</a:t>
            </a:r>
            <a:r>
              <a:rPr lang="it-IT" dirty="0" smtClean="0"/>
              <a:t> 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3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5"/>
          </a:solidFill>
          <a:latin typeface="Helvetica"/>
          <a:ea typeface="+mj-ea"/>
          <a:cs typeface="+mj-cs"/>
        </a:defRPr>
      </a:lvl1pPr>
    </p:titleStyle>
    <p:bodyStyle>
      <a:lvl1pPr marL="0" indent="-342000" algn="l" defTabSz="4572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defRPr sz="2000" kern="1200" baseline="0">
          <a:ln>
            <a:noFill/>
          </a:ln>
          <a:solidFill>
            <a:schemeClr val="tx1"/>
          </a:solidFill>
          <a:latin typeface="Helvetica"/>
          <a:ea typeface="+mn-ea"/>
          <a:cs typeface="+mn-cs"/>
        </a:defRPr>
      </a:lvl1pPr>
      <a:lvl2pPr marL="597600" indent="-252000" algn="l" defTabSz="457200" rtl="0" eaLnBrk="1" latinLnBrk="0" hangingPunct="1">
        <a:spcBef>
          <a:spcPct val="20000"/>
        </a:spcBef>
        <a:buClr>
          <a:schemeClr val="accent3"/>
        </a:buClr>
        <a:buFont typeface="Courier New"/>
        <a:buChar char="o"/>
        <a:defRPr sz="1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3581401"/>
            <a:ext cx="7391400" cy="248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 smtClean="0"/>
              <a:t>Sed</a:t>
            </a:r>
            <a:r>
              <a:rPr lang="it-IT" dirty="0" smtClean="0"/>
              <a:t> ut </a:t>
            </a:r>
            <a:r>
              <a:rPr lang="it-IT" dirty="0" err="1" smtClean="0"/>
              <a:t>perspiciatis</a:t>
            </a:r>
            <a:r>
              <a:rPr lang="it-IT" dirty="0" smtClean="0"/>
              <a:t> </a:t>
            </a:r>
            <a:r>
              <a:rPr lang="it-IT" dirty="0" err="1" smtClean="0"/>
              <a:t>unde</a:t>
            </a:r>
            <a:r>
              <a:rPr lang="it-IT" dirty="0" smtClean="0"/>
              <a:t> </a:t>
            </a:r>
            <a:r>
              <a:rPr lang="it-IT" dirty="0" err="1" smtClean="0"/>
              <a:t>omnis</a:t>
            </a:r>
            <a:r>
              <a:rPr lang="it-IT" dirty="0" smtClean="0"/>
              <a:t> </a:t>
            </a:r>
            <a:r>
              <a:rPr lang="it-IT" dirty="0" err="1" smtClean="0"/>
              <a:t>iste</a:t>
            </a:r>
            <a:r>
              <a:rPr lang="it-IT" dirty="0" smtClean="0"/>
              <a:t> </a:t>
            </a:r>
            <a:r>
              <a:rPr lang="it-IT" dirty="0" err="1" smtClean="0"/>
              <a:t>natus</a:t>
            </a:r>
            <a:r>
              <a:rPr lang="it-IT" dirty="0" smtClean="0"/>
              <a:t> 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358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5"/>
          </a:solidFill>
          <a:latin typeface="Helvetica"/>
          <a:ea typeface="+mj-ea"/>
          <a:cs typeface="+mj-cs"/>
        </a:defRPr>
      </a:lvl1pPr>
    </p:titleStyle>
    <p:bodyStyle>
      <a:lvl1pPr marL="0" indent="-342000" algn="l" defTabSz="4572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defRPr sz="2000" kern="1200" baseline="0">
          <a:ln>
            <a:noFill/>
          </a:ln>
          <a:solidFill>
            <a:schemeClr val="tx1"/>
          </a:solidFill>
          <a:latin typeface="Helvetica"/>
          <a:ea typeface="+mn-ea"/>
          <a:cs typeface="+mn-cs"/>
        </a:defRPr>
      </a:lvl1pPr>
      <a:lvl2pPr marL="597600" indent="-252000" algn="l" defTabSz="457200" rtl="0" eaLnBrk="1" latinLnBrk="0" hangingPunct="1">
        <a:spcBef>
          <a:spcPct val="20000"/>
        </a:spcBef>
        <a:buClr>
          <a:schemeClr val="accent3"/>
        </a:buClr>
        <a:buFont typeface="Courier New"/>
        <a:buChar char="o"/>
        <a:defRPr sz="1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ruzione.it/esame_di_stato/europass/Licei.htm" TargetMode="External"/><Relationship Id="rId2" Type="http://schemas.openxmlformats.org/officeDocument/2006/relationships/hyperlink" Target="http://www.isfol.it/europass/passaporto-europeo-delle-competenze-1/supplemento-al-certificato-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mailto:i.tramontano@isfol.it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sfol.it/europa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fol.it/europas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34378" y="418151"/>
            <a:ext cx="63564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/>
              </a:rPr>
              <a:t>Il Portafoglio </a:t>
            </a:r>
            <a:r>
              <a:rPr lang="it-IT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/>
              </a:rPr>
              <a:t>Europass</a:t>
            </a:r>
            <a:r>
              <a:rPr lang="it-IT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/>
              </a:rPr>
              <a:t> per la mobilità e la trasparenza: </a:t>
            </a:r>
            <a:endParaRPr lang="it-IT" sz="4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/>
            </a:endParaRPr>
          </a:p>
          <a:p>
            <a:pPr algn="r"/>
            <a:endParaRPr lang="it-IT" sz="1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57312" y="4666497"/>
            <a:ext cx="443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3"/>
                </a:solidFill>
                <a:latin typeface="Helvetica"/>
                <a:cs typeface="Helvetica"/>
              </a:rPr>
              <a:t> </a:t>
            </a:r>
            <a:r>
              <a:rPr lang="it-IT" sz="1400" b="1" dirty="0" smtClean="0">
                <a:solidFill>
                  <a:schemeClr val="accent3"/>
                </a:solidFill>
                <a:latin typeface="Helvetica"/>
                <a:cs typeface="Helvetica"/>
              </a:rPr>
              <a:t>Luogo presentazione</a:t>
            </a:r>
            <a:r>
              <a:rPr lang="it-IT" sz="1400" dirty="0" smtClean="0">
                <a:solidFill>
                  <a:schemeClr val="accent3"/>
                </a:solidFill>
                <a:latin typeface="Helvetica"/>
                <a:cs typeface="Helvetica"/>
              </a:rPr>
              <a:t>: Roma</a:t>
            </a:r>
            <a:endParaRPr lang="it-IT" sz="14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98218" y="5110013"/>
            <a:ext cx="289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3"/>
                </a:solidFill>
                <a:latin typeface="Helvetica"/>
                <a:cs typeface="Helvetica"/>
              </a:rPr>
              <a:t>Data</a:t>
            </a:r>
            <a:r>
              <a:rPr lang="it-IT" sz="1400" dirty="0" smtClean="0">
                <a:solidFill>
                  <a:schemeClr val="accent3"/>
                </a:solidFill>
                <a:latin typeface="Helvetica"/>
                <a:cs typeface="Helvetica"/>
              </a:rPr>
              <a:t>: 8 novembre 2016</a:t>
            </a:r>
            <a:endParaRPr lang="it-IT" sz="14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00902" y="4890142"/>
            <a:ext cx="289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3"/>
                </a:solidFill>
                <a:latin typeface="Helvetica"/>
                <a:cs typeface="Helvetica"/>
              </a:rPr>
              <a:t>Autore</a:t>
            </a:r>
            <a:r>
              <a:rPr lang="it-IT" sz="1400" dirty="0" smtClean="0">
                <a:solidFill>
                  <a:schemeClr val="accent3"/>
                </a:solidFill>
                <a:latin typeface="Helvetica"/>
                <a:cs typeface="Helvetica"/>
              </a:rPr>
              <a:t>: Ismene Tramontano	</a:t>
            </a:r>
            <a:endParaRPr lang="it-IT" sz="1400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38" y="6220862"/>
            <a:ext cx="1881888" cy="3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989096"/>
            <a:ext cx="1400176" cy="7165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6085848"/>
            <a:ext cx="762000" cy="762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31" y="6109979"/>
            <a:ext cx="1307369" cy="52816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5434931"/>
            <a:ext cx="9144000" cy="40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86460" y="3435390"/>
            <a:ext cx="830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Il </a:t>
            </a:r>
            <a:r>
              <a:rPr lang="it-IT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rilascio del Supplemento al Diploma nelle Istituzioni dell’Alta Formazione Artistica Musicale e Coreutica (AFAM)</a:t>
            </a:r>
          </a:p>
        </p:txBody>
      </p:sp>
      <p:pic>
        <p:nvPicPr>
          <p:cNvPr id="20" name="Immagine 19" descr="logoIsfol_bl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0" y="6300134"/>
            <a:ext cx="732607" cy="302811"/>
          </a:xfrm>
          <a:prstGeom prst="rect">
            <a:avLst/>
          </a:prstGeom>
        </p:spPr>
      </p:pic>
      <p:pic>
        <p:nvPicPr>
          <p:cNvPr id="21" name="Immagine 20" descr="slide_ond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975" y="1253416"/>
            <a:ext cx="3130550" cy="1818615"/>
          </a:xfrm>
          <a:prstGeom prst="rect">
            <a:avLst/>
          </a:prstGeom>
          <a:effectLst>
            <a:outerShdw blurRad="50800" dist="38100" dir="2700000" algn="tl" rotWithShape="0">
              <a:schemeClr val="accent2">
                <a:alpha val="43000"/>
              </a:schemeClr>
            </a:outerShdw>
          </a:effectLst>
        </p:spPr>
      </p:pic>
      <p:pic>
        <p:nvPicPr>
          <p:cNvPr id="22" name="Immagine 21" descr="logoIsfol_bl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3" y="2674116"/>
            <a:ext cx="1177573" cy="48673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0" y="5529559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Il 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rilascio del Supplemento al Diploma nelle Istituzioni dell’Alta Formazione Artistica Musicale e Coreutica (AFAM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) – MIUR 8 novembre 2016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457199" y="274638"/>
            <a:ext cx="7439025" cy="754062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dirty="0" err="1" smtClean="0">
                <a:solidFill>
                  <a:schemeClr val="tx1"/>
                </a:solidFill>
                <a:latin typeface="+mn-lt"/>
              </a:rPr>
              <a:t>europass</a:t>
            </a:r>
            <a:r>
              <a:rPr lang="it-IT" altLang="it-IT" sz="2400" b="1" dirty="0" smtClean="0">
                <a:solidFill>
                  <a:schemeClr val="tx1"/>
                </a:solidFill>
                <a:latin typeface="+mn-lt"/>
              </a:rPr>
              <a:t> - SUPPLEMENTO AL CERTIFICATO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sz="quarter" idx="4294967295"/>
          </p:nvPr>
        </p:nvSpPr>
        <p:spPr>
          <a:xfrm>
            <a:off x="457200" y="1169989"/>
            <a:ext cx="7934325" cy="2819400"/>
          </a:xfrm>
        </p:spPr>
        <p:txBody>
          <a:bodyPr/>
          <a:lstStyle/>
          <a:p>
            <a:pPr indent="0">
              <a:buNone/>
              <a:defRPr/>
            </a:pPr>
            <a:r>
              <a:rPr lang="it-IT" sz="2000" dirty="0">
                <a:latin typeface="+mn-lt"/>
              </a:rPr>
              <a:t>E’ un </a:t>
            </a:r>
            <a:r>
              <a:rPr lang="it-IT" sz="2000" u="sng" dirty="0">
                <a:latin typeface="+mn-lt"/>
              </a:rPr>
              <a:t>documento che accompagna i </a:t>
            </a:r>
            <a:r>
              <a:rPr lang="it-IT" sz="2000" u="sng" dirty="0" smtClean="0">
                <a:latin typeface="+mn-lt"/>
              </a:rPr>
              <a:t>diplomi e le </a:t>
            </a:r>
            <a:r>
              <a:rPr lang="it-IT" sz="2000" u="sng" dirty="0">
                <a:latin typeface="+mn-lt"/>
              </a:rPr>
              <a:t>qualifiche professionali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allo scopo di </a:t>
            </a:r>
            <a:r>
              <a:rPr lang="it-IT" sz="2000" dirty="0" smtClean="0">
                <a:latin typeface="+mn-lt"/>
              </a:rPr>
              <a:t>renderli </a:t>
            </a:r>
            <a:r>
              <a:rPr lang="it-IT" sz="2000" dirty="0">
                <a:latin typeface="+mn-lt"/>
              </a:rPr>
              <a:t>più facilmente comprensibili anche ad eventuali datori di lavoro stranieri.</a:t>
            </a:r>
          </a:p>
          <a:p>
            <a:pPr>
              <a:defRPr/>
            </a:pPr>
            <a:endParaRPr lang="it-IT" dirty="0">
              <a:latin typeface="Cambria" panose="02040503050406030204" pitchFamily="18" charset="0"/>
            </a:endParaRPr>
          </a:p>
          <a:p>
            <a:pPr indent="0">
              <a:buNone/>
              <a:defRPr/>
            </a:pPr>
            <a:r>
              <a:rPr lang="it-IT" dirty="0">
                <a:latin typeface="+mj-lt"/>
              </a:rPr>
              <a:t>Fornisce informazioni sulle abilità e competenze acquisite, sul tipo di attività professionale cui è possibile accedere, nonché sul livello del certificato nell’ambito della classificazione </a:t>
            </a:r>
            <a:r>
              <a:rPr lang="it-IT" dirty="0" smtClean="0">
                <a:latin typeface="+mj-lt"/>
              </a:rPr>
              <a:t>nazionale (livello EQF).</a:t>
            </a:r>
            <a:endParaRPr lang="it-IT" sz="2000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9075" y="3638549"/>
            <a:ext cx="8172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latin typeface="+mj-lt"/>
              </a:rPr>
              <a:t>Non è un documento sostitutivo dei titoli e delle qualifiche</a:t>
            </a:r>
            <a:r>
              <a:rPr lang="it-IT" sz="2000" b="1" dirty="0" smtClean="0">
                <a:latin typeface="+mj-lt"/>
              </a:rPr>
              <a:t>.</a:t>
            </a:r>
          </a:p>
          <a:p>
            <a:pPr algn="ctr">
              <a:defRPr/>
            </a:pPr>
            <a:endParaRPr lang="it-IT" sz="2000" b="1" dirty="0">
              <a:latin typeface="+mj-lt"/>
            </a:endParaRPr>
          </a:p>
          <a:p>
            <a:pPr algn="ctr">
              <a:defRPr/>
            </a:pPr>
            <a:r>
              <a:rPr lang="it-IT" sz="2000" b="1" dirty="0" smtClean="0">
                <a:latin typeface="+mj-lt"/>
              </a:rPr>
              <a:t>Non </a:t>
            </a:r>
            <a:r>
              <a:rPr lang="it-IT" sz="2000" b="1" dirty="0">
                <a:latin typeface="+mj-lt"/>
              </a:rPr>
              <a:t>è un sistema automatico di riconoscimento delle qualifiche acquisite</a:t>
            </a:r>
            <a:r>
              <a:rPr lang="it-IT" sz="2000" b="1" dirty="0" smtClean="0">
                <a:latin typeface="+mj-lt"/>
              </a:rPr>
              <a:t>.</a:t>
            </a:r>
          </a:p>
          <a:p>
            <a:pPr algn="ctr">
              <a:defRPr/>
            </a:pPr>
            <a:endParaRPr lang="it-IT" sz="800" dirty="0" smtClean="0">
              <a:latin typeface="+mj-lt"/>
            </a:endParaRPr>
          </a:p>
          <a:p>
            <a:pPr algn="just">
              <a:defRPr/>
            </a:pPr>
            <a:r>
              <a:rPr lang="it-IT" sz="2000" dirty="0" smtClean="0">
                <a:latin typeface="+mj-lt"/>
              </a:rPr>
              <a:t>Ha valore solo se accompagnato ad un diploma o ad una qualifica professionale regolarmente rilasciata da un’autorità competente.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0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924050" y="93663"/>
            <a:ext cx="51562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Chi rilascia l’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Europass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CS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sz="quarter" idx="4294967295"/>
          </p:nvPr>
        </p:nvSpPr>
        <p:spPr>
          <a:xfrm>
            <a:off x="838200" y="702911"/>
            <a:ext cx="7467600" cy="4935536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defRPr/>
            </a:pPr>
            <a:endParaRPr lang="it-IT" dirty="0"/>
          </a:p>
          <a:p>
            <a:pPr indent="0">
              <a:buNone/>
              <a:defRPr/>
            </a:pPr>
            <a:r>
              <a:rPr lang="it-IT" sz="2000" dirty="0">
                <a:latin typeface="+mj-lt"/>
              </a:rPr>
              <a:t>Le autorità competenti al rilascio del </a:t>
            </a:r>
            <a:r>
              <a:rPr lang="it-IT" sz="2000" b="1" dirty="0">
                <a:latin typeface="+mj-lt"/>
              </a:rPr>
              <a:t>Supplemento al Certificato </a:t>
            </a:r>
            <a:r>
              <a:rPr lang="it-IT" sz="2000" dirty="0">
                <a:latin typeface="+mj-lt"/>
              </a:rPr>
              <a:t>sono le stesse che rilasciano i titoli </a:t>
            </a:r>
            <a:r>
              <a:rPr lang="it-IT" sz="2000" dirty="0" smtClean="0">
                <a:latin typeface="+mj-lt"/>
              </a:rPr>
              <a:t>originali.  In </a:t>
            </a:r>
            <a:r>
              <a:rPr lang="it-IT" sz="2000" dirty="0">
                <a:latin typeface="+mj-lt"/>
              </a:rPr>
              <a:t>particolare in Italia: </a:t>
            </a:r>
            <a:endParaRPr lang="it-IT" sz="2000" dirty="0" smtClean="0">
              <a:latin typeface="+mj-lt"/>
            </a:endParaRPr>
          </a:p>
          <a:p>
            <a:pPr indent="0">
              <a:buNone/>
              <a:defRPr/>
            </a:pPr>
            <a:endParaRPr lang="it-IT" sz="2000" dirty="0">
              <a:latin typeface="+mj-lt"/>
            </a:endParaRPr>
          </a:p>
          <a:p>
            <a:pPr indent="0">
              <a:buNone/>
              <a:defRPr/>
            </a:pPr>
            <a:r>
              <a:rPr lang="it-IT" sz="2000" dirty="0">
                <a:latin typeface="+mj-lt"/>
              </a:rPr>
              <a:t>      </a:t>
            </a:r>
            <a:r>
              <a:rPr lang="it-IT" sz="2000" dirty="0" smtClean="0">
                <a:latin typeface="+mj-lt"/>
              </a:rPr>
              <a:t> 	</a:t>
            </a:r>
          </a:p>
          <a:p>
            <a:pPr lvl="1" indent="0">
              <a:buNone/>
              <a:defRPr/>
            </a:pPr>
            <a:r>
              <a:rPr lang="it-IT" b="1" dirty="0">
                <a:latin typeface="+mj-lt"/>
              </a:rPr>
              <a:t>	</a:t>
            </a:r>
            <a:r>
              <a:rPr lang="it-IT" b="1" dirty="0" smtClean="0">
                <a:latin typeface="+mj-lt"/>
              </a:rPr>
              <a:t>Gli </a:t>
            </a:r>
            <a:r>
              <a:rPr lang="it-IT" b="1" dirty="0">
                <a:latin typeface="+mj-lt"/>
              </a:rPr>
              <a:t>Istituti scolastici</a:t>
            </a:r>
            <a:r>
              <a:rPr lang="it-IT" dirty="0">
                <a:latin typeface="+mj-lt"/>
              </a:rPr>
              <a:t>, </a:t>
            </a:r>
            <a:r>
              <a:rPr lang="it-IT" dirty="0">
                <a:latin typeface="Calibri" panose="020F0502020204030204" pitchFamily="34" charset="0"/>
              </a:rPr>
              <a:t>per i diplomi di istruzione superiore, a </a:t>
            </a:r>
            <a:r>
              <a:rPr lang="it-IT" dirty="0" smtClean="0">
                <a:latin typeface="Calibri" panose="020F0502020204030204" pitchFamily="34" charset="0"/>
              </a:rPr>
              <a:t>partire </a:t>
            </a:r>
            <a:r>
              <a:rPr lang="it-IT" dirty="0" err="1" smtClean="0">
                <a:latin typeface="Calibri" panose="020F0502020204030204" pitchFamily="34" charset="0"/>
              </a:rPr>
              <a:t>dall‘A.s.</a:t>
            </a:r>
            <a:r>
              <a:rPr lang="it-IT" dirty="0" smtClean="0">
                <a:latin typeface="Calibri" panose="020F0502020204030204" pitchFamily="34" charset="0"/>
              </a:rPr>
              <a:t> 2015-2016 </a:t>
            </a:r>
            <a:r>
              <a:rPr lang="it-IT" dirty="0">
                <a:latin typeface="Calibri" panose="020F0502020204030204" pitchFamily="34" charset="0"/>
              </a:rPr>
              <a:t>come previsto dall'Ordinanza Ministeriale numero </a:t>
            </a:r>
            <a:r>
              <a:rPr lang="it-IT" dirty="0" err="1">
                <a:latin typeface="Calibri" panose="020F0502020204030204" pitchFamily="34" charset="0"/>
              </a:rPr>
              <a:t>prot</a:t>
            </a:r>
            <a:r>
              <a:rPr lang="it-IT" dirty="0">
                <a:latin typeface="Calibri" panose="020F0502020204030204" pitchFamily="34" charset="0"/>
              </a:rPr>
              <a:t>. 252 del </a:t>
            </a:r>
            <a:r>
              <a:rPr lang="it-IT" dirty="0" smtClean="0">
                <a:latin typeface="Calibri" panose="020F0502020204030204" pitchFamily="34" charset="0"/>
              </a:rPr>
              <a:t>19/04/2016.</a:t>
            </a:r>
          </a:p>
          <a:p>
            <a:pPr lvl="1" indent="0">
              <a:buNone/>
              <a:defRPr/>
            </a:pPr>
            <a:endParaRPr lang="it-IT" dirty="0"/>
          </a:p>
          <a:p>
            <a:pPr lvl="1" indent="0">
              <a:buNone/>
              <a:defRPr/>
            </a:pPr>
            <a:r>
              <a:rPr lang="it-IT" sz="1800" b="1" dirty="0" smtClean="0">
                <a:latin typeface="+mj-lt"/>
              </a:rPr>
              <a:t>	Le Regioni e le Province Autonome </a:t>
            </a:r>
            <a:r>
              <a:rPr lang="it-IT" sz="1800" dirty="0" smtClean="0">
                <a:latin typeface="+mj-lt"/>
              </a:rPr>
              <a:t>per le qualifiche di formazione professionale.</a:t>
            </a:r>
          </a:p>
          <a:p>
            <a:pPr indent="0">
              <a:buNone/>
              <a:defRPr/>
            </a:pPr>
            <a:r>
              <a:rPr lang="it-IT" sz="2000" dirty="0" smtClean="0">
                <a:latin typeface="+mj-lt"/>
              </a:rPr>
              <a:t>         </a:t>
            </a:r>
          </a:p>
          <a:p>
            <a:pPr indent="0">
              <a:buNone/>
              <a:defRPr/>
            </a:pPr>
            <a:r>
              <a:rPr lang="it-IT" sz="2000" dirty="0" smtClean="0">
                <a:latin typeface="+mj-lt"/>
              </a:rPr>
              <a:t>       </a:t>
            </a:r>
          </a:p>
          <a:p>
            <a:pPr indent="0">
              <a:buNone/>
              <a:defRPr/>
            </a:pPr>
            <a:r>
              <a:rPr lang="it-IT" dirty="0">
                <a:latin typeface="+mj-lt"/>
                <a:hlinkClick r:id="rId2"/>
              </a:rPr>
              <a:t>http://</a:t>
            </a:r>
            <a:r>
              <a:rPr lang="it-IT" dirty="0" smtClean="0">
                <a:latin typeface="+mj-lt"/>
                <a:hlinkClick r:id="rId2"/>
              </a:rPr>
              <a:t>www.isfol.it/europass/passaporto-europeo-delle-competenze-1/supplemento-al-certificato-1</a:t>
            </a:r>
            <a:r>
              <a:rPr lang="it-IT" dirty="0" smtClean="0">
                <a:latin typeface="+mj-lt"/>
              </a:rPr>
              <a:t> </a:t>
            </a:r>
          </a:p>
          <a:p>
            <a:pPr indent="0">
              <a:buNone/>
              <a:defRPr/>
            </a:pPr>
            <a:endParaRPr lang="it-IT" dirty="0">
              <a:latin typeface="+mj-lt"/>
            </a:endParaRPr>
          </a:p>
          <a:p>
            <a:pPr indent="0">
              <a:buNone/>
              <a:defRPr/>
            </a:pP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www.istruzione.it/esame_di_stato/europass/Licei.htm</a:t>
            </a:r>
            <a:r>
              <a:rPr lang="it-IT" dirty="0" smtClean="0"/>
              <a:t> </a:t>
            </a:r>
            <a:r>
              <a:rPr lang="it-IT" sz="2100" dirty="0">
                <a:latin typeface="+mj-lt"/>
              </a:rPr>
              <a:t>(esempio dei CS per i licei)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152525" y="2169085"/>
            <a:ext cx="355854" cy="22924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168527" y="3103530"/>
            <a:ext cx="355854" cy="22924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247775" y="160338"/>
            <a:ext cx="7562850" cy="100171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EUROPASS - SUPPLEMENTO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AL DIPLOMA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sz="quarter" idx="4294967295"/>
          </p:nvPr>
        </p:nvSpPr>
        <p:spPr>
          <a:xfrm>
            <a:off x="533400" y="1162050"/>
            <a:ext cx="8277225" cy="4175125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it-IT" altLang="it-IT" sz="2000" dirty="0">
                <a:latin typeface="+mj-lt"/>
              </a:rPr>
              <a:t>E’ un documento integrativo del titolo di studio ufficiale di una </a:t>
            </a:r>
            <a:r>
              <a:rPr lang="it-IT" altLang="it-IT" sz="2000" dirty="0" smtClean="0">
                <a:latin typeface="+mj-lt"/>
              </a:rPr>
              <a:t>università </a:t>
            </a:r>
            <a:r>
              <a:rPr lang="it-IT" altLang="it-IT" sz="2000" dirty="0">
                <a:latin typeface="+mj-lt"/>
              </a:rPr>
              <a:t>o </a:t>
            </a:r>
            <a:r>
              <a:rPr lang="it-IT" altLang="it-IT" sz="2000" dirty="0" smtClean="0">
                <a:latin typeface="+mj-lt"/>
              </a:rPr>
              <a:t>di </a:t>
            </a:r>
            <a:r>
              <a:rPr lang="it-IT" altLang="it-IT" sz="2000" dirty="0">
                <a:latin typeface="+mj-lt"/>
              </a:rPr>
              <a:t>un istituto di Istruzione Superiore Accademica e non </a:t>
            </a:r>
            <a:r>
              <a:rPr lang="it-IT" altLang="it-IT" dirty="0">
                <a:latin typeface="+mj-lt"/>
              </a:rPr>
              <a:t>Accademica (Istruzione Tecnica Superiore, Alta Formazione artistica e musicale - </a:t>
            </a:r>
            <a:r>
              <a:rPr lang="it-IT" altLang="it-IT" dirty="0" err="1">
                <a:latin typeface="+mj-lt"/>
              </a:rPr>
              <a:t>Afam</a:t>
            </a:r>
            <a:r>
              <a:rPr lang="it-IT" altLang="it-IT" dirty="0">
                <a:latin typeface="+mj-lt"/>
              </a:rPr>
              <a:t>). </a:t>
            </a:r>
            <a:endParaRPr lang="it-IT" altLang="it-IT" sz="2000" dirty="0" smtClean="0">
              <a:latin typeface="+mj-lt"/>
            </a:endParaRPr>
          </a:p>
          <a:p>
            <a:pPr indent="0">
              <a:buNone/>
            </a:pPr>
            <a:r>
              <a:rPr lang="it-IT" altLang="it-IT" sz="2000" dirty="0" smtClean="0">
                <a:latin typeface="+mj-lt"/>
              </a:rPr>
              <a:t>              </a:t>
            </a:r>
          </a:p>
          <a:p>
            <a:pPr indent="0">
              <a:buNone/>
            </a:pPr>
            <a:r>
              <a:rPr lang="it-IT" altLang="it-IT" dirty="0">
                <a:latin typeface="+mj-lt"/>
              </a:rPr>
              <a:t>E’ un certificato che fornisce la descrizione, secondo un modello condiviso, della natura, del livello, del contesto, del contenuto e dello status degli studi effettuati e completati da ciascuno studente</a:t>
            </a:r>
            <a:r>
              <a:rPr lang="it-IT" altLang="it-IT" dirty="0" smtClean="0">
                <a:latin typeface="+mj-lt"/>
              </a:rPr>
              <a:t>.</a:t>
            </a:r>
          </a:p>
          <a:p>
            <a:pPr marL="342900" indent="-342900"/>
            <a:endParaRPr lang="it-IT" altLang="it-IT" dirty="0">
              <a:latin typeface="+mj-lt"/>
            </a:endParaRPr>
          </a:p>
          <a:p>
            <a:pPr indent="0">
              <a:buNone/>
            </a:pPr>
            <a:r>
              <a:rPr lang="it-IT" altLang="it-IT" dirty="0" smtClean="0">
                <a:latin typeface="+mj-lt"/>
              </a:rPr>
              <a:t>Serve </a:t>
            </a:r>
            <a:r>
              <a:rPr lang="it-IT" altLang="it-IT" dirty="0">
                <a:latin typeface="+mj-lt"/>
              </a:rPr>
              <a:t>a rendere più trasparente </a:t>
            </a:r>
            <a:r>
              <a:rPr lang="it-IT" altLang="it-IT" dirty="0" smtClean="0">
                <a:latin typeface="+mj-lt"/>
              </a:rPr>
              <a:t>il titolo ufficiale </a:t>
            </a:r>
            <a:r>
              <a:rPr lang="it-IT" altLang="it-IT" dirty="0">
                <a:latin typeface="+mj-lt"/>
              </a:rPr>
              <a:t>perché lo integra con la descrizione del curriculum di studi effettivamente seguito, rendendo così più agevole il riconoscimento accademico e professionale dei titoli italiani all'estero e la libera circolazione internazionale dei </a:t>
            </a:r>
            <a:r>
              <a:rPr lang="it-IT" altLang="it-IT" dirty="0" smtClean="0">
                <a:latin typeface="+mj-lt"/>
              </a:rPr>
              <a:t>laureati.</a:t>
            </a:r>
          </a:p>
          <a:p>
            <a:pPr marL="342900" indent="-342900"/>
            <a:endParaRPr lang="it-IT" altLang="it-IT" sz="2000" dirty="0" smtClean="0">
              <a:latin typeface="+mj-lt"/>
            </a:endParaRPr>
          </a:p>
          <a:p>
            <a:pPr indent="0">
              <a:buNone/>
            </a:pPr>
            <a:r>
              <a:rPr lang="it-IT" altLang="it-IT" dirty="0" smtClean="0">
                <a:latin typeface="+mj-lt"/>
              </a:rPr>
              <a:t>Può </a:t>
            </a:r>
            <a:r>
              <a:rPr lang="it-IT" altLang="it-IT" dirty="0">
                <a:latin typeface="+mj-lt"/>
              </a:rPr>
              <a:t>essere redatto in lingua italiana e in altra lingua europea ed è costituito da </a:t>
            </a:r>
            <a:r>
              <a:rPr lang="it-IT" altLang="it-IT" dirty="0" smtClean="0">
                <a:latin typeface="+mj-lt"/>
              </a:rPr>
              <a:t>otto </a:t>
            </a:r>
            <a:r>
              <a:rPr lang="it-IT" altLang="it-IT" dirty="0">
                <a:latin typeface="+mj-lt"/>
              </a:rPr>
              <a:t>sezioni </a:t>
            </a:r>
            <a:r>
              <a:rPr lang="it-IT" altLang="it-IT" dirty="0" smtClean="0">
                <a:latin typeface="+mj-lt"/>
              </a:rPr>
              <a:t> </a:t>
            </a:r>
            <a:r>
              <a:rPr lang="it-IT" altLang="it-IT" dirty="0">
                <a:latin typeface="+mj-lt"/>
              </a:rPr>
              <a:t>essenziali per comprendere la natura ed il livello degli studi di </a:t>
            </a:r>
            <a:r>
              <a:rPr lang="it-IT" altLang="it-IT" dirty="0" smtClean="0">
                <a:latin typeface="+mj-lt"/>
              </a:rPr>
              <a:t>istruzione </a:t>
            </a:r>
            <a:r>
              <a:rPr lang="it-IT" altLang="it-IT" dirty="0">
                <a:latin typeface="+mj-lt"/>
              </a:rPr>
              <a:t>superiore intrapresa, accademica e non accademica.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66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quarter" idx="4294967295"/>
          </p:nvPr>
        </p:nvSpPr>
        <p:spPr>
          <a:xfrm>
            <a:off x="476250" y="1247775"/>
            <a:ext cx="7981950" cy="4146550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buNone/>
            </a:pPr>
            <a:r>
              <a:rPr lang="it-IT" sz="1900" dirty="0">
                <a:latin typeface="+mj-lt"/>
              </a:rPr>
              <a:t>Il Supplemento al Diploma favorisce la mobilità degli studenti e facilita la conoscenza e la valutazione dei </a:t>
            </a:r>
            <a:r>
              <a:rPr lang="it-IT" sz="1900" dirty="0" smtClean="0">
                <a:latin typeface="+mj-lt"/>
              </a:rPr>
              <a:t> </a:t>
            </a:r>
            <a:r>
              <a:rPr lang="it-IT" sz="1900" dirty="0">
                <a:latin typeface="+mj-lt"/>
              </a:rPr>
              <a:t>titoli accademici da parte dei datori di lavoro.   </a:t>
            </a:r>
          </a:p>
          <a:p>
            <a:pPr indent="0" algn="just">
              <a:lnSpc>
                <a:spcPct val="80000"/>
              </a:lnSpc>
              <a:buNone/>
            </a:pPr>
            <a:r>
              <a:rPr lang="it-IT" sz="1900" dirty="0" smtClean="0">
                <a:latin typeface="+mj-lt"/>
              </a:rPr>
              <a:t>     </a:t>
            </a:r>
            <a:endParaRPr lang="it-IT" sz="1900" dirty="0">
              <a:latin typeface="+mj-lt"/>
            </a:endParaRPr>
          </a:p>
          <a:p>
            <a:pPr indent="0" algn="just">
              <a:lnSpc>
                <a:spcPct val="80000"/>
              </a:lnSpc>
              <a:buNone/>
            </a:pPr>
            <a:r>
              <a:rPr lang="it-IT" sz="1900" dirty="0">
                <a:latin typeface="+mj-lt"/>
              </a:rPr>
              <a:t>Questo ha valore solo se accompagnato al titolo originale e viene rilasciato, a conclusione del ciclo di studi, dall´ente presso il quale si è conseguito il titolo originale (segreteria dell´Ateneo nel caso di un percorso formativo di tipo accademico, ufficio competente nel caso di percorso formativo di tipo non accademico).</a:t>
            </a:r>
          </a:p>
          <a:p>
            <a:pPr algn="just">
              <a:lnSpc>
                <a:spcPct val="80000"/>
              </a:lnSpc>
            </a:pPr>
            <a:endParaRPr lang="it-IT" sz="1900" dirty="0">
              <a:latin typeface="+mj-lt"/>
            </a:endParaRPr>
          </a:p>
          <a:p>
            <a:pPr indent="0" algn="just">
              <a:lnSpc>
                <a:spcPct val="80000"/>
              </a:lnSpc>
              <a:buNone/>
            </a:pPr>
            <a:r>
              <a:rPr lang="it-IT" sz="1900" dirty="0">
                <a:latin typeface="+mj-lt"/>
              </a:rPr>
              <a:t>La normativa di riferimento </a:t>
            </a:r>
            <a:r>
              <a:rPr lang="it-IT" sz="1900" dirty="0" smtClean="0">
                <a:latin typeface="+mj-lt"/>
              </a:rPr>
              <a:t>prevede </a:t>
            </a:r>
            <a:r>
              <a:rPr lang="it-IT" sz="1900" dirty="0">
                <a:latin typeface="+mj-lt"/>
              </a:rPr>
              <a:t>il rilascio automatico del Supplemento </a:t>
            </a:r>
            <a:r>
              <a:rPr lang="it-IT" sz="1900" dirty="0" err="1" smtClean="0">
                <a:latin typeface="+mj-lt"/>
              </a:rPr>
              <a:t>Europass</a:t>
            </a:r>
            <a:r>
              <a:rPr lang="it-IT" sz="1900" dirty="0" smtClean="0">
                <a:latin typeface="+mj-lt"/>
              </a:rPr>
              <a:t> al </a:t>
            </a:r>
            <a:r>
              <a:rPr lang="it-IT" sz="1900" dirty="0">
                <a:latin typeface="+mj-lt"/>
              </a:rPr>
              <a:t>Diploma a tutti i laureati nelle università italiane e diplomati dell’Istruzione superiore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717011" y="348734"/>
            <a:ext cx="5669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</a:rPr>
              <a:t>EUROPASS </a:t>
            </a:r>
            <a:r>
              <a:rPr lang="it-IT" sz="2400" b="1" dirty="0" smtClean="0">
                <a:latin typeface="Calibri" panose="020F0502020204030204" pitchFamily="34" charset="0"/>
              </a:rPr>
              <a:t>- SUPPLEMENTO </a:t>
            </a:r>
            <a:r>
              <a:rPr lang="it-IT" sz="2400" b="1" dirty="0">
                <a:latin typeface="Calibri" panose="020F0502020204030204" pitchFamily="34" charset="0"/>
              </a:rPr>
              <a:t>AL </a:t>
            </a:r>
            <a:r>
              <a:rPr lang="it-IT" sz="2400" b="1" dirty="0" smtClean="0">
                <a:latin typeface="Calibri" panose="020F0502020204030204" pitchFamily="34" charset="0"/>
              </a:rPr>
              <a:t>DIPLOMA 2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9549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sz="quarter" idx="4294967295"/>
          </p:nvPr>
        </p:nvSpPr>
        <p:spPr>
          <a:xfrm>
            <a:off x="514350" y="1095375"/>
            <a:ext cx="7981950" cy="4146550"/>
          </a:xfrm>
        </p:spPr>
        <p:txBody>
          <a:bodyPr>
            <a:normAutofit/>
          </a:bodyPr>
          <a:lstStyle/>
          <a:p>
            <a:pPr indent="0" algn="just">
              <a:lnSpc>
                <a:spcPct val="80000"/>
              </a:lnSpc>
              <a:buNone/>
            </a:pPr>
            <a:endParaRPr lang="it-IT" sz="1900" dirty="0">
              <a:latin typeface="+mj-lt"/>
            </a:endParaRPr>
          </a:p>
          <a:p>
            <a:pPr indent="0" algn="just">
              <a:lnSpc>
                <a:spcPct val="80000"/>
              </a:lnSpc>
              <a:buNone/>
            </a:pPr>
            <a:endParaRPr lang="it-IT" sz="1900" dirty="0">
              <a:latin typeface="+mj-lt"/>
            </a:endParaRPr>
          </a:p>
          <a:p>
            <a:pPr indent="0" algn="just">
              <a:lnSpc>
                <a:spcPct val="80000"/>
              </a:lnSpc>
              <a:buNone/>
            </a:pPr>
            <a:r>
              <a:rPr lang="it-IT" sz="1900" dirty="0">
                <a:latin typeface="+mj-lt"/>
              </a:rPr>
              <a:t>Il Supplemento al Diploma è stato formalmente introdotto nel sistema dell’Alta formazione Artistica, Musicale e Coreutica - AFAM con il Decreto del Presidente della Repubblica dell’8 luglio 2005, n. 212 - all’Art. 10 dei Regolamenti didattici, comma 5 “Le istituzioni rilasciano, come supplemento al diploma di ogni titolo, un certificato che riporta, secondo modelli conformi a quelli adottati dai paesi europei, le principali indicazioni relative al curriculum specifico seguito dallo studente per conseguire il titolo</a:t>
            </a:r>
            <a:r>
              <a:rPr lang="it-IT" sz="1900" dirty="0" smtClean="0">
                <a:latin typeface="+mj-lt"/>
              </a:rPr>
              <a:t>”.</a:t>
            </a:r>
          </a:p>
          <a:p>
            <a:pPr indent="0" algn="just">
              <a:lnSpc>
                <a:spcPct val="80000"/>
              </a:lnSpc>
              <a:buNone/>
            </a:pPr>
            <a:endParaRPr lang="it-IT" sz="1900" dirty="0">
              <a:latin typeface="+mj-lt"/>
            </a:endParaRPr>
          </a:p>
          <a:p>
            <a:pPr indent="0" algn="just">
              <a:lnSpc>
                <a:spcPct val="80000"/>
              </a:lnSpc>
              <a:buNone/>
            </a:pPr>
            <a:r>
              <a:rPr lang="it-IT" sz="1900" dirty="0">
                <a:latin typeface="+mj-lt"/>
              </a:rPr>
              <a:t>Successivamente, con Circolare2 del gennaio 2011, il MIUR comunica agli Istituti AFAM e ai Presidenti dei loro Nuclei di valutazione che “occorre assicurare che tutte le istituzioni AFAM adempiano pienamente all’obbligo di rilasciare automaticamente e gratuitamente, insieme ai diplomi accademici anche il Supplemento al Diploma, che ne garantisce la trasparenza ed il riconoscimento accademico e professionale in ambito internazionale.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69311" y="579565"/>
            <a:ext cx="6756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</a:rPr>
              <a:t>IL DIPLOMA SUPPLEMENT NELLE ISTITUZIONI AFAM</a:t>
            </a:r>
            <a:endParaRPr lang="it-IT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4B3C7-180D-8646-B72B-9CC0E4C37EED}" type="slidenum">
              <a:rPr lang="it-IT" smtClean="0">
                <a:solidFill>
                  <a:prstClr val="white"/>
                </a:solidFill>
              </a:rPr>
              <a:pPr/>
              <a:t>15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 bwMode="auto">
          <a:xfrm>
            <a:off x="809625" y="282574"/>
            <a:ext cx="71818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b="1" dirty="0" smtClean="0">
                <a:solidFill>
                  <a:schemeClr val="tx1"/>
                </a:solidFill>
                <a:latin typeface="Calibri" pitchFamily="34" charset="0"/>
              </a:rPr>
              <a:t>Monitoraggio sul rilascio del supplemento al Diploma nelle istituzioni </a:t>
            </a:r>
            <a:r>
              <a:rPr lang="it-IT" altLang="it-IT" sz="2400" b="1" dirty="0" err="1" smtClean="0">
                <a:solidFill>
                  <a:schemeClr val="tx1"/>
                </a:solidFill>
                <a:latin typeface="Calibri" pitchFamily="34" charset="0"/>
              </a:rPr>
              <a:t>afam</a:t>
            </a:r>
            <a:r>
              <a:rPr lang="it-IT" altLang="it-IT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it-IT" altLang="it-IT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it-IT" altLang="it-IT" sz="2400" b="1" dirty="0" smtClean="0">
                <a:solidFill>
                  <a:schemeClr val="tx1"/>
                </a:solidFill>
                <a:latin typeface="Calibri" pitchFamily="34" charset="0"/>
              </a:rPr>
              <a:t>(A.A. 2014-2015)</a:t>
            </a:r>
          </a:p>
        </p:txBody>
      </p:sp>
      <p:sp>
        <p:nvSpPr>
          <p:cNvPr id="6" name="Segnaposto contenuto 2"/>
          <p:cNvSpPr>
            <a:spLocks noGrp="1"/>
          </p:cNvSpPr>
          <p:nvPr/>
        </p:nvSpPr>
        <p:spPr bwMode="auto">
          <a:xfrm>
            <a:off x="457200" y="1776412"/>
            <a:ext cx="75342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altLang="it-IT" dirty="0" smtClean="0">
                <a:solidFill>
                  <a:prstClr val="black"/>
                </a:solidFill>
              </a:rPr>
              <a:t>    127 </a:t>
            </a:r>
            <a:r>
              <a:rPr lang="it-IT" altLang="it-IT" sz="2000" dirty="0" smtClean="0">
                <a:solidFill>
                  <a:prstClr val="black"/>
                </a:solidFill>
              </a:rPr>
              <a:t>Istituti </a:t>
            </a:r>
            <a:r>
              <a:rPr lang="it-IT" altLang="it-IT" sz="2000" dirty="0" err="1" smtClean="0">
                <a:solidFill>
                  <a:prstClr val="black"/>
                </a:solidFill>
              </a:rPr>
              <a:t>Afam</a:t>
            </a:r>
            <a:r>
              <a:rPr lang="it-IT" altLang="it-IT" sz="2000" dirty="0" smtClean="0">
                <a:solidFill>
                  <a:prstClr val="black"/>
                </a:solidFill>
              </a:rPr>
              <a:t> contattati</a:t>
            </a:r>
          </a:p>
          <a:p>
            <a:pPr marL="0" indent="0" algn="r">
              <a:buFontTx/>
              <a:buNone/>
            </a:pPr>
            <a:r>
              <a:rPr lang="it-IT" altLang="it-IT" dirty="0" smtClean="0">
                <a:solidFill>
                  <a:prstClr val="black"/>
                </a:solidFill>
              </a:rPr>
              <a:t>        </a:t>
            </a:r>
          </a:p>
          <a:p>
            <a:pPr marL="0" indent="0" algn="ctr">
              <a:buFontTx/>
              <a:buNone/>
            </a:pPr>
            <a:r>
              <a:rPr lang="it-IT" altLang="it-IT" sz="2800" dirty="0" smtClean="0">
                <a:solidFill>
                  <a:prstClr val="black"/>
                </a:solidFill>
              </a:rPr>
              <a:t>		110 </a:t>
            </a:r>
            <a:r>
              <a:rPr lang="it-IT" altLang="it-IT" sz="2000" dirty="0" smtClean="0">
                <a:solidFill>
                  <a:prstClr val="black"/>
                </a:solidFill>
              </a:rPr>
              <a:t>hanno risposto</a:t>
            </a:r>
          </a:p>
          <a:p>
            <a:pPr marL="0" indent="0" algn="ctr">
              <a:buFontTx/>
              <a:buNone/>
            </a:pPr>
            <a:endParaRPr lang="it-IT" altLang="it-IT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it-IT" altLang="it-IT" sz="2800" dirty="0" smtClean="0">
                <a:solidFill>
                  <a:prstClr val="black"/>
                </a:solidFill>
              </a:rPr>
              <a:t>			86 </a:t>
            </a:r>
            <a:r>
              <a:rPr lang="it-IT" altLang="it-IT" sz="2000" dirty="0" smtClean="0">
                <a:solidFill>
                  <a:prstClr val="black"/>
                </a:solidFill>
              </a:rPr>
              <a:t>si </a:t>
            </a:r>
            <a:r>
              <a:rPr lang="it-IT" altLang="it-IT" sz="2800" dirty="0" smtClean="0">
                <a:solidFill>
                  <a:prstClr val="black"/>
                </a:solidFill>
              </a:rPr>
              <a:t>     24 </a:t>
            </a:r>
            <a:r>
              <a:rPr lang="it-IT" altLang="it-IT" sz="2000" dirty="0" smtClean="0">
                <a:solidFill>
                  <a:prstClr val="black"/>
                </a:solidFill>
              </a:rPr>
              <a:t>no</a:t>
            </a:r>
          </a:p>
          <a:p>
            <a:pPr marL="0" indent="0" algn="ctr">
              <a:buFontTx/>
              <a:buNone/>
            </a:pPr>
            <a:endParaRPr lang="it-IT" altLang="it-IT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it-IT" altLang="it-IT" sz="2800" dirty="0" smtClean="0">
                <a:solidFill>
                  <a:prstClr val="black"/>
                </a:solidFill>
              </a:rPr>
              <a:t>39 </a:t>
            </a:r>
            <a:r>
              <a:rPr lang="it-IT" altLang="it-IT" sz="2000" dirty="0" smtClean="0">
                <a:solidFill>
                  <a:prstClr val="black"/>
                </a:solidFill>
              </a:rPr>
              <a:t>automaticamente a tutti      </a:t>
            </a:r>
            <a:r>
              <a:rPr lang="it-IT" altLang="it-IT" sz="2800" dirty="0" smtClean="0">
                <a:solidFill>
                  <a:prstClr val="black"/>
                </a:solidFill>
              </a:rPr>
              <a:t>47 </a:t>
            </a:r>
            <a:r>
              <a:rPr lang="it-IT" altLang="it-IT" sz="2000" dirty="0" smtClean="0">
                <a:solidFill>
                  <a:prstClr val="black"/>
                </a:solidFill>
              </a:rPr>
              <a:t>solo su richiesta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224337" y="3438525"/>
            <a:ext cx="547690" cy="5619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772025" y="3438525"/>
            <a:ext cx="552450" cy="5619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3157536" y="4448175"/>
            <a:ext cx="1400176" cy="6000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557712" y="4448175"/>
            <a:ext cx="1533525" cy="6000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ccia in giù 28"/>
          <p:cNvSpPr/>
          <p:nvPr/>
        </p:nvSpPr>
        <p:spPr>
          <a:xfrm>
            <a:off x="4377023" y="2324100"/>
            <a:ext cx="318801" cy="64770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5441950" y="130177"/>
            <a:ext cx="5156200" cy="754061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Il questionario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200"/>
            <a:ext cx="4764088" cy="54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77333"/>
            <a:ext cx="442722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066799" y="146052"/>
            <a:ext cx="7134225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n-lt"/>
              </a:rPr>
              <a:t>RISPONDENTI PER Tipologia di Istituto </a:t>
            </a:r>
            <a:br>
              <a:rPr lang="it-IT" sz="2400" dirty="0" smtClean="0">
                <a:solidFill>
                  <a:schemeClr val="tx1"/>
                </a:solidFill>
                <a:latin typeface="+mn-lt"/>
              </a:rPr>
            </a:b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(in percentuale e in valore assoluto)</a:t>
            </a:r>
            <a:endParaRPr lang="it-IT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752850"/>
            <a:ext cx="8007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cs typeface="Helvetica"/>
              </a:rPr>
              <a:t>Valori assoluti </a:t>
            </a:r>
          </a:p>
          <a:p>
            <a:r>
              <a:rPr lang="it-IT" dirty="0" smtClean="0">
                <a:cs typeface="Helvetica"/>
              </a:rPr>
              <a:t>Conservatori 53 su 58</a:t>
            </a:r>
          </a:p>
          <a:p>
            <a:r>
              <a:rPr lang="it-IT" dirty="0" smtClean="0">
                <a:cs typeface="Helvetica"/>
              </a:rPr>
              <a:t>Accademie delle Belle Arti (ABA) 17 su 20</a:t>
            </a:r>
          </a:p>
          <a:p>
            <a:r>
              <a:rPr lang="it-IT" dirty="0" smtClean="0">
                <a:cs typeface="Helvetica"/>
              </a:rPr>
              <a:t>Accademie delle Belle Arti legalmente riconosciute (ABALR) 19 su 23</a:t>
            </a:r>
          </a:p>
          <a:p>
            <a:r>
              <a:rPr lang="it-IT" dirty="0" smtClean="0">
                <a:cs typeface="Helvetica"/>
              </a:rPr>
              <a:t>Istituti Superiori di Studi Musicali (ISSM) 15 su 20</a:t>
            </a:r>
          </a:p>
          <a:p>
            <a:r>
              <a:rPr lang="it-IT" dirty="0" smtClean="0">
                <a:cs typeface="Helvetica"/>
              </a:rPr>
              <a:t>Istituti Superiori per le Industrie Artistiche (ISIA) 4 su 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1301751"/>
            <a:ext cx="4664075" cy="270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92600" y="4042543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latin typeface="Helvetica"/>
                <a:cs typeface="Helvetica"/>
              </a:rPr>
              <a:t>Fonte: </a:t>
            </a:r>
            <a:r>
              <a:rPr lang="it-IT" sz="900" dirty="0" err="1" smtClean="0">
                <a:latin typeface="Helvetica"/>
                <a:cs typeface="Helvetica"/>
              </a:rPr>
              <a:t>Isfol</a:t>
            </a:r>
            <a:r>
              <a:rPr lang="it-IT" sz="900" dirty="0" smtClean="0">
                <a:latin typeface="Helvetica"/>
                <a:cs typeface="Helvetica"/>
              </a:rPr>
              <a:t>, Centro Nazionale Europass</a:t>
            </a:r>
          </a:p>
        </p:txBody>
      </p:sp>
    </p:spTree>
    <p:extLst>
      <p:ext uri="{BB962C8B-B14F-4D97-AF65-F5344CB8AC3E}">
        <p14:creationId xmlns:p14="http://schemas.microsoft.com/office/powerpoint/2010/main" val="37220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781049" y="292101"/>
            <a:ext cx="7439025" cy="820737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n-lt"/>
              </a:rPr>
              <a:t>Percentuali di rilascio del DS per tipologia di Istituto</a:t>
            </a:r>
            <a:endParaRPr lang="it-IT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73176"/>
            <a:ext cx="4152900" cy="256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6869" y="3792419"/>
            <a:ext cx="77819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Helvetica"/>
                <a:cs typeface="Helvetica"/>
              </a:rPr>
              <a:t>Valori assoluti</a:t>
            </a:r>
          </a:p>
          <a:p>
            <a:r>
              <a:rPr lang="it-IT" sz="1600" dirty="0" smtClean="0">
                <a:latin typeface="Helvetica"/>
                <a:cs typeface="Helvetica"/>
              </a:rPr>
              <a:t>Conservatori 43 </a:t>
            </a:r>
            <a:r>
              <a:rPr lang="it-IT" sz="1600" dirty="0">
                <a:latin typeface="Helvetica"/>
                <a:cs typeface="Helvetica"/>
              </a:rPr>
              <a:t>su </a:t>
            </a:r>
            <a:r>
              <a:rPr lang="it-IT" sz="1600" dirty="0" smtClean="0">
                <a:latin typeface="Helvetica"/>
                <a:cs typeface="Helvetica"/>
              </a:rPr>
              <a:t>53</a:t>
            </a:r>
            <a:endParaRPr lang="it-IT" sz="1600" dirty="0">
              <a:latin typeface="Helvetica"/>
              <a:cs typeface="Helvetica"/>
            </a:endParaRPr>
          </a:p>
          <a:p>
            <a:r>
              <a:rPr lang="it-IT" sz="1600" dirty="0" smtClean="0">
                <a:latin typeface="Helvetica"/>
                <a:cs typeface="Helvetica"/>
              </a:rPr>
              <a:t>Accademie </a:t>
            </a:r>
            <a:r>
              <a:rPr lang="it-IT" sz="1600" dirty="0">
                <a:latin typeface="Helvetica"/>
                <a:cs typeface="Helvetica"/>
              </a:rPr>
              <a:t>delle Belle Arti (ABA) </a:t>
            </a:r>
            <a:r>
              <a:rPr lang="it-IT" sz="1600" dirty="0" smtClean="0">
                <a:latin typeface="Helvetica"/>
                <a:cs typeface="Helvetica"/>
              </a:rPr>
              <a:t>14 </a:t>
            </a:r>
            <a:r>
              <a:rPr lang="it-IT" sz="1600" dirty="0">
                <a:latin typeface="Helvetica"/>
                <a:cs typeface="Helvetica"/>
              </a:rPr>
              <a:t>su </a:t>
            </a:r>
            <a:r>
              <a:rPr lang="it-IT" sz="1600" dirty="0" smtClean="0">
                <a:latin typeface="Helvetica"/>
                <a:cs typeface="Helvetica"/>
              </a:rPr>
              <a:t>17</a:t>
            </a:r>
            <a:endParaRPr lang="it-IT" sz="1600" dirty="0">
              <a:latin typeface="Helvetica"/>
              <a:cs typeface="Helvetica"/>
            </a:endParaRPr>
          </a:p>
          <a:p>
            <a:r>
              <a:rPr lang="it-IT" sz="1600" dirty="0" smtClean="0">
                <a:latin typeface="Helvetica"/>
                <a:cs typeface="Helvetica"/>
              </a:rPr>
              <a:t>Accademie </a:t>
            </a:r>
            <a:r>
              <a:rPr lang="it-IT" sz="1600" dirty="0">
                <a:latin typeface="Helvetica"/>
                <a:cs typeface="Helvetica"/>
              </a:rPr>
              <a:t>delle Belle Arti legalmente riconosciute (ABALR) </a:t>
            </a:r>
            <a:r>
              <a:rPr lang="it-IT" sz="1600" dirty="0" smtClean="0">
                <a:latin typeface="Helvetica"/>
                <a:cs typeface="Helvetica"/>
              </a:rPr>
              <a:t>15 </a:t>
            </a:r>
            <a:r>
              <a:rPr lang="it-IT" sz="1600" dirty="0">
                <a:latin typeface="Helvetica"/>
                <a:cs typeface="Helvetica"/>
              </a:rPr>
              <a:t>su </a:t>
            </a:r>
            <a:r>
              <a:rPr lang="it-IT" sz="1600" dirty="0" smtClean="0">
                <a:latin typeface="Helvetica"/>
                <a:cs typeface="Helvetica"/>
              </a:rPr>
              <a:t>19</a:t>
            </a:r>
            <a:endParaRPr lang="it-IT" sz="1600" dirty="0">
              <a:latin typeface="Helvetica"/>
              <a:cs typeface="Helvetica"/>
            </a:endParaRPr>
          </a:p>
          <a:p>
            <a:r>
              <a:rPr lang="it-IT" sz="1600" dirty="0">
                <a:latin typeface="Helvetica"/>
                <a:cs typeface="Helvetica"/>
              </a:rPr>
              <a:t>Istituti Superiori di Studi Musicali (ISSM) </a:t>
            </a:r>
            <a:r>
              <a:rPr lang="it-IT" sz="1600" dirty="0" smtClean="0">
                <a:latin typeface="Helvetica"/>
                <a:cs typeface="Helvetica"/>
              </a:rPr>
              <a:t>12 </a:t>
            </a:r>
            <a:r>
              <a:rPr lang="it-IT" sz="1600" dirty="0">
                <a:latin typeface="Helvetica"/>
                <a:cs typeface="Helvetica"/>
              </a:rPr>
              <a:t>su </a:t>
            </a:r>
            <a:r>
              <a:rPr lang="it-IT" sz="1600" dirty="0" smtClean="0">
                <a:latin typeface="Helvetica"/>
                <a:cs typeface="Helvetica"/>
              </a:rPr>
              <a:t>15</a:t>
            </a:r>
            <a:endParaRPr lang="it-IT" sz="1600" dirty="0">
              <a:latin typeface="Helvetica"/>
              <a:cs typeface="Helvetica"/>
            </a:endParaRPr>
          </a:p>
          <a:p>
            <a:r>
              <a:rPr lang="it-IT" sz="1600" dirty="0">
                <a:latin typeface="Helvetica"/>
                <a:cs typeface="Helvetica"/>
              </a:rPr>
              <a:t>Istituti Superiori per le Industrie Artistiche (ISIA) </a:t>
            </a:r>
            <a:r>
              <a:rPr lang="it-IT" sz="1600" dirty="0" smtClean="0">
                <a:latin typeface="Helvetica"/>
                <a:cs typeface="Helvetica"/>
              </a:rPr>
              <a:t>2 </a:t>
            </a:r>
            <a:r>
              <a:rPr lang="it-IT" sz="1600" dirty="0">
                <a:latin typeface="Helvetica"/>
                <a:cs typeface="Helvetica"/>
              </a:rPr>
              <a:t>su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835960"/>
            <a:ext cx="30178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1159668" y="198438"/>
            <a:ext cx="6451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Istituzioni 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Afam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che rilasciano il Ds</a:t>
            </a:r>
            <a:endParaRPr 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52298337"/>
              </p:ext>
            </p:extLst>
          </p:nvPr>
        </p:nvGraphicFramePr>
        <p:xfrm>
          <a:off x="2876550" y="1535113"/>
          <a:ext cx="56388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087144"/>
            <a:ext cx="30178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1562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sz="quarter" idx="4294967295"/>
          </p:nvPr>
        </p:nvSpPr>
        <p:spPr>
          <a:xfrm>
            <a:off x="1057275" y="1444626"/>
            <a:ext cx="7115175" cy="3103562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it-IT" altLang="it-IT" sz="2000" dirty="0">
                <a:solidFill>
                  <a:schemeClr val="tx1"/>
                </a:solidFill>
                <a:latin typeface="+mj-lt"/>
              </a:rPr>
              <a:t>DECISIONE N. 2241/2004/CE DEL PARLAMENTO EUROPEO E DEL CONSIGLIO del 15 dicembre 2004 relativa ad un Quadro Comunitario Unico per la trasparenza delle </a:t>
            </a:r>
            <a:r>
              <a:rPr lang="it-IT" altLang="it-IT" sz="2000" dirty="0" smtClean="0">
                <a:solidFill>
                  <a:schemeClr val="tx1"/>
                </a:solidFill>
                <a:latin typeface="+mj-lt"/>
              </a:rPr>
              <a:t>qualifiche </a:t>
            </a:r>
            <a:r>
              <a:rPr lang="it-IT" altLang="it-IT" sz="2000" dirty="0">
                <a:solidFill>
                  <a:schemeClr val="tx1"/>
                </a:solidFill>
                <a:latin typeface="+mj-lt"/>
              </a:rPr>
              <a:t>e delle competenze </a:t>
            </a:r>
          </a:p>
          <a:p>
            <a:pPr marL="0" lvl="1" algn="just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marL="0" lvl="1" indent="0" algn="just">
              <a:buNone/>
            </a:pPr>
            <a:r>
              <a:rPr lang="it-IT" altLang="it-IT" sz="20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Europass</a:t>
            </a:r>
            <a:r>
              <a:rPr lang="it-IT" alt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è un portafoglio di documenti pensato per </a:t>
            </a:r>
            <a:r>
              <a:rPr lang="it-IT" altLang="it-IT" sz="2000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facilitare la mobilità geografica e professionale </a:t>
            </a:r>
            <a:r>
              <a:rPr lang="it-IT" alt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dei cittadini europei attraverso la valorizzazione del patrimonio di esperienze e </a:t>
            </a:r>
            <a:r>
              <a:rPr lang="it-IT" altLang="it-IT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competenze  </a:t>
            </a:r>
            <a:r>
              <a:rPr lang="it-IT" altLang="it-IT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acquisite nel corso della vita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05873" y="623566"/>
            <a:ext cx="2599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800" b="1" dirty="0" smtClean="0"/>
              <a:t>EUROPASS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864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823839" y="263526"/>
            <a:ext cx="7629525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n-lt"/>
              </a:rPr>
              <a:t>Monitoraggio sul rilascio del supplemento al diploma nelle università </a:t>
            </a:r>
            <a:br>
              <a:rPr lang="it-IT" sz="2400" dirty="0" smtClean="0">
                <a:solidFill>
                  <a:schemeClr val="tx1"/>
                </a:solidFill>
                <a:latin typeface="+mn-lt"/>
              </a:rPr>
            </a:br>
            <a:r>
              <a:rPr lang="it-IT" sz="2400" dirty="0" smtClean="0">
                <a:solidFill>
                  <a:schemeClr val="tx1"/>
                </a:solidFill>
                <a:latin typeface="+mn-lt"/>
              </a:rPr>
              <a:t>(A.A. 2013-2014)</a:t>
            </a:r>
            <a:endParaRPr lang="it-I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4294967295"/>
          </p:nvPr>
        </p:nvSpPr>
        <p:spPr>
          <a:xfrm>
            <a:off x="990600" y="1771650"/>
            <a:ext cx="7839075" cy="3689350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it-IT" dirty="0" smtClean="0"/>
              <a:t>81 Università contattate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indent="0" algn="ctr">
              <a:buNone/>
            </a:pPr>
            <a:r>
              <a:rPr lang="it-IT" dirty="0" smtClean="0"/>
              <a:t>69 hanno risposto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indent="0" algn="ctr">
              <a:buNone/>
              <a:tabLst>
                <a:tab pos="2867025" algn="l"/>
              </a:tabLst>
            </a:pPr>
            <a:r>
              <a:rPr lang="it-IT" dirty="0" smtClean="0"/>
              <a:t>63 si       6 no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indent="0" algn="l">
              <a:buNone/>
            </a:pPr>
            <a:r>
              <a:rPr lang="it-IT" dirty="0" smtClean="0"/>
              <a:t> </a:t>
            </a:r>
          </a:p>
          <a:p>
            <a:pPr indent="0" algn="l">
              <a:buNone/>
            </a:pPr>
            <a:r>
              <a:rPr lang="it-IT" dirty="0" smtClean="0"/>
              <a:t>5 automaticamente       58 su richiesta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4695824" y="2219325"/>
            <a:ext cx="318801" cy="64770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4421980" y="3400425"/>
            <a:ext cx="433244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855224" y="3400425"/>
            <a:ext cx="436199" cy="4714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486025" y="4305300"/>
            <a:ext cx="1800225" cy="6286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86250" y="4305300"/>
            <a:ext cx="339254" cy="6286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457199" y="274638"/>
            <a:ext cx="7629525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n-lt"/>
              </a:rPr>
              <a:t>Monitoraggio sul rilascio del supplemento al diploma nelle università</a:t>
            </a:r>
            <a:br>
              <a:rPr lang="it-IT" sz="2400" dirty="0" smtClean="0">
                <a:solidFill>
                  <a:schemeClr val="tx1"/>
                </a:solidFill>
                <a:latin typeface="+mn-lt"/>
              </a:rPr>
            </a:br>
            <a:r>
              <a:rPr lang="it-IT" sz="2400" dirty="0" smtClean="0">
                <a:solidFill>
                  <a:schemeClr val="tx1"/>
                </a:solidFill>
                <a:latin typeface="+mn-lt"/>
              </a:rPr>
              <a:t>(A.A. 2015-2016 )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+mn-lt"/>
              </a:rPr>
            </a:br>
            <a:r>
              <a:rPr lang="it-IT" sz="1600" cap="none" dirty="0">
                <a:solidFill>
                  <a:schemeClr val="tx1"/>
                </a:solidFill>
                <a:latin typeface="Calibri"/>
              </a:rPr>
              <a:t>in corso di realizzazione</a:t>
            </a:r>
            <a:endParaRPr lang="it-IT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4294967295"/>
          </p:nvPr>
        </p:nvSpPr>
        <p:spPr>
          <a:xfrm>
            <a:off x="935686" y="1924050"/>
            <a:ext cx="7839075" cy="3867150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it-IT" dirty="0" smtClean="0"/>
              <a:t>97 Università contattate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indent="0" algn="ctr">
              <a:buNone/>
            </a:pPr>
            <a:r>
              <a:rPr lang="it-IT" dirty="0" smtClean="0"/>
              <a:t>65 hanno risposto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indent="0" algn="ctr">
              <a:buNone/>
              <a:tabLst>
                <a:tab pos="2867025" algn="l"/>
              </a:tabLst>
            </a:pPr>
            <a:r>
              <a:rPr lang="it-IT" dirty="0" smtClean="0"/>
              <a:t>62 si       3 no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indent="0" algn="l">
              <a:buNone/>
            </a:pPr>
            <a:r>
              <a:rPr lang="it-IT" dirty="0" smtClean="0"/>
              <a:t>   </a:t>
            </a:r>
          </a:p>
          <a:p>
            <a:pPr algn="l"/>
            <a:endParaRPr lang="it-IT" dirty="0" smtClean="0"/>
          </a:p>
          <a:p>
            <a:pPr algn="l"/>
            <a:endParaRPr lang="it-IT" dirty="0"/>
          </a:p>
          <a:p>
            <a:pPr indent="0" algn="l">
              <a:buNone/>
            </a:pPr>
            <a:r>
              <a:rPr lang="it-IT" dirty="0" smtClean="0"/>
              <a:t>14 automaticamente     48 su richiesta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4695824" y="2219325"/>
            <a:ext cx="318801" cy="64770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4458602" y="3171825"/>
            <a:ext cx="433244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891846" y="3171825"/>
            <a:ext cx="436199" cy="4714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581276" y="4124325"/>
            <a:ext cx="1714499" cy="9429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95775" y="4124325"/>
            <a:ext cx="379449" cy="9429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638175" y="206376"/>
            <a:ext cx="7658100" cy="1049337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n-lt"/>
              </a:rPr>
              <a:t>Confronto tra i dati 2014 e quelli 2016</a:t>
            </a:r>
            <a:endParaRPr lang="it-I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4294967295"/>
          </p:nvPr>
        </p:nvSpPr>
        <p:spPr>
          <a:xfrm>
            <a:off x="1657350" y="1460500"/>
            <a:ext cx="5953125" cy="4140200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it-IT" b="1" dirty="0" smtClean="0">
                <a:latin typeface="Calibri" panose="020F0502020204030204" pitchFamily="34" charset="0"/>
              </a:rPr>
              <a:t>Percentuale di Università che rilasciano il Ds sul totale dei rispondenti</a:t>
            </a:r>
          </a:p>
          <a:p>
            <a:endParaRPr lang="it-IT" b="1" dirty="0"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it-IT" b="1" dirty="0" smtClean="0">
                <a:latin typeface="Calibri" panose="020F0502020204030204" pitchFamily="34" charset="0"/>
              </a:rPr>
              <a:t>                      2014                        2016</a:t>
            </a:r>
          </a:p>
          <a:p>
            <a:pPr indent="0">
              <a:buNone/>
            </a:pPr>
            <a:r>
              <a:rPr lang="it-IT" b="1" dirty="0" smtClean="0">
                <a:latin typeface="Calibri" panose="020F0502020204030204" pitchFamily="34" charset="0"/>
              </a:rPr>
              <a:t>     </a:t>
            </a:r>
          </a:p>
          <a:p>
            <a:endParaRPr lang="it-IT" b="1" dirty="0"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it-IT" b="1" dirty="0" smtClean="0">
                <a:latin typeface="Calibri" panose="020F0502020204030204" pitchFamily="34" charset="0"/>
              </a:rPr>
              <a:t>                        91%                          95%</a:t>
            </a:r>
          </a:p>
          <a:p>
            <a:pPr marL="457200" indent="-457200">
              <a:buAutoNum type="arabicPlain" startAt="2014"/>
            </a:pPr>
            <a:endParaRPr lang="it-IT" b="1" dirty="0" smtClean="0">
              <a:latin typeface="Calibri" panose="020F0502020204030204" pitchFamily="34" charset="0"/>
            </a:endParaRPr>
          </a:p>
          <a:p>
            <a:endParaRPr lang="it-IT" b="1" dirty="0" smtClean="0">
              <a:latin typeface="Calibri" panose="020F0502020204030204" pitchFamily="34" charset="0"/>
            </a:endParaRPr>
          </a:p>
          <a:p>
            <a:pPr indent="0" algn="ctr">
              <a:buNone/>
            </a:pPr>
            <a:r>
              <a:rPr lang="it-IT" b="1" dirty="0" smtClean="0">
                <a:latin typeface="Calibri" panose="020F0502020204030204" pitchFamily="34" charset="0"/>
              </a:rPr>
              <a:t>Percentuale di rilascio automatico</a:t>
            </a:r>
          </a:p>
          <a:p>
            <a:endParaRPr lang="it-IT" b="1" dirty="0">
              <a:latin typeface="Calibri" panose="020F0502020204030204" pitchFamily="34" charset="0"/>
            </a:endParaRPr>
          </a:p>
          <a:p>
            <a:pPr indent="0" algn="ctr">
              <a:buNone/>
            </a:pPr>
            <a:r>
              <a:rPr lang="it-IT" b="1" dirty="0" smtClean="0">
                <a:latin typeface="Calibri" panose="020F0502020204030204" pitchFamily="34" charset="0"/>
              </a:rPr>
              <a:t>2014                     2016</a:t>
            </a:r>
          </a:p>
          <a:p>
            <a:pPr algn="ctr"/>
            <a:endParaRPr lang="it-IT" b="1" dirty="0" smtClean="0">
              <a:latin typeface="Calibri" panose="020F0502020204030204" pitchFamily="34" charset="0"/>
            </a:endParaRPr>
          </a:p>
          <a:p>
            <a:pPr algn="ctr"/>
            <a:endParaRPr lang="it-IT" b="1" dirty="0">
              <a:latin typeface="Calibri" panose="020F0502020204030204" pitchFamily="34" charset="0"/>
            </a:endParaRPr>
          </a:p>
          <a:p>
            <a:pPr indent="0" algn="ctr">
              <a:buNone/>
            </a:pPr>
            <a:r>
              <a:rPr lang="it-IT" b="1" dirty="0" smtClean="0">
                <a:latin typeface="Calibri" panose="020F0502020204030204" pitchFamily="34" charset="0"/>
              </a:rPr>
              <a:t>  7,9%                       22%</a:t>
            </a:r>
            <a:endParaRPr lang="it-IT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62" y="2512217"/>
            <a:ext cx="3335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in giù 5"/>
          <p:cNvSpPr/>
          <p:nvPr/>
        </p:nvSpPr>
        <p:spPr>
          <a:xfrm>
            <a:off x="4934751" y="2580479"/>
            <a:ext cx="242600" cy="50482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93" y="4660899"/>
            <a:ext cx="3335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25" y="4660899"/>
            <a:ext cx="3335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542925" y="198438"/>
            <a:ext cx="7669213" cy="563562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+mn-lt"/>
              </a:rPr>
              <a:t>conoscenza del portafoglio Europass </a:t>
            </a:r>
            <a:br>
              <a:rPr lang="it-IT" sz="2400" dirty="0" smtClean="0">
                <a:solidFill>
                  <a:schemeClr val="tx1"/>
                </a:solidFill>
                <a:latin typeface="+mn-lt"/>
              </a:rPr>
            </a:br>
            <a:r>
              <a:rPr lang="it-IT" sz="2400" dirty="0" smtClean="0">
                <a:solidFill>
                  <a:schemeClr val="tx1"/>
                </a:solidFill>
                <a:latin typeface="+mn-lt"/>
              </a:rPr>
              <a:t>scuole,  centri di formazione e aziende</a:t>
            </a:r>
            <a:endParaRPr lang="it-IT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72302"/>
              </p:ext>
            </p:extLst>
          </p:nvPr>
        </p:nvGraphicFramePr>
        <p:xfrm>
          <a:off x="1000919" y="885825"/>
          <a:ext cx="6913562" cy="1737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052"/>
                <a:gridCol w="776307"/>
                <a:gridCol w="1587626"/>
                <a:gridCol w="954577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È a conoscenza del portafoglio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Europass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cuole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Centri di formazione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Aziende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</a:tr>
              <a:tr h="52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</a:tr>
              <a:tr h="52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867973"/>
              </p:ext>
            </p:extLst>
          </p:nvPr>
        </p:nvGraphicFramePr>
        <p:xfrm>
          <a:off x="684213" y="2734802"/>
          <a:ext cx="7848600" cy="2780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237"/>
                <a:gridCol w="1440110"/>
                <a:gridCol w="1872143"/>
                <a:gridCol w="1440110"/>
              </a:tblGrid>
              <a:tr h="572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Quanto conosce i documenti </a:t>
                      </a:r>
                      <a:r>
                        <a:rPr lang="it-IT" sz="14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Europass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?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8" marR="685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Scuole</a:t>
                      </a:r>
                      <a:r>
                        <a:rPr lang="it-IT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Centri di formazione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Aziende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</a:tr>
              <a:tr h="102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Curriculum Vitae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</a:tr>
              <a:tr h="26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Supplemento al Certificato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</a:tr>
              <a:tr h="121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Europass Mobilità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Passaporto delle Lingue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</a:tr>
              <a:tr h="11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Diploma Supplement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4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457700" y="4724400"/>
            <a:ext cx="5156200" cy="1143000"/>
          </a:xfrm>
        </p:spPr>
        <p:txBody>
          <a:bodyPr/>
          <a:lstStyle/>
          <a:p>
            <a:pPr algn="ctr"/>
            <a:r>
              <a:rPr lang="it-IT" altLang="it-IT" dirty="0">
                <a:solidFill>
                  <a:srgbClr val="000066"/>
                </a:solidFill>
                <a:latin typeface="Calibri" panose="020F0502020204030204" pitchFamily="34" charset="0"/>
              </a:rPr>
              <a:t>www.isfol.it/europass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7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5351" r="23727" b="4991"/>
          <a:stretch>
            <a:fillRect/>
          </a:stretch>
        </p:blipFill>
        <p:spPr bwMode="auto">
          <a:xfrm>
            <a:off x="184177" y="1"/>
            <a:ext cx="678812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9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698557" y="2804032"/>
            <a:ext cx="5191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2400" b="1" dirty="0" smtClean="0">
              <a:solidFill>
                <a:schemeClr val="accent5"/>
              </a:solidFill>
              <a:latin typeface="Helvetica"/>
              <a:cs typeface="Helvetica"/>
            </a:endParaRPr>
          </a:p>
          <a:p>
            <a:pPr algn="r"/>
            <a:r>
              <a:rPr lang="it-IT" sz="2400" b="1" dirty="0" smtClean="0">
                <a:solidFill>
                  <a:schemeClr val="accent5"/>
                </a:solidFill>
                <a:latin typeface="Helvetica"/>
                <a:cs typeface="Helvetica"/>
              </a:rPr>
              <a:t>GRAZIE PER L’ATTENZIONE!  </a:t>
            </a:r>
            <a:endParaRPr lang="it-IT" sz="2400" b="1" dirty="0">
              <a:solidFill>
                <a:schemeClr val="accent5"/>
              </a:solidFill>
              <a:latin typeface="Helvetica"/>
              <a:cs typeface="Helvetica"/>
            </a:endParaRPr>
          </a:p>
          <a:p>
            <a:pPr algn="r"/>
            <a:endParaRPr lang="it-IT" sz="2400" b="1" dirty="0" smtClean="0">
              <a:solidFill>
                <a:schemeClr val="accent5"/>
              </a:solidFill>
              <a:latin typeface="Helvetica"/>
              <a:cs typeface="Helvetica"/>
            </a:endParaRPr>
          </a:p>
          <a:p>
            <a:pPr algn="r"/>
            <a:r>
              <a:rPr lang="it-IT" b="1" dirty="0" smtClean="0">
                <a:solidFill>
                  <a:schemeClr val="accent5"/>
                </a:solidFill>
                <a:latin typeface="Helvetica"/>
                <a:cs typeface="Helvetica"/>
              </a:rPr>
              <a:t>Ismene Tramontano</a:t>
            </a:r>
          </a:p>
          <a:p>
            <a:pPr algn="r"/>
            <a:r>
              <a:rPr lang="it-IT" b="1" dirty="0" smtClean="0">
                <a:solidFill>
                  <a:schemeClr val="accent5"/>
                </a:solidFill>
                <a:latin typeface="Helvetica"/>
                <a:cs typeface="Helvetica"/>
              </a:rPr>
              <a:t>email: </a:t>
            </a:r>
            <a:r>
              <a:rPr lang="it-IT" b="1" dirty="0">
                <a:solidFill>
                  <a:schemeClr val="accent5"/>
                </a:solidFill>
                <a:latin typeface="Helvetica"/>
                <a:cs typeface="Helvetica"/>
                <a:hlinkClick r:id="rId3"/>
              </a:rPr>
              <a:t>i.tramontano@isfol.it</a:t>
            </a:r>
            <a:endParaRPr lang="it-IT" b="1" dirty="0">
              <a:solidFill>
                <a:schemeClr val="accent5"/>
              </a:solidFill>
              <a:latin typeface="Helvetica"/>
              <a:cs typeface="Helvetica"/>
            </a:endParaRPr>
          </a:p>
          <a:p>
            <a:endParaRPr lang="it-IT" sz="2400" b="1" dirty="0">
              <a:solidFill>
                <a:schemeClr val="accent5"/>
              </a:solidFill>
              <a:latin typeface="Helvetica"/>
              <a:cs typeface="Helvetica"/>
            </a:endParaRPr>
          </a:p>
          <a:p>
            <a:endParaRPr lang="it-IT" sz="2400" b="1" dirty="0" smtClean="0">
              <a:solidFill>
                <a:schemeClr val="accent5"/>
              </a:solidFill>
              <a:latin typeface="Helvetica"/>
              <a:cs typeface="Helvetica"/>
            </a:endParaRPr>
          </a:p>
          <a:p>
            <a:endParaRPr lang="it-IT" sz="2400" b="1" dirty="0">
              <a:solidFill>
                <a:schemeClr val="accent5"/>
              </a:solidFill>
              <a:latin typeface="Helvetica"/>
              <a:cs typeface="Helvetica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5130131"/>
            <a:ext cx="9144000" cy="40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slide_on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750" y="423803"/>
            <a:ext cx="4292600" cy="2493678"/>
          </a:xfrm>
          <a:prstGeom prst="rect">
            <a:avLst/>
          </a:prstGeom>
          <a:effectLst>
            <a:outerShdw blurRad="50800" dist="38100" dir="2700000" algn="tl" rotWithShape="0">
              <a:schemeClr val="accent2">
                <a:alpha val="43000"/>
              </a:schemeClr>
            </a:outerShdw>
          </a:effectLst>
        </p:spPr>
      </p:pic>
      <p:pic>
        <p:nvPicPr>
          <p:cNvPr id="15" name="Immagine 14" descr="logoIsfol_bl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21" y="2469666"/>
            <a:ext cx="1177573" cy="48673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68" y="6093105"/>
            <a:ext cx="1629163" cy="3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5911142"/>
            <a:ext cx="694697" cy="69469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56" y="5982225"/>
            <a:ext cx="1164494" cy="47044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" y="5885631"/>
            <a:ext cx="1715657" cy="877943"/>
          </a:xfrm>
          <a:prstGeom prst="rect">
            <a:avLst/>
          </a:prstGeom>
        </p:spPr>
      </p:pic>
      <p:pic>
        <p:nvPicPr>
          <p:cNvPr id="21" name="Immagine 20" descr="logoIsfol_bl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27" y="6127241"/>
            <a:ext cx="851710" cy="35204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0" y="5186659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Il 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rilascio del Supplemento al Diploma nelle Istituzioni dell’Alta Formazione Artistica Musicale e Coreutica (AFAM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) – MIUR 8 novembre 2016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388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1562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sz="quarter" idx="4294967295"/>
          </p:nvPr>
        </p:nvSpPr>
        <p:spPr>
          <a:xfrm>
            <a:off x="1244455" y="1503363"/>
            <a:ext cx="7130519" cy="3676412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it-IT" altLang="it-IT" sz="2000" dirty="0">
                <a:latin typeface="+mn-lt"/>
              </a:rPr>
              <a:t>Supportare </a:t>
            </a:r>
            <a:r>
              <a:rPr lang="it-IT" altLang="it-IT" sz="2000" b="1" dirty="0">
                <a:latin typeface="+mn-lt"/>
              </a:rPr>
              <a:t>i cittadini </a:t>
            </a:r>
            <a:r>
              <a:rPr lang="it-IT" altLang="it-IT" sz="2000" dirty="0">
                <a:latin typeface="+mn-lt"/>
              </a:rPr>
              <a:t>a presentare le proprie competenze e </a:t>
            </a:r>
            <a:r>
              <a:rPr lang="it-IT" altLang="it-IT" dirty="0" smtClean="0">
                <a:latin typeface="+mn-lt"/>
              </a:rPr>
              <a:t>titoli</a:t>
            </a:r>
            <a:r>
              <a:rPr lang="it-IT" altLang="it-IT" sz="2000" dirty="0" smtClean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in modo più efficace per trovare lavoro o maturare un'esperienza di </a:t>
            </a:r>
            <a:r>
              <a:rPr lang="it-IT" altLang="it-IT" sz="2000" dirty="0" smtClean="0">
                <a:latin typeface="+mn-lt"/>
              </a:rPr>
              <a:t>mobilità transnazionale</a:t>
            </a:r>
            <a:endParaRPr lang="it-IT" altLang="it-IT" sz="2000" dirty="0">
              <a:latin typeface="+mn-lt"/>
            </a:endParaRPr>
          </a:p>
          <a:p>
            <a:pPr>
              <a:defRPr/>
            </a:pPr>
            <a:endParaRPr lang="it-IT" altLang="it-IT" sz="2000" dirty="0">
              <a:latin typeface="+mn-lt"/>
            </a:endParaRPr>
          </a:p>
          <a:p>
            <a:pPr indent="0">
              <a:buNone/>
              <a:defRPr/>
            </a:pPr>
            <a:r>
              <a:rPr lang="it-IT" altLang="it-IT" sz="2000" dirty="0" smtClean="0">
                <a:latin typeface="+mn-lt"/>
              </a:rPr>
              <a:t>Supportare </a:t>
            </a:r>
            <a:r>
              <a:rPr lang="it-IT" altLang="it-IT" sz="2000" b="1" dirty="0">
                <a:latin typeface="+mn-lt"/>
              </a:rPr>
              <a:t>i datori di lavoro </a:t>
            </a:r>
            <a:r>
              <a:rPr lang="it-IT" altLang="it-IT" sz="2000" dirty="0">
                <a:latin typeface="+mn-lt"/>
              </a:rPr>
              <a:t>a comprendere le competenze e </a:t>
            </a:r>
            <a:r>
              <a:rPr lang="it-IT" altLang="it-IT" sz="2000" dirty="0" smtClean="0">
                <a:latin typeface="+mn-lt"/>
              </a:rPr>
              <a:t>i titoli </a:t>
            </a:r>
            <a:r>
              <a:rPr lang="it-IT" altLang="it-IT" sz="2000" dirty="0">
                <a:latin typeface="+mn-lt"/>
              </a:rPr>
              <a:t>della forza lavoro</a:t>
            </a:r>
          </a:p>
          <a:p>
            <a:pPr>
              <a:defRPr/>
            </a:pPr>
            <a:endParaRPr lang="it-IT" altLang="it-IT" sz="2000" dirty="0">
              <a:latin typeface="+mn-lt"/>
            </a:endParaRPr>
          </a:p>
          <a:p>
            <a:pPr indent="0">
              <a:buNone/>
              <a:defRPr/>
            </a:pPr>
            <a:r>
              <a:rPr lang="it-IT" altLang="it-IT" sz="2000" dirty="0">
                <a:latin typeface="+mn-lt"/>
              </a:rPr>
              <a:t>Supportare </a:t>
            </a:r>
            <a:r>
              <a:rPr lang="it-IT" altLang="it-IT" sz="2000" b="1" dirty="0" smtClean="0">
                <a:latin typeface="+mn-lt"/>
              </a:rPr>
              <a:t>le strutture scolastiche e formative </a:t>
            </a:r>
            <a:r>
              <a:rPr lang="it-IT" altLang="it-IT" sz="2000" dirty="0">
                <a:latin typeface="+mn-lt"/>
              </a:rPr>
              <a:t>a stabilire e comunicare il contenuto dei programmi formativi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479784" y="429375"/>
            <a:ext cx="3723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 smtClean="0">
                <a:latin typeface="+mj-lt"/>
              </a:rPr>
              <a:t>OBIETTIVI DI EUROPASS</a:t>
            </a:r>
            <a:endParaRPr lang="it-IT" sz="2800" dirty="0">
              <a:latin typeface="+mj-lt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82092" y="1609082"/>
            <a:ext cx="711708" cy="242316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72313" y="2796397"/>
            <a:ext cx="711708" cy="242316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519684" y="3730490"/>
            <a:ext cx="711708" cy="242316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3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1562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sz="quarter" idx="4294967295"/>
          </p:nvPr>
        </p:nvSpPr>
        <p:spPr>
          <a:xfrm>
            <a:off x="790575" y="1308099"/>
            <a:ext cx="7439025" cy="3835401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it-IT" sz="2000" dirty="0">
                <a:latin typeface="+mn-lt"/>
              </a:rPr>
              <a:t>In ogni Paese è istituito un </a:t>
            </a:r>
            <a:r>
              <a:rPr lang="it-IT" sz="2000" b="1" dirty="0">
                <a:latin typeface="+mn-lt"/>
              </a:rPr>
              <a:t>Centro Nazionale </a:t>
            </a:r>
            <a:r>
              <a:rPr lang="it-IT" sz="2000" b="1" dirty="0" err="1">
                <a:latin typeface="+mn-lt"/>
              </a:rPr>
              <a:t>Europass</a:t>
            </a:r>
            <a:r>
              <a:rPr lang="it-IT" sz="2000" b="1" dirty="0">
                <a:latin typeface="+mn-lt"/>
              </a:rPr>
              <a:t> (NEC) </a:t>
            </a:r>
            <a:r>
              <a:rPr lang="it-IT" sz="2000" dirty="0">
                <a:latin typeface="+mn-lt"/>
              </a:rPr>
              <a:t>che:</a:t>
            </a:r>
          </a:p>
          <a:p>
            <a:pPr>
              <a:defRPr/>
            </a:pPr>
            <a:endParaRPr lang="it-IT" sz="2000" b="1" dirty="0">
              <a:latin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it-IT" sz="2000" dirty="0">
                <a:latin typeface="+mn-lt"/>
              </a:rPr>
              <a:t>garantisce che i documenti </a:t>
            </a:r>
            <a:r>
              <a:rPr lang="it-IT" sz="2000" dirty="0" err="1">
                <a:latin typeface="+mn-lt"/>
              </a:rPr>
              <a:t>Europass</a:t>
            </a:r>
            <a:r>
              <a:rPr lang="it-IT" sz="2000" dirty="0">
                <a:latin typeface="+mn-lt"/>
              </a:rPr>
              <a:t> siano accessibili a tutti i cittadini e siano rilasciati conformemente alla decisione e alle disposizioni nazionali</a:t>
            </a:r>
          </a:p>
          <a:p>
            <a:pPr marL="342900" indent="-342900">
              <a:buFontTx/>
              <a:buChar char="-"/>
              <a:defRPr/>
            </a:pPr>
            <a:r>
              <a:rPr lang="it-IT" sz="2000" dirty="0">
                <a:latin typeface="+mn-lt"/>
              </a:rPr>
              <a:t>promuove i documenti </a:t>
            </a:r>
            <a:r>
              <a:rPr lang="it-IT" sz="2000" dirty="0" err="1">
                <a:latin typeface="+mn-lt"/>
              </a:rPr>
              <a:t>Europass</a:t>
            </a:r>
            <a:r>
              <a:rPr lang="it-IT" sz="2000" dirty="0">
                <a:latin typeface="+mn-lt"/>
              </a:rPr>
              <a:t> al grande pubblico e agli attori chiave dei sistemi di istruzione, formazione e lavoro e presso i centri d'informazione</a:t>
            </a:r>
          </a:p>
          <a:p>
            <a:pPr marL="342900" indent="-342900">
              <a:buFontTx/>
              <a:buChar char="-"/>
              <a:defRPr/>
            </a:pPr>
            <a:r>
              <a:rPr lang="it-IT" dirty="0" smtClean="0">
                <a:latin typeface="+mn-lt"/>
              </a:rPr>
              <a:t>oper</a:t>
            </a:r>
            <a:r>
              <a:rPr lang="it-IT" sz="2000" dirty="0" smtClean="0">
                <a:latin typeface="+mn-lt"/>
              </a:rPr>
              <a:t>a </a:t>
            </a:r>
            <a:r>
              <a:rPr lang="it-IT" sz="2000" dirty="0">
                <a:latin typeface="+mn-lt"/>
              </a:rPr>
              <a:t>da interlocutore nazionale nella rete europea di Centri nazionali </a:t>
            </a:r>
            <a:r>
              <a:rPr lang="it-IT" sz="2000" dirty="0" err="1">
                <a:latin typeface="+mn-lt"/>
              </a:rPr>
              <a:t>Europass</a:t>
            </a:r>
            <a:r>
              <a:rPr lang="it-IT" sz="2000" dirty="0">
                <a:latin typeface="+mn-lt"/>
              </a:rPr>
              <a:t> e gestisce il sito internet di </a:t>
            </a:r>
            <a:r>
              <a:rPr lang="it-IT" sz="2000" dirty="0" err="1">
                <a:latin typeface="+mn-lt"/>
              </a:rPr>
              <a:t>Europass</a:t>
            </a:r>
            <a:r>
              <a:rPr lang="it-IT" sz="2000" dirty="0">
                <a:latin typeface="+mn-lt"/>
              </a:rPr>
              <a:t> Italia</a:t>
            </a:r>
          </a:p>
          <a:p>
            <a:pPr marL="342900" indent="-342900">
              <a:buFontTx/>
              <a:buChar char="-"/>
              <a:defRPr/>
            </a:pPr>
            <a:endParaRPr lang="it-IT" sz="2000" dirty="0">
              <a:latin typeface="+mn-lt"/>
            </a:endParaRPr>
          </a:p>
          <a:p>
            <a:pPr indent="0" algn="ctr">
              <a:buNone/>
              <a:defRPr/>
            </a:pPr>
            <a:r>
              <a:rPr lang="it-IT" sz="2000" b="1" dirty="0">
                <a:latin typeface="+mn-lt"/>
              </a:rPr>
              <a:t>In Italia è  istituito presso </a:t>
            </a:r>
            <a:r>
              <a:rPr lang="it-IT" sz="2000" b="1" dirty="0" err="1">
                <a:latin typeface="+mn-lt"/>
              </a:rPr>
              <a:t>l’Isfol</a:t>
            </a:r>
            <a:endParaRPr lang="it-IT" sz="2000" b="1" dirty="0">
              <a:latin typeface="+mn-lt"/>
            </a:endParaRPr>
          </a:p>
          <a:p>
            <a:endParaRPr lang="it-IT" sz="2000" dirty="0"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66056" y="502502"/>
            <a:ext cx="5075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it-IT" sz="2400" b="1" dirty="0" smtClean="0"/>
              <a:t>CENTRO NAZIONALE EUROPASS ITALIA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5529559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Il 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rilascio del Supplemento al Diploma nelle Istituzioni dell’Alta Formazione Artistica Musicale e Coreutica (AFAM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) – MIUR 8 novembre 2016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62" y="6102114"/>
            <a:ext cx="2124075" cy="43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143125" y="320676"/>
            <a:ext cx="51562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+mn-lt"/>
              </a:rPr>
              <a:t>Europass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sz="quarter" idx="4294967295"/>
          </p:nvPr>
        </p:nvSpPr>
        <p:spPr>
          <a:xfrm>
            <a:off x="882641" y="1296716"/>
            <a:ext cx="7800975" cy="4194175"/>
          </a:xfrm>
        </p:spPr>
        <p:txBody>
          <a:bodyPr/>
          <a:lstStyle/>
          <a:p>
            <a:pPr indent="0">
              <a:lnSpc>
                <a:spcPct val="110000"/>
              </a:lnSpc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314166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000" dirty="0" smtClean="0">
              <a:latin typeface="+mj-lt"/>
            </a:endParaRPr>
          </a:p>
          <a:p>
            <a:pPr indent="0">
              <a:lnSpc>
                <a:spcPct val="110000"/>
              </a:lnSpc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314166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smtClean="0">
                <a:latin typeface="+mj-lt"/>
              </a:rPr>
              <a:t>Il </a:t>
            </a:r>
            <a:r>
              <a:rPr lang="it-IT" sz="2000" dirty="0" smtClean="0">
                <a:latin typeface="+mj-lt"/>
              </a:rPr>
              <a:t>portafoglio Europass </a:t>
            </a:r>
            <a:r>
              <a:rPr lang="it-IT" sz="2000" dirty="0">
                <a:latin typeface="+mj-lt"/>
              </a:rPr>
              <a:t>si compone di 5 </a:t>
            </a:r>
            <a:r>
              <a:rPr lang="it-IT" sz="2000" dirty="0" smtClean="0">
                <a:latin typeface="+mj-lt"/>
              </a:rPr>
              <a:t>documenti:</a:t>
            </a:r>
            <a:endParaRPr lang="it-IT" dirty="0">
              <a:latin typeface="+mj-lt"/>
            </a:endParaRPr>
          </a:p>
          <a:p>
            <a:pPr indent="0">
              <a:lnSpc>
                <a:spcPct val="110000"/>
              </a:lnSpc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314166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smtClean="0">
                <a:latin typeface="+mj-lt"/>
              </a:rPr>
              <a:t>   </a:t>
            </a:r>
            <a:endParaRPr lang="it-IT" sz="2000" dirty="0">
              <a:latin typeface="+mj-lt"/>
            </a:endParaRPr>
          </a:p>
          <a:p>
            <a:pPr marL="105675" indent="0">
              <a:lnSpc>
                <a:spcPct val="110000"/>
              </a:lnSpc>
              <a:spcAft>
                <a:spcPts val="600"/>
              </a:spcAft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err="1">
                <a:latin typeface="+mj-lt"/>
              </a:rPr>
              <a:t>Europass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Curriculum Vitae</a:t>
            </a:r>
          </a:p>
          <a:p>
            <a:pPr marL="105675" indent="0">
              <a:lnSpc>
                <a:spcPct val="110000"/>
              </a:lnSpc>
              <a:spcAft>
                <a:spcPts val="600"/>
              </a:spcAft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err="1" smtClean="0">
                <a:latin typeface="+mj-lt"/>
              </a:rPr>
              <a:t>Europass</a:t>
            </a:r>
            <a:r>
              <a:rPr lang="it-IT" sz="2000" dirty="0" smtClean="0">
                <a:latin typeface="+mj-lt"/>
              </a:rPr>
              <a:t> Passaporto </a:t>
            </a:r>
            <a:r>
              <a:rPr lang="it-IT" sz="2000" dirty="0">
                <a:latin typeface="+mj-lt"/>
              </a:rPr>
              <a:t>delle Lingue</a:t>
            </a:r>
          </a:p>
          <a:p>
            <a:pPr marL="105675" indent="0">
              <a:lnSpc>
                <a:spcPct val="110000"/>
              </a:lnSpc>
              <a:spcAft>
                <a:spcPts val="600"/>
              </a:spcAft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err="1">
                <a:latin typeface="+mj-lt"/>
              </a:rPr>
              <a:t>Europass</a:t>
            </a:r>
            <a:r>
              <a:rPr lang="it-IT" sz="2000" dirty="0">
                <a:latin typeface="+mj-lt"/>
              </a:rPr>
              <a:t> Mobilità</a:t>
            </a:r>
          </a:p>
          <a:p>
            <a:pPr marL="105675" indent="0">
              <a:lnSpc>
                <a:spcPct val="110000"/>
              </a:lnSpc>
              <a:spcAft>
                <a:spcPts val="600"/>
              </a:spcAft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err="1">
                <a:latin typeface="+mj-lt"/>
              </a:rPr>
              <a:t>Europass</a:t>
            </a:r>
            <a:r>
              <a:rPr lang="it-IT" sz="2000" dirty="0">
                <a:latin typeface="+mj-lt"/>
              </a:rPr>
              <a:t> Supplemento al Certificato</a:t>
            </a:r>
          </a:p>
          <a:p>
            <a:pPr marL="105675" indent="0">
              <a:lnSpc>
                <a:spcPct val="110000"/>
              </a:lnSpc>
              <a:spcAft>
                <a:spcPts val="600"/>
              </a:spcAft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000" dirty="0" err="1" smtClean="0">
                <a:latin typeface="+mj-lt"/>
              </a:rPr>
              <a:t>Europass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Supplemento al Diploma</a:t>
            </a:r>
          </a:p>
          <a:p>
            <a:endParaRPr lang="it-IT" sz="2000" dirty="0"/>
          </a:p>
        </p:txBody>
      </p:sp>
      <p:sp>
        <p:nvSpPr>
          <p:cNvPr id="4" name="Freccia a destra 3"/>
          <p:cNvSpPr/>
          <p:nvPr/>
        </p:nvSpPr>
        <p:spPr>
          <a:xfrm>
            <a:off x="423852" y="2387259"/>
            <a:ext cx="458789" cy="21576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23851" y="2703881"/>
            <a:ext cx="458789" cy="21576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23850" y="3228770"/>
            <a:ext cx="458789" cy="21576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441310" y="3619092"/>
            <a:ext cx="458789" cy="21576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41310" y="4028870"/>
            <a:ext cx="458789" cy="215765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0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1562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sz="quarter" idx="4294967295"/>
          </p:nvPr>
        </p:nvSpPr>
        <p:spPr>
          <a:xfrm>
            <a:off x="342900" y="861138"/>
            <a:ext cx="8458200" cy="3815637"/>
          </a:xfrm>
        </p:spPr>
        <p:txBody>
          <a:bodyPr>
            <a:normAutofit/>
          </a:bodyPr>
          <a:lstStyle/>
          <a:p>
            <a:pPr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dirty="0">
                <a:latin typeface="Calibri" panose="020F0502020204030204" pitchFamily="34" charset="0"/>
              </a:rPr>
              <a:t>Il CV </a:t>
            </a:r>
            <a:r>
              <a:rPr lang="it-IT" dirty="0" err="1">
                <a:latin typeface="Calibri" panose="020F0502020204030204" pitchFamily="34" charset="0"/>
              </a:rPr>
              <a:t>Europass</a:t>
            </a:r>
            <a:r>
              <a:rPr lang="it-IT" dirty="0">
                <a:latin typeface="Calibri" panose="020F0502020204030204" pitchFamily="34" charset="0"/>
              </a:rPr>
              <a:t> è un documento in </a:t>
            </a:r>
            <a:r>
              <a:rPr lang="it-IT" dirty="0" smtClean="0">
                <a:latin typeface="Calibri" panose="020F0502020204030204" pitchFamily="34" charset="0"/>
              </a:rPr>
              <a:t>auto compilazione il cui scopo è quello </a:t>
            </a:r>
            <a:r>
              <a:rPr lang="it-IT" dirty="0">
                <a:latin typeface="Calibri" panose="020F0502020204030204" pitchFamily="34" charset="0"/>
              </a:rPr>
              <a:t>di rendere il </a:t>
            </a:r>
            <a:r>
              <a:rPr lang="it-IT" dirty="0" smtClean="0">
                <a:latin typeface="Calibri" panose="020F0502020204030204" pitchFamily="34" charset="0"/>
              </a:rPr>
              <a:t>Curriculum </a:t>
            </a:r>
            <a:r>
              <a:rPr lang="it-IT" dirty="0">
                <a:latin typeface="Calibri" panose="020F0502020204030204" pitchFamily="34" charset="0"/>
              </a:rPr>
              <a:t>leggibile e di immediata comprensione.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dirty="0" smtClean="0">
                <a:latin typeface="Calibri" panose="020F0502020204030204" pitchFamily="34" charset="0"/>
              </a:rPr>
              <a:t>Descrive </a:t>
            </a:r>
            <a:r>
              <a:rPr lang="it-IT" dirty="0">
                <a:latin typeface="Calibri" panose="020F0502020204030204" pitchFamily="34" charset="0"/>
              </a:rPr>
              <a:t>i percorsi formativi e uniforma la presentazione dei titoli di studio, delle esperienze professionali e delle competenze secondo un format </a:t>
            </a:r>
            <a:r>
              <a:rPr lang="it-IT" dirty="0" smtClean="0">
                <a:latin typeface="Calibri" panose="020F0502020204030204" pitchFamily="34" charset="0"/>
              </a:rPr>
              <a:t>condiviso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it-IT" dirty="0" smtClean="0">
                <a:latin typeface="Calibri" panose="020F0502020204030204" pitchFamily="34" charset="0"/>
              </a:rPr>
              <a:t>Rende </a:t>
            </a:r>
            <a:r>
              <a:rPr lang="it-IT" dirty="0">
                <a:latin typeface="Calibri" panose="020F0502020204030204" pitchFamily="34" charset="0"/>
              </a:rPr>
              <a:t>trasparenti le competenze e le esperienze individuali formali e non formali, anche quelle non documentate da titoli.</a:t>
            </a:r>
          </a:p>
          <a:p>
            <a:pPr marL="266700"/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12668" y="274638"/>
            <a:ext cx="4312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 smtClean="0"/>
              <a:t>EUROPASS - CURRICULUM VITAE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0" y="3217039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0" algn="ctr">
              <a:buFontTx/>
              <a:buNone/>
              <a:defRPr/>
            </a:pPr>
            <a:endParaRPr lang="it-IT" altLang="it-IT" sz="2000" dirty="0" smtClean="0"/>
          </a:p>
          <a:p>
            <a:pPr marL="533400" indent="0" algn="ctr">
              <a:buFontTx/>
              <a:buNone/>
              <a:defRPr/>
            </a:pPr>
            <a:r>
              <a:rPr lang="it-IT" altLang="it-IT" sz="2000" dirty="0" smtClean="0"/>
              <a:t>Il </a:t>
            </a:r>
            <a:r>
              <a:rPr lang="it-IT" altLang="it-IT" sz="2000" dirty="0"/>
              <a:t>format del CV </a:t>
            </a:r>
            <a:r>
              <a:rPr lang="it-IT" altLang="it-IT" sz="2000" dirty="0" err="1"/>
              <a:t>Europass</a:t>
            </a:r>
            <a:r>
              <a:rPr lang="it-IT" altLang="it-IT" sz="2000" dirty="0"/>
              <a:t> è scaricabile dal portale europeo del </a:t>
            </a:r>
            <a:r>
              <a:rPr lang="it-IT" altLang="it-IT" sz="2000" dirty="0" err="1"/>
              <a:t>Cedefop</a:t>
            </a:r>
            <a:r>
              <a:rPr lang="it-IT" altLang="it-IT" sz="2000" dirty="0"/>
              <a:t> e dal sito ISFOL in cui sono  disponibili anche istruzioni dettagliate sulla stesura del CV ed esempi per la compilazione</a:t>
            </a:r>
          </a:p>
          <a:p>
            <a:pPr marL="533400" indent="0" algn="ctr">
              <a:buFontTx/>
              <a:buNone/>
              <a:defRPr/>
            </a:pPr>
            <a:r>
              <a:rPr lang="it-IT" altLang="it-IT" sz="2000" b="1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it-IT" altLang="it-IT" sz="2000" b="1" dirty="0">
                <a:solidFill>
                  <a:srgbClr val="0070C0"/>
                </a:solidFill>
                <a:hlinkClick r:id="rId3"/>
              </a:rPr>
              <a:t>://</a:t>
            </a:r>
            <a:r>
              <a:rPr lang="it-IT" altLang="it-IT" sz="20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europass.cedefop.europa.eu </a:t>
            </a:r>
            <a:endParaRPr lang="it-IT" altLang="it-IT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33400" indent="0" algn="ctr">
              <a:buFontTx/>
              <a:buNone/>
              <a:defRPr/>
            </a:pPr>
            <a:endParaRPr lang="it-IT" altLang="it-IT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33400" indent="0" algn="ctr">
              <a:buFontTx/>
              <a:buNone/>
              <a:defRPr/>
            </a:pPr>
            <a:r>
              <a:rPr lang="it-IT" alt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it-IT" altLang="it-IT" sz="2000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www.isfol.it/europass</a:t>
            </a:r>
            <a:endParaRPr lang="it-IT" altLang="it-I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sz="half" idx="1"/>
          </p:nvPr>
        </p:nvSpPr>
        <p:spPr>
          <a:xfrm>
            <a:off x="819150" y="1524001"/>
            <a:ext cx="7734300" cy="33623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E’ un documento in </a:t>
            </a:r>
            <a:r>
              <a:rPr lang="it-IT" altLang="it-IT" sz="2000" dirty="0" smtClean="0">
                <a:solidFill>
                  <a:schemeClr val="tx1"/>
                </a:solidFill>
                <a:latin typeface="+mn-lt"/>
              </a:rPr>
              <a:t>auto compilazione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altLang="it-IT" sz="2000" dirty="0" smtClean="0">
                <a:solidFill>
                  <a:schemeClr val="tx1"/>
                </a:solidFill>
                <a:latin typeface="+mn-lt"/>
              </a:rPr>
              <a:t>pensato 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come strumento di promozione delle qualifiche e delle competenze linguistiche </a:t>
            </a:r>
            <a:r>
              <a:rPr lang="it-IT" altLang="it-IT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0">
              <a:buNone/>
            </a:pPr>
            <a:endParaRPr lang="it-IT" altLang="it-IT" sz="2000" dirty="0" smtClean="0">
              <a:solidFill>
                <a:schemeClr val="tx1"/>
              </a:solidFill>
              <a:latin typeface="+mn-lt"/>
            </a:endParaRPr>
          </a:p>
          <a:p>
            <a:pPr indent="0">
              <a:buNone/>
            </a:pPr>
            <a:r>
              <a:rPr lang="it-IT" altLang="it-IT" sz="2000" dirty="0" smtClean="0">
                <a:solidFill>
                  <a:schemeClr val="tx1"/>
                </a:solidFill>
                <a:latin typeface="+mn-lt"/>
              </a:rPr>
              <a:t>Consente di descrivere le competenze linguistiche acquisite sia in ambiti formali (corsi di lingua certificati) che in quelli non formali (soggiorno di studio e/o lavoro, autoapprendimento, contatti sociali, </a:t>
            </a:r>
            <a:r>
              <a:rPr lang="it-IT" altLang="it-IT" sz="2000" dirty="0" err="1" smtClean="0">
                <a:solidFill>
                  <a:schemeClr val="tx1"/>
                </a:solidFill>
                <a:latin typeface="+mn-lt"/>
              </a:rPr>
              <a:t>ecc</a:t>
            </a:r>
            <a:r>
              <a:rPr lang="it-IT" altLang="it-IT" sz="20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endParaRPr lang="it-IT" altLang="it-IT" sz="2000" dirty="0" smtClean="0">
              <a:solidFill>
                <a:schemeClr val="tx1"/>
              </a:solidFill>
              <a:latin typeface="+mn-lt"/>
            </a:endParaRPr>
          </a:p>
          <a:p>
            <a:pPr indent="0">
              <a:buNone/>
            </a:pP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 indent="0" algn="ctr">
              <a:buNone/>
            </a:pPr>
            <a:r>
              <a:rPr lang="it-IT" altLang="it-IT" sz="2000" dirty="0" smtClean="0">
                <a:solidFill>
                  <a:schemeClr val="tx1"/>
                </a:solidFill>
                <a:latin typeface="+mn-lt"/>
              </a:rPr>
              <a:t>Sistematizza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valorizza e rende visibili le </a:t>
            </a:r>
            <a:r>
              <a:rPr lang="it-IT" altLang="it-IT" sz="2000" u="sng" dirty="0">
                <a:solidFill>
                  <a:schemeClr val="tx1"/>
                </a:solidFill>
                <a:latin typeface="+mn-lt"/>
              </a:rPr>
              <a:t>competenze linguistiche acquisite 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secondo una scala di descrittori</a:t>
            </a:r>
          </a:p>
          <a:p>
            <a:pPr indent="0" algn="ctr">
              <a:buNone/>
            </a:pPr>
            <a:endParaRPr lang="it-IT" dirty="0"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31722" y="476160"/>
            <a:ext cx="531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b="1" dirty="0">
                <a:latin typeface="+mj-lt"/>
              </a:rPr>
              <a:t>EUROPASS </a:t>
            </a:r>
            <a:r>
              <a:rPr lang="it-IT" altLang="it-IT" sz="2400" b="1" dirty="0" smtClean="0">
                <a:latin typeface="+mj-lt"/>
              </a:rPr>
              <a:t>- PASSAPORTO </a:t>
            </a:r>
            <a:r>
              <a:rPr lang="it-IT" altLang="it-IT" sz="2400" b="1" dirty="0">
                <a:latin typeface="+mj-lt"/>
              </a:rPr>
              <a:t>DELLE LINGUE</a:t>
            </a:r>
            <a:endParaRPr lang="it-IT" sz="2400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5529559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Il </a:t>
            </a: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rilascio del Supplemento al Diploma nelle Istituzioni dell’Alta Formazione Artistica Musicale e Coreutica (AFAM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) – MIUR 8 novembre 2016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92" y="6356350"/>
            <a:ext cx="1572013" cy="31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6152522"/>
            <a:ext cx="695325" cy="6953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31" y="6254879"/>
            <a:ext cx="1154969" cy="46659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9" y="6060148"/>
            <a:ext cx="1444926" cy="739404"/>
          </a:xfrm>
          <a:prstGeom prst="rect">
            <a:avLst/>
          </a:prstGeom>
        </p:spPr>
      </p:pic>
      <p:pic>
        <p:nvPicPr>
          <p:cNvPr id="13" name="Immagine 12" descr="logoIsfol_bl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77" y="6334277"/>
            <a:ext cx="769788" cy="33181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24B3C7-180D-8646-B72B-9CC0E4C37EED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92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14374" y="142873"/>
            <a:ext cx="7972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000" dirty="0">
                <a:latin typeface="+mj-lt"/>
              </a:rPr>
              <a:t>Individua </a:t>
            </a:r>
            <a:r>
              <a:rPr lang="it-IT" altLang="it-IT" sz="2000" u="sng" dirty="0">
                <a:latin typeface="+mj-lt"/>
              </a:rPr>
              <a:t>6 livelli </a:t>
            </a:r>
            <a:r>
              <a:rPr lang="it-IT" altLang="it-IT" sz="2000" dirty="0">
                <a:latin typeface="+mj-lt"/>
              </a:rPr>
              <a:t>di competenze linguistiche (base, autonomo, avanzato) in riferimento alle capacità di comprensione, espressione orale e produzione </a:t>
            </a:r>
            <a:r>
              <a:rPr lang="it-IT" altLang="it-IT" sz="2000" dirty="0" smtClean="0">
                <a:latin typeface="+mj-lt"/>
              </a:rPr>
              <a:t>scritta.</a:t>
            </a:r>
            <a:endParaRPr lang="it-IT" altLang="it-IT" sz="2000" dirty="0">
              <a:latin typeface="+mj-lt"/>
            </a:endParaRPr>
          </a:p>
          <a:p>
            <a:pPr>
              <a:defRPr/>
            </a:pPr>
            <a:endParaRPr lang="it-IT" altLang="it-IT" sz="2000" dirty="0">
              <a:latin typeface="+mj-lt"/>
            </a:endParaRPr>
          </a:p>
          <a:p>
            <a:pPr>
              <a:defRPr/>
            </a:pPr>
            <a:r>
              <a:rPr lang="it-IT" sz="2000" dirty="0">
                <a:latin typeface="+mj-lt"/>
              </a:rPr>
              <a:t>La scheda si suddivide in tre categorie: </a:t>
            </a:r>
            <a:endParaRPr lang="it-IT" sz="2000" dirty="0" smtClean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  <a:p>
            <a:pPr marL="704850">
              <a:defRPr/>
            </a:pPr>
            <a:r>
              <a:rPr lang="it-IT" sz="2000" dirty="0">
                <a:latin typeface="+mj-lt"/>
              </a:rPr>
              <a:t>Livello elementare (livelli A1 e A2); </a:t>
            </a:r>
          </a:p>
          <a:p>
            <a:pPr marL="704850">
              <a:defRPr/>
            </a:pPr>
            <a:r>
              <a:rPr lang="it-IT" sz="2000" dirty="0">
                <a:latin typeface="+mj-lt"/>
              </a:rPr>
              <a:t>Livello intermedio (livelli B1 e B2); </a:t>
            </a:r>
          </a:p>
          <a:p>
            <a:pPr marL="704850">
              <a:defRPr/>
            </a:pPr>
            <a:r>
              <a:rPr lang="it-IT" sz="2000" dirty="0">
                <a:latin typeface="+mj-lt"/>
              </a:rPr>
              <a:t>Livello avanzato (livelli C1 e C2)</a:t>
            </a:r>
          </a:p>
          <a:p>
            <a:pPr marL="361950" indent="0">
              <a:buFontTx/>
              <a:buNone/>
              <a:defRPr/>
            </a:pPr>
            <a:endParaRPr lang="it-IT" sz="20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it-IT" altLang="it-IT" sz="2000" dirty="0">
                <a:latin typeface="+mj-lt"/>
              </a:rPr>
              <a:t>Il modello, le istruzioni, la griglia di autovalutazione ed esempi di compilazione sono scaricabili dal portale europeo del </a:t>
            </a:r>
            <a:r>
              <a:rPr lang="it-IT" altLang="it-IT" sz="2000" dirty="0" err="1">
                <a:latin typeface="+mj-lt"/>
              </a:rPr>
              <a:t>Cedefop</a:t>
            </a:r>
            <a:r>
              <a:rPr lang="it-IT" altLang="it-IT" sz="2000" dirty="0">
                <a:latin typeface="+mj-lt"/>
              </a:rPr>
              <a:t>  e dal sito </a:t>
            </a:r>
            <a:r>
              <a:rPr lang="it-IT" altLang="it-IT" sz="2000" b="1" u="sng" dirty="0">
                <a:latin typeface="+mj-lt"/>
                <a:hlinkClick r:id="rId2"/>
              </a:rPr>
              <a:t>www.isfol.it/europass</a:t>
            </a:r>
            <a:r>
              <a:rPr lang="it-IT" altLang="it-IT" sz="2000" b="1" dirty="0">
                <a:latin typeface="+mj-lt"/>
              </a:rPr>
              <a:t> </a:t>
            </a:r>
            <a:endParaRPr lang="it-IT" altLang="it-IT" sz="2000" b="1" dirty="0" smtClean="0">
              <a:latin typeface="+mj-lt"/>
            </a:endParaRPr>
          </a:p>
        </p:txBody>
      </p:sp>
      <p:sp>
        <p:nvSpPr>
          <p:cNvPr id="7" name="Freccia a destra 6"/>
          <p:cNvSpPr/>
          <p:nvPr/>
        </p:nvSpPr>
        <p:spPr>
          <a:xfrm flipV="1">
            <a:off x="1117600" y="2352674"/>
            <a:ext cx="341310" cy="19050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131886" y="2698305"/>
            <a:ext cx="312737" cy="16716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1094581" y="2073858"/>
            <a:ext cx="312737" cy="16716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04775" y="4708951"/>
            <a:ext cx="907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0" algn="ctr">
              <a:buFontTx/>
              <a:buNone/>
              <a:defRPr/>
            </a:pPr>
            <a:r>
              <a:rPr lang="it-IT" altLang="it-IT" b="1" dirty="0"/>
              <a:t>Non è un documento sostitutivo dei titoli e delle qualifiche specifiche dell’apprendimento linguistico e non ha valore legale in sé MA accompagna i titoli ufficiali </a:t>
            </a:r>
          </a:p>
        </p:txBody>
      </p:sp>
    </p:spTree>
    <p:extLst>
      <p:ext uri="{BB962C8B-B14F-4D97-AF65-F5344CB8AC3E}">
        <p14:creationId xmlns:p14="http://schemas.microsoft.com/office/powerpoint/2010/main" val="16115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914525" y="274638"/>
            <a:ext cx="5156200" cy="1143000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EUROPASS MOBILITÀ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sz="quarter" idx="4294967295"/>
          </p:nvPr>
        </p:nvSpPr>
        <p:spPr>
          <a:xfrm>
            <a:off x="600075" y="1560513"/>
            <a:ext cx="8086725" cy="404336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it-IT" altLang="it-IT" sz="2000" dirty="0" smtClean="0">
                <a:latin typeface="+mn-lt"/>
              </a:rPr>
              <a:t>E’ uno strumento che documenta e valorizza i percorsi di apprendimento acquisiti durante un’esperienza di mobilità all’estero.</a:t>
            </a:r>
          </a:p>
          <a:p>
            <a:pPr indent="0">
              <a:buNone/>
            </a:pPr>
            <a:r>
              <a:rPr lang="it-IT" altLang="it-IT" sz="2000" dirty="0" smtClean="0">
                <a:latin typeface="+mn-lt"/>
              </a:rPr>
              <a:t>              </a:t>
            </a:r>
          </a:p>
          <a:p>
            <a:pPr indent="0">
              <a:buNone/>
            </a:pPr>
            <a:r>
              <a:rPr lang="it-IT" altLang="it-IT" sz="2000" dirty="0" smtClean="0">
                <a:latin typeface="+mn-lt"/>
              </a:rPr>
              <a:t>Conferisce visibilità alle esperienze di studio e di lavoro effettuate in Europa esplicitando le capacità e le competenze acquisite (professionali, tecniche, relazionali, organizzative, informatiche, linguistiche, ecc.).</a:t>
            </a:r>
          </a:p>
          <a:p>
            <a:endParaRPr lang="it-IT" altLang="it-IT" sz="2000" dirty="0" smtClean="0">
              <a:latin typeface="+mn-lt"/>
            </a:endParaRPr>
          </a:p>
          <a:p>
            <a:pPr indent="0">
              <a:buNone/>
            </a:pPr>
            <a:r>
              <a:rPr lang="it-IT" sz="2000" dirty="0" smtClean="0">
                <a:latin typeface="+mn-lt"/>
              </a:rPr>
              <a:t>Valorizza e conferisce ufficialità alle competenze maturate indipendentemente dall’età, dal livello di istruzione o dalla situazione professionale.</a:t>
            </a:r>
          </a:p>
          <a:p>
            <a:endParaRPr lang="it-IT" dirty="0">
              <a:latin typeface="+mn-lt"/>
            </a:endParaRPr>
          </a:p>
          <a:p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Format_Presentazione_ISFOL</Template>
  <TotalTime>3230</TotalTime>
  <Words>1630</Words>
  <Application>Microsoft Office PowerPoint</Application>
  <PresentationFormat>Presentazione su schermo (4:3)</PresentationFormat>
  <Paragraphs>254</Paragraphs>
  <Slides>25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Format_Presentazione_ISFOL</vt:lpstr>
      <vt:lpstr>2_Format_Presentazione_ISFOL</vt:lpstr>
      <vt:lpstr>Presentazione standard di PowerPoint</vt:lpstr>
      <vt:lpstr> </vt:lpstr>
      <vt:lpstr> </vt:lpstr>
      <vt:lpstr> </vt:lpstr>
      <vt:lpstr>Europass</vt:lpstr>
      <vt:lpstr> </vt:lpstr>
      <vt:lpstr> </vt:lpstr>
      <vt:lpstr>Presentazione standard di PowerPoint</vt:lpstr>
      <vt:lpstr>EUROPASS MOBILITÀ</vt:lpstr>
      <vt:lpstr>europass - SUPPLEMENTO AL CERTIFICATO</vt:lpstr>
      <vt:lpstr>Chi rilascia l’Europass CS</vt:lpstr>
      <vt:lpstr>       EUROPASS - SUPPLEMENTO AL DIPLOMA </vt:lpstr>
      <vt:lpstr>Presentazione standard di PowerPoint</vt:lpstr>
      <vt:lpstr>Presentazione standard di PowerPoint</vt:lpstr>
      <vt:lpstr>Monitoraggio sul rilascio del supplemento al Diploma nelle istituzioni afam  (A.A. 2014-2015)</vt:lpstr>
      <vt:lpstr>Il questionario</vt:lpstr>
      <vt:lpstr>RISPONDENTI PER Tipologia di Istituto  (in percentuale e in valore assoluto)</vt:lpstr>
      <vt:lpstr>Percentuali di rilascio del DS per tipologia di Istituto</vt:lpstr>
      <vt:lpstr>Istituzioni Afam che rilasciano il Ds</vt:lpstr>
      <vt:lpstr>Monitoraggio sul rilascio del supplemento al diploma nelle università  (A.A. 2013-2014)</vt:lpstr>
      <vt:lpstr>Monitoraggio sul rilascio del supplemento al diploma nelle università (A.A. 2015-2016 ) in corso di realizzazione</vt:lpstr>
      <vt:lpstr>Confronto tra i dati 2014 e quelli 2016</vt:lpstr>
      <vt:lpstr>conoscenza del portafoglio Europass  scuole,  centri di formazione e aziende</vt:lpstr>
      <vt:lpstr>www.isfol.it/europass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Fonzo Concetta</dc:creator>
  <cp:lastModifiedBy>Lotito Silvia</cp:lastModifiedBy>
  <cp:revision>180</cp:revision>
  <cp:lastPrinted>2015-11-02T08:54:34Z</cp:lastPrinted>
  <dcterms:created xsi:type="dcterms:W3CDTF">2014-04-30T09:37:53Z</dcterms:created>
  <dcterms:modified xsi:type="dcterms:W3CDTF">2016-11-04T08:18:40Z</dcterms:modified>
</cp:coreProperties>
</file>